
<file path=[Content_Types].xml><?xml version="1.0" encoding="utf-8"?>
<Types xmlns="http://schemas.openxmlformats.org/package/2006/content-types">
  <Default Extension="xml" ContentType="application/xml"/>
  <Default Extension="rels" ContentType="application/vnd.openxmlformats-package.relationships+xml"/>
  <Default Extension="gif" ContentType="image/gif"/>
  <Default Extension="png" ContentType="image/png"/>
  <Default Extension="jpg" ContentType="image/jpe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howSpecialPlsOnTitleSld="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Lst>
  <p:sldSz cx="12192000" cy="6858000"/>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horzBarState="maximized">
    <p:restoredLeft sz="15611"/>
    <p:restoredTop sz="96327"/>
  </p:normalViewPr>
  <p:slideViewPr>
    <p:cSldViewPr snapToGrid="0">
      <p:cViewPr varScale="1">
        <p:scale>
          <a:sx d="100" n="123"/>
          <a:sy d="100" n="123"/>
        </p:scale>
        <p:origin x="696" y="192"/>
      </p:cViewPr>
      <p:guideLst/>
    </p:cSldViewPr>
  </p:slideViewPr>
  <p:notesTextViewPr>
    <p:cViewPr>
      <p:scale>
        <a:sx d="1" n="1"/>
        <a:sy d="1" n="1"/>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slide" Target="slides/slide55.xml" /><Relationship Id="rId57" Type="http://schemas.openxmlformats.org/officeDocument/2006/relationships/slide" Target="slides/slide56.xml" /><Relationship Id="rId58" Type="http://schemas.openxmlformats.org/officeDocument/2006/relationships/slide" Target="slides/slide57.xml" /><Relationship Id="rId59" Type="http://schemas.openxmlformats.org/officeDocument/2006/relationships/slide" Target="slides/slide58.xml" /><Relationship Id="rId60" Type="http://schemas.openxmlformats.org/officeDocument/2006/relationships/slide" Target="slides/slide59.xml" /><Relationship Id="rId61" Type="http://schemas.openxmlformats.org/officeDocument/2006/relationships/slide" Target="slides/slide60.xml" /><Relationship Id="rId62" Type="http://schemas.openxmlformats.org/officeDocument/2006/relationships/slide" Target="slides/slide61.xml" /><Relationship Id="rId63" Type="http://schemas.openxmlformats.org/officeDocument/2006/relationships/slide" Target="slides/slide62.xml" /><Relationship Id="rId64" Type="http://schemas.openxmlformats.org/officeDocument/2006/relationships/slide" Target="slides/slide63.xml" /><Relationship Id="rId65" Type="http://schemas.openxmlformats.org/officeDocument/2006/relationships/slide" Target="slides/slide64.xml" /><Relationship Id="rId66" Type="http://schemas.openxmlformats.org/officeDocument/2006/relationships/slide" Target="slides/slide65.xml" /><Relationship Id="rId67" Type="http://schemas.openxmlformats.org/officeDocument/2006/relationships/slide" Target="slides/slide66.xml" /><Relationship Id="rId68" Type="http://schemas.openxmlformats.org/officeDocument/2006/relationships/slide" Target="slides/slide67.xml" /><Relationship Id="rId69" Type="http://schemas.openxmlformats.org/officeDocument/2006/relationships/slide" Target="slides/slide68.xml" /><Relationship Id="rId70" Type="http://schemas.openxmlformats.org/officeDocument/2006/relationships/slide" Target="slides/slide69.xml" /><Relationship Id="rId71" Type="http://schemas.openxmlformats.org/officeDocument/2006/relationships/slide" Target="slides/slide70.xml" /><Relationship Id="rId72" Type="http://schemas.openxmlformats.org/officeDocument/2006/relationships/slide" Target="slides/slide71.xml" /><Relationship Id="rId73" Type="http://schemas.openxmlformats.org/officeDocument/2006/relationships/slide" Target="slides/slide72.xml" /><Relationship Id="rId74" Type="http://schemas.openxmlformats.org/officeDocument/2006/relationships/slide" Target="slides/slide73.xml" /><Relationship Id="rId75" Type="http://schemas.openxmlformats.org/officeDocument/2006/relationships/slide" Target="slides/slide74.xml" /><Relationship Id="rId76" Type="http://schemas.openxmlformats.org/officeDocument/2006/relationships/slide" Target="slides/slide75.xml" /><Relationship Id="rId77" Type="http://schemas.openxmlformats.org/officeDocument/2006/relationships/slide" Target="slides/slide76.xml" /><Relationship Id="rId78" Type="http://schemas.openxmlformats.org/officeDocument/2006/relationships/slide" Target="slides/slide77.xml" /><Relationship Id="rId79" Type="http://schemas.openxmlformats.org/officeDocument/2006/relationships/slide" Target="slides/slide78.xml" /><Relationship Id="rId80" Type="http://schemas.openxmlformats.org/officeDocument/2006/relationships/slide" Target="slides/slide79.xml" /><Relationship Id="rId81" Type="http://schemas.openxmlformats.org/officeDocument/2006/relationships/slide" Target="slides/slide80.xml" /><Relationship Id="rId82" Type="http://schemas.openxmlformats.org/officeDocument/2006/relationships/slide" Target="slides/slide81.xml" /><Relationship Id="rId83" Type="http://schemas.openxmlformats.org/officeDocument/2006/relationships/slide" Target="slides/slide82.xml" /><Relationship Id="rId84" Type="http://schemas.openxmlformats.org/officeDocument/2006/relationships/slide" Target="slides/slide83.xml" /><Relationship Id="rId85" Type="http://schemas.openxmlformats.org/officeDocument/2006/relationships/slide" Target="slides/slide84.xml" /><Relationship Id="rId86" Type="http://schemas.openxmlformats.org/officeDocument/2006/relationships/slide" Target="slides/slide85.xml" /><Relationship Id="rId87" Type="http://schemas.openxmlformats.org/officeDocument/2006/relationships/slide" Target="slides/slide86.xml" /><Relationship Id="rId88" Type="http://schemas.openxmlformats.org/officeDocument/2006/relationships/slide" Target="slides/slide87.xml" /><Relationship Id="rId89" Type="http://schemas.openxmlformats.org/officeDocument/2006/relationships/slide" Target="slides/slide88.xml" /><Relationship Id="rId90" Type="http://schemas.openxmlformats.org/officeDocument/2006/relationships/slide" Target="slides/slide89.xml" /><Relationship Id="rId91" Type="http://schemas.openxmlformats.org/officeDocument/2006/relationships/slide" Target="slides/slide90.xml" /><Relationship Id="rId92" Type="http://schemas.openxmlformats.org/officeDocument/2006/relationships/slide" Target="slides/slide91.xml" /><Relationship Id="rId93" Type="http://schemas.openxmlformats.org/officeDocument/2006/relationships/slide" Target="slides/slide92.xml" /><Relationship Id="rId94" Type="http://schemas.openxmlformats.org/officeDocument/2006/relationships/slide" Target="slides/slide93.xml" /><Relationship Id="rId95" Type="http://schemas.openxmlformats.org/officeDocument/2006/relationships/slide" Target="slides/slide94.xml" /><Relationship Id="rId96" Type="http://schemas.openxmlformats.org/officeDocument/2006/relationships/slide" Target="slides/slide95.xml" /><Relationship Id="rId97" Type="http://schemas.openxmlformats.org/officeDocument/2006/relationships/slide" Target="slides/slide96.xml" /><Relationship Id="rId98" Type="http://schemas.openxmlformats.org/officeDocument/2006/relationships/slide" Target="slides/slide97.xml" /><Relationship Id="rId99" Type="http://schemas.openxmlformats.org/officeDocument/2006/relationships/slide" Target="slides/slide98.xml" /><Relationship Id="rId100" Type="http://schemas.openxmlformats.org/officeDocument/2006/relationships/slide" Target="slides/slide99.xml" /><Relationship Id="rId101" Type="http://schemas.openxmlformats.org/officeDocument/2006/relationships/slide" Target="slides/slide100.xml" /><Relationship Id="rId102" Type="http://schemas.openxmlformats.org/officeDocument/2006/relationships/slide" Target="slides/slide101.xml" /><Relationship Id="rId103" Type="http://schemas.openxmlformats.org/officeDocument/2006/relationships/slide" Target="slides/slide102.xml" /><Relationship Id="rId104" Type="http://schemas.openxmlformats.org/officeDocument/2006/relationships/slide" Target="slides/slide103.xml" /><Relationship Id="rId105" Type="http://schemas.openxmlformats.org/officeDocument/2006/relationships/slide" Target="slides/slide104.xml" /><Relationship Id="rId106" Type="http://schemas.openxmlformats.org/officeDocument/2006/relationships/slide" Target="slides/slide105.xml" /><Relationship Id="rId107" Type="http://schemas.openxmlformats.org/officeDocument/2006/relationships/slide" Target="slides/slide106.xml" /><Relationship Id="rId108" Type="http://schemas.openxmlformats.org/officeDocument/2006/relationships/slide" Target="slides/slide107.xml" /><Relationship Id="rId109" Type="http://schemas.openxmlformats.org/officeDocument/2006/relationships/slide" Target="slides/slide108.xml" /><Relationship Id="rId110" Type="http://schemas.openxmlformats.org/officeDocument/2006/relationships/slide" Target="slides/slide109.xml" /><Relationship Id="rId111" Type="http://schemas.openxmlformats.org/officeDocument/2006/relationships/slide" Target="slides/slide110.xml" /><Relationship Id="rId112" Type="http://schemas.openxmlformats.org/officeDocument/2006/relationships/slide" Target="slides/slide111.xml" /><Relationship Id="rId113" Type="http://schemas.openxmlformats.org/officeDocument/2006/relationships/slide" Target="slides/slide112.xml" /><Relationship Id="rId114" Type="http://schemas.openxmlformats.org/officeDocument/2006/relationships/slide" Target="slides/slide113.xml" /><Relationship Id="rId115" Type="http://schemas.openxmlformats.org/officeDocument/2006/relationships/slide" Target="slides/slide114.xml" /><Relationship Id="rId116" Type="http://schemas.openxmlformats.org/officeDocument/2006/relationships/slide" Target="slides/slide115.xml" /><Relationship Id="rId117" Type="http://schemas.openxmlformats.org/officeDocument/2006/relationships/slide" Target="slides/slide116.xml" /><Relationship Id="rId118" Type="http://schemas.openxmlformats.org/officeDocument/2006/relationships/slide" Target="slides/slide117.xml" /><Relationship Id="rId119" Type="http://schemas.openxmlformats.org/officeDocument/2006/relationships/slide" Target="slides/slide118.xml" /><Relationship Id="rId120" Type="http://schemas.openxmlformats.org/officeDocument/2006/relationships/slide" Target="slides/slide119.xml" /><Relationship Id="rId121" Type="http://schemas.openxmlformats.org/officeDocument/2006/relationships/slide" Target="slides/slide120.xml" /><Relationship Id="rId122" Type="http://schemas.openxmlformats.org/officeDocument/2006/relationships/slide" Target="slides/slide121.xml" /><Relationship Id="rId123" Type="http://schemas.openxmlformats.org/officeDocument/2006/relationships/slide" Target="slides/slide122.xml" /><Relationship Id="rId124" Type="http://schemas.openxmlformats.org/officeDocument/2006/relationships/slide" Target="slides/slide123.xml" /><Relationship Id="rId125" Type="http://schemas.openxmlformats.org/officeDocument/2006/relationships/slide" Target="slides/slide124.xml" /><Relationship Id="rId126" Type="http://schemas.openxmlformats.org/officeDocument/2006/relationships/slide" Target="slides/slide125.xml" /><Relationship Id="rId127" Type="http://schemas.openxmlformats.org/officeDocument/2006/relationships/slide" Target="slides/slide126.xml" /><Relationship Id="rId128" Type="http://schemas.openxmlformats.org/officeDocument/2006/relationships/slide" Target="slides/slide127.xml" /><Relationship Id="rId129" Type="http://schemas.openxmlformats.org/officeDocument/2006/relationships/slide" Target="slides/slide128.xml" /><Relationship Id="rId130" Type="http://schemas.openxmlformats.org/officeDocument/2006/relationships/slide" Target="slides/slide129.xml" /><Relationship Id="rId131" Type="http://schemas.openxmlformats.org/officeDocument/2006/relationships/slide" Target="slides/slide130.xml" /><Relationship Id="rId132" Type="http://schemas.openxmlformats.org/officeDocument/2006/relationships/slide" Target="slides/slide131.xml" /><Relationship Id="rId133" Type="http://schemas.openxmlformats.org/officeDocument/2006/relationships/slide" Target="slides/slide132.xml" /><Relationship Id="rId134" Type="http://schemas.openxmlformats.org/officeDocument/2006/relationships/slide" Target="slides/slide133.xml" /><Relationship Id="rId135" Type="http://schemas.openxmlformats.org/officeDocument/2006/relationships/slide" Target="slides/slide134.xml" /><Relationship Id="rId136" Type="http://schemas.openxmlformats.org/officeDocument/2006/relationships/slide" Target="slides/slide135.xml" /><Relationship Id="rId137" Type="http://schemas.openxmlformats.org/officeDocument/2006/relationships/slide" Target="slides/slide136.xml" /><Relationship Id="rId138" Type="http://schemas.openxmlformats.org/officeDocument/2006/relationships/slide" Target="slides/slide137.xml" /><Relationship Id="rId139" Type="http://schemas.openxmlformats.org/officeDocument/2006/relationships/slide" Target="slides/slide138.xml" /><Relationship Id="rId140" Type="http://schemas.openxmlformats.org/officeDocument/2006/relationships/slide" Target="slides/slide139.xml" /><Relationship Id="rId144" Type="http://schemas.openxmlformats.org/officeDocument/2006/relationships/tableStyles" Target="tableStyles.xml" /><Relationship Id="rId1" Type="http://schemas.openxmlformats.org/officeDocument/2006/relationships/slideMaster" Target="slideMasters/slideMaster1.xml" /><Relationship Id="rId143" Type="http://schemas.openxmlformats.org/officeDocument/2006/relationships/theme" Target="theme/theme1.xml" /><Relationship Id="rId142" Type="http://schemas.openxmlformats.org/officeDocument/2006/relationships/viewProps" Target="viewProps.xml" /><Relationship Id="rId141"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3D8238-BA58-5A48-9BAF-1F688BF56EC4}" type="datetime1">
              <a:rPr lang="en-US" smtClean="0"/>
              <a:t>3/17/23</a:t>
            </a:fld>
            <a:endParaRPr lang="en-US" dirty="0"/>
          </a:p>
        </p:txBody>
      </p:sp>
      <p:sp>
        <p:nvSpPr>
          <p:cNvPr id="5" name="Footer Placeholder 4"/>
          <p:cNvSpPr>
            <a:spLocks noGrp="1"/>
          </p:cNvSpPr>
          <p:nvPr>
            <p:ph type="ftr" sz="quarter" idx="11"/>
          </p:nvPr>
        </p:nvSpPr>
        <p:spPr/>
        <p:txBody>
          <a:bodyPr/>
          <a:lstStyle/>
          <a:p>
            <a:r>
              <a:rPr lang="zh-CN" altLang="en-US" dirty="0"/>
              <a:t>离散数学</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9F7281-3443-954B-BDAF-9A4B678FDE42}" type="datetime1">
              <a:rPr lang="en-US" smtClean="0"/>
              <a:t>3/17/23</a:t>
            </a:fld>
            <a:endParaRPr lang="en-US" dirty="0"/>
          </a:p>
        </p:txBody>
      </p:sp>
      <p:sp>
        <p:nvSpPr>
          <p:cNvPr id="5" name="Footer Placeholder 4"/>
          <p:cNvSpPr>
            <a:spLocks noGrp="1"/>
          </p:cNvSpPr>
          <p:nvPr>
            <p:ph type="ftr" sz="quarter" idx="11"/>
          </p:nvPr>
        </p:nvSpPr>
        <p:spPr/>
        <p:txBody>
          <a:bodyPr/>
          <a:lstStyle/>
          <a:p>
            <a:r>
              <a:rPr lang="zh-CN" altLang="en-US" dirty="0"/>
              <a:t>离散数学</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2BD37-125F-7148-A19A-6B80F3FED258}" type="datetime1">
              <a:rPr lang="en-US" smtClean="0"/>
              <a:t>3/17/23</a:t>
            </a:fld>
            <a:endParaRPr lang="en-US" dirty="0"/>
          </a:p>
        </p:txBody>
      </p:sp>
      <p:sp>
        <p:nvSpPr>
          <p:cNvPr id="5" name="Footer Placeholder 4"/>
          <p:cNvSpPr>
            <a:spLocks noGrp="1"/>
          </p:cNvSpPr>
          <p:nvPr>
            <p:ph type="ftr" sz="quarter" idx="11"/>
          </p:nvPr>
        </p:nvSpPr>
        <p:spPr/>
        <p:txBody>
          <a:bodyPr/>
          <a:lstStyle/>
          <a:p>
            <a:r>
              <a:rPr lang="zh-CN" altLang="en-US" dirty="0"/>
              <a:t>离散数学</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76E6DD7-DAC7-2C42-A09D-A7032AE9BC85}" type="datetime1">
              <a:rPr lang="en-US" smtClean="0"/>
              <a:t>3/17/23</a:t>
            </a:fld>
            <a:endParaRPr lang="en-US" dirty="0"/>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7A82E8D-D98D-3F41-ABD9-478367A6BBD1}" type="datetime1">
              <a:rPr lang="en-US" smtClean="0"/>
              <a:t>3/17/23</a:t>
            </a:fld>
            <a:endParaRPr lang="en-US" dirty="0"/>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C6C5A3A-5DCD-7148-AAD8-3AA4CA965B69}" type="datetime1">
              <a:rPr lang="en-US" smtClean="0"/>
              <a:t>3/17/23</a:t>
            </a:fld>
            <a:endParaRPr lang="en-US" dirty="0"/>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D3896-CDC1-4C4F-9FE9-B58D5139ED08}" type="datetime1">
              <a:rPr lang="en-US" smtClean="0"/>
              <a:t>3/17/23</a:t>
            </a:fld>
            <a:endParaRPr lang="en-US" dirty="0"/>
          </a:p>
        </p:txBody>
      </p:sp>
      <p:sp>
        <p:nvSpPr>
          <p:cNvPr id="5" name="Footer Placeholder 4"/>
          <p:cNvSpPr>
            <a:spLocks noGrp="1"/>
          </p:cNvSpPr>
          <p:nvPr>
            <p:ph type="ftr" sz="quarter" idx="11"/>
          </p:nvPr>
        </p:nvSpPr>
        <p:spPr/>
        <p:txBody>
          <a:bodyPr/>
          <a:lstStyle/>
          <a:p>
            <a:r>
              <a:rPr lang="zh-CN" altLang="en-US" dirty="0"/>
              <a:t>离散数学</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605978-6D7B-054F-858C-70144F841078}" type="datetime1">
              <a:rPr lang="en-US" smtClean="0"/>
              <a:t>3/17/23</a:t>
            </a:fld>
            <a:endParaRPr lang="en-US" dirty="0"/>
          </a:p>
        </p:txBody>
      </p:sp>
      <p:sp>
        <p:nvSpPr>
          <p:cNvPr id="5" name="Footer Placeholder 4"/>
          <p:cNvSpPr>
            <a:spLocks noGrp="1"/>
          </p:cNvSpPr>
          <p:nvPr>
            <p:ph type="ftr" sz="quarter" idx="11"/>
          </p:nvPr>
        </p:nvSpPr>
        <p:spPr/>
        <p:txBody>
          <a:bodyPr/>
          <a:lstStyle/>
          <a:p>
            <a:r>
              <a:rPr lang="zh-CN" altLang="en-US" dirty="0"/>
              <a:t>离散数学</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F68A4A-8D81-7D45-96A3-CA733E28F5E4}" type="datetime1">
              <a:rPr lang="en-US" smtClean="0"/>
              <a:t>3/17/23</a:t>
            </a:fld>
            <a:endParaRPr lang="en-US" dirty="0"/>
          </a:p>
        </p:txBody>
      </p:sp>
      <p:sp>
        <p:nvSpPr>
          <p:cNvPr id="5" name="Footer Placeholder 4"/>
          <p:cNvSpPr>
            <a:spLocks noGrp="1"/>
          </p:cNvSpPr>
          <p:nvPr>
            <p:ph type="ftr" sz="quarter" idx="11"/>
          </p:nvPr>
        </p:nvSpPr>
        <p:spPr/>
        <p:txBody>
          <a:bodyPr/>
          <a:lstStyle>
            <a:lvl1pPr>
              <a:defRPr>
                <a:latin typeface="Songti SC" panose="02010600040101010101" pitchFamily="2" charset="-122"/>
                <a:ea typeface="Songti SC" panose="02010600040101010101" pitchFamily="2" charset="-122"/>
              </a:defRPr>
            </a:lvl1pPr>
          </a:lstStyle>
          <a:p>
            <a:r>
              <a:rPr lang="zh-CN" altLang="en-US" dirty="0"/>
              <a:t>离散数学</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498D0B-55E7-9D4D-A807-D4904D80A579}" type="datetime1">
              <a:rPr lang="en-US" smtClean="0"/>
              <a:t>3/17/23</a:t>
            </a:fld>
            <a:endParaRPr lang="en-US" dirty="0"/>
          </a:p>
        </p:txBody>
      </p:sp>
      <p:sp>
        <p:nvSpPr>
          <p:cNvPr id="5" name="Footer Placeholder 4"/>
          <p:cNvSpPr>
            <a:spLocks noGrp="1"/>
          </p:cNvSpPr>
          <p:nvPr>
            <p:ph type="ftr" sz="quarter" idx="11"/>
          </p:nvPr>
        </p:nvSpPr>
        <p:spPr/>
        <p:txBody>
          <a:bodyPr/>
          <a:lstStyle/>
          <a:p>
            <a:r>
              <a:rPr lang="zh-CN" altLang="en-US" dirty="0"/>
              <a:t>离散数学</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FD3E0F-DBF0-F34F-93D3-5C8620BC344F}" type="datetime1">
              <a:rPr lang="en-US" smtClean="0"/>
              <a:t>3/17/23</a:t>
            </a:fld>
            <a:endParaRPr lang="en-US" dirty="0"/>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A18132-20C5-5140-8D54-21909FDDC07C}" type="datetime1">
              <a:rPr lang="en-US" smtClean="0"/>
              <a:t>3/17/23</a:t>
            </a:fld>
            <a:endParaRPr lang="en-US" dirty="0"/>
          </a:p>
        </p:txBody>
      </p:sp>
      <p:sp>
        <p:nvSpPr>
          <p:cNvPr id="8" name="Footer Placeholder 7"/>
          <p:cNvSpPr>
            <a:spLocks noGrp="1"/>
          </p:cNvSpPr>
          <p:nvPr>
            <p:ph type="ftr" sz="quarter" idx="11"/>
          </p:nvPr>
        </p:nvSpPr>
        <p:spPr/>
        <p:txBody>
          <a:bodyPr/>
          <a:lstStyle/>
          <a:p>
            <a:r>
              <a:rPr lang="zh-CN" altLang="en-US" dirty="0"/>
              <a:t>离散数学</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72B3F5-1E82-3D41-B415-E2D673C3B77F}" type="datetime1">
              <a:rPr lang="en-US" smtClean="0"/>
              <a:t>3/17/23</a:t>
            </a:fld>
            <a:endParaRPr lang="en-US" dirty="0"/>
          </a:p>
        </p:txBody>
      </p:sp>
      <p:sp>
        <p:nvSpPr>
          <p:cNvPr id="4" name="Footer Placeholder 3"/>
          <p:cNvSpPr>
            <a:spLocks noGrp="1"/>
          </p:cNvSpPr>
          <p:nvPr>
            <p:ph type="ftr" sz="quarter" idx="11"/>
          </p:nvPr>
        </p:nvSpPr>
        <p:spPr/>
        <p:txBody>
          <a:bodyPr/>
          <a:lstStyle/>
          <a:p>
            <a:r>
              <a:rPr lang="zh-CN" altLang="en-US" dirty="0"/>
              <a:t>离散数学</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9E05E-7CBB-8148-A17A-1D04927B46D6}" type="datetime1">
              <a:rPr lang="en-US" smtClean="0"/>
              <a:t>3/17/23</a:t>
            </a:fld>
            <a:endParaRPr lang="en-US" dirty="0"/>
          </a:p>
        </p:txBody>
      </p:sp>
      <p:sp>
        <p:nvSpPr>
          <p:cNvPr id="3" name="Footer Placeholder 2"/>
          <p:cNvSpPr>
            <a:spLocks noGrp="1"/>
          </p:cNvSpPr>
          <p:nvPr>
            <p:ph type="ftr" sz="quarter" idx="11"/>
          </p:nvPr>
        </p:nvSpPr>
        <p:spPr/>
        <p:txBody>
          <a:bodyPr/>
          <a:lstStyle/>
          <a:p>
            <a:r>
              <a:rPr lang="zh-CN" altLang="en-US" dirty="0"/>
              <a:t>离散数学</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CBB9-945F-D643-B4E3-3B08EE748FAB}" type="datetime1">
              <a:rPr lang="en-US" smtClean="0"/>
              <a:t>3/17/23</a:t>
            </a:fld>
            <a:endParaRPr lang="en-US" dirty="0"/>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79602E-FE66-A54F-899A-C635C49D4C96}" type="datetime1">
              <a:rPr lang="en-US" smtClean="0"/>
              <a:t>3/17/23</a:t>
            </a:fld>
            <a:endParaRPr lang="en-US" dirty="0"/>
          </a:p>
        </p:txBody>
      </p:sp>
      <p:sp>
        <p:nvSpPr>
          <p:cNvPr id="6" name="Footer Placeholder 5"/>
          <p:cNvSpPr>
            <a:spLocks noGrp="1"/>
          </p:cNvSpPr>
          <p:nvPr>
            <p:ph type="ftr" sz="quarter" idx="11"/>
          </p:nvPr>
        </p:nvSpPr>
        <p:spPr/>
        <p:txBody>
          <a:bodyPr/>
          <a:lstStyle/>
          <a:p>
            <a:r>
              <a:rPr lang="zh-CN" altLang="en-US" dirty="0"/>
              <a:t>离散数学</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13" Target="../slideLayouts/slideLayout13.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slideLayouts/slideLayout12.xml" Type="http://schemas.openxmlformats.org/officeDocument/2006/relationships/slideLayout" /><Relationship Id="rId17" Target="../theme/theme1.xml" Type="http://schemas.openxmlformats.org/officeDocument/2006/relationships/theme" /><Relationship Id="rId2" Target="../slideLayouts/slideLayout2.xml" Type="http://schemas.openxmlformats.org/officeDocument/2006/relationships/slideLayout" /><Relationship Id="rId16" Target="../slideLayouts/slideLayout16.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5" Target="../slideLayouts/slideLayout1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 Id="rId14" Target="../slideLayouts/slideLayout14.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b="b" l="0" r="r" t="0"/>
              <a:pathLst>
                <a:path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b="b" l="0" r="r" t="0"/>
              <a:pathLst>
                <a:path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b="b" l="0" r="r" t="0"/>
              <a:pathLst>
                <a:path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b="b" l="0" r="r" t="0"/>
              <a:pathLst>
                <a:path h="79" w="37">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b="b" l="0" r="r" t="0"/>
              <a:pathLst>
                <a:path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b="b" l="0" r="r" t="0"/>
              <a:pathLst>
                <a:path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b="b" l="0" r="r" t="0"/>
              <a:pathLst>
                <a:path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b="b" l="0" r="r" t="0"/>
              <a:pathLst>
                <a:path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b="b" l="0" r="r" t="0"/>
              <a:pathLst>
                <a:path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b="b" l="0" r="r" t="0"/>
              <a:pathLst>
                <a:path h="73" w="35">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b="b" l="0" r="r" t="0"/>
              <a:pathLst>
                <a:path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b="b" l="0" r="r" t="0"/>
              <a:pathLst>
                <a:path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b="b" l="0" r="r" t="0"/>
              <a:pathLst>
                <a:path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b="b" l="0" r="r" t="0"/>
              <a:pathLst>
                <a:path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b="b" l="0" r="r" t="0"/>
              <a:pathLst>
                <a:path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b="b" l="0" r="r" t="0"/>
              <a:pathLst>
                <a:path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b="b" l="0" r="r" t="0"/>
              <a:pathLst>
                <a:path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b="b" l="0" r="r" t="0"/>
              <a:pathLst>
                <a:path h="59" w="28">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b="b" l="0" r="r" t="0"/>
              <a:pathLst>
                <a:path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b="b" l="0" r="r" t="0"/>
              <a:pathLst>
                <a:path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b="b" l="0" r="r" t="0"/>
              <a:pathLst>
                <a:path h="53" w="25">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b="b" l="0" r="r" t="0"/>
              <a:pathLst>
                <a:path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b="b" l="0" r="r" t="0"/>
              <a:pathLst>
                <a:path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b="b" l="0" r="r" t="0"/>
              <a:pathLst>
                <a:path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anchor="t" bIns="45720" lIns="91440" rIns="91440" rtlCol="0" tIns="45720" vert="horz">
            <a:normAutofit/>
          </a:bodyPr>
          <a:lstStyle/>
          <a:p>
            <a:r>
              <a:rPr lang="en-US"/>
              <a:t>Click to edit Master title style</a:t>
            </a:r>
            <a:endParaRPr dirty="0" lang="en-US"/>
          </a:p>
        </p:txBody>
      </p:sp>
      <p:sp>
        <p:nvSpPr>
          <p:cNvPr id="3" name="Text Placeholder 2"/>
          <p:cNvSpPr>
            <a:spLocks noGrp="1"/>
          </p:cNvSpPr>
          <p:nvPr>
            <p:ph idx="1" type="body"/>
          </p:nvPr>
        </p:nvSpPr>
        <p:spPr>
          <a:xfrm>
            <a:off x="2589212" y="2133600"/>
            <a:ext cx="8915400" cy="3886200"/>
          </a:xfrm>
          <a:prstGeom prst="rect">
            <a:avLst/>
          </a:prstGeom>
        </p:spPr>
        <p:txBody>
          <a:bodyPr bIns="45720" lIns="91440" rIns="91440" rtlCol="0" tIns="45720"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Date Placeholder 3"/>
          <p:cNvSpPr>
            <a:spLocks noGrp="1"/>
          </p:cNvSpPr>
          <p:nvPr>
            <p:ph idx="2" sz="half" type="dt"/>
          </p:nvPr>
        </p:nvSpPr>
        <p:spPr>
          <a:xfrm>
            <a:off x="10361612" y="6130437"/>
            <a:ext cx="1146283" cy="370396"/>
          </a:xfrm>
          <a:prstGeom prst="rect">
            <a:avLst/>
          </a:prstGeom>
        </p:spPr>
        <p:txBody>
          <a:bodyPr anchor="ctr" bIns="45720" lIns="91440" rIns="91440" rtlCol="0" tIns="45720" vert="horz"/>
          <a:lstStyle>
            <a:lvl1pPr algn="r">
              <a:defRPr sz="900">
                <a:solidFill>
                  <a:schemeClr val="tx1">
                    <a:tint val="75000"/>
                  </a:schemeClr>
                </a:solidFill>
              </a:defRPr>
            </a:lvl1pPr>
          </a:lstStyle>
          <a:p>
            <a:fld id="{D15FB551-09BE-634C-83AF-485B589D1044}" type="datetime1">
              <a:rPr lang="en-US" smtClean="0"/>
              <a:t>3/17/23</a:t>
            </a:fld>
            <a:endParaRPr dirty="0" lang="en-US"/>
          </a:p>
        </p:txBody>
      </p:sp>
      <p:sp>
        <p:nvSpPr>
          <p:cNvPr id="5" name="Footer Placeholder 4"/>
          <p:cNvSpPr>
            <a:spLocks noGrp="1"/>
          </p:cNvSpPr>
          <p:nvPr>
            <p:ph idx="3" sz="quarter" type="ftr"/>
          </p:nvPr>
        </p:nvSpPr>
        <p:spPr>
          <a:xfrm>
            <a:off x="2589212" y="6135808"/>
            <a:ext cx="7619999" cy="365125"/>
          </a:xfrm>
          <a:prstGeom prst="rect">
            <a:avLst/>
          </a:prstGeom>
        </p:spPr>
        <p:txBody>
          <a:bodyPr anchor="ctr" bIns="45720" lIns="91440" rIns="91440" rtlCol="0" tIns="45720" vert="horz"/>
          <a:lstStyle>
            <a:lvl1pPr algn="l">
              <a:defRPr sz="900">
                <a:solidFill>
                  <a:schemeClr val="tx1">
                    <a:tint val="75000"/>
                  </a:schemeClr>
                </a:solidFill>
              </a:defRPr>
            </a:lvl1pPr>
          </a:lstStyle>
          <a:p>
            <a:r>
              <a:rPr altLang="en-US" dirty="0" lang="zh-CN"/>
              <a:t>离散数学</a:t>
            </a:r>
            <a:endParaRPr dirty="0" lang="en-US"/>
          </a:p>
        </p:txBody>
      </p:sp>
      <p:sp>
        <p:nvSpPr>
          <p:cNvPr id="6" name="Slide Number Placeholder 5"/>
          <p:cNvSpPr>
            <a:spLocks noGrp="1"/>
          </p:cNvSpPr>
          <p:nvPr>
            <p:ph idx="4" sz="quarter" type="sldNum"/>
          </p:nvPr>
        </p:nvSpPr>
        <p:spPr bwMode="gray">
          <a:xfrm>
            <a:off x="531812" y="787782"/>
            <a:ext cx="779767" cy="365125"/>
          </a:xfrm>
          <a:prstGeom prst="rect">
            <a:avLst/>
          </a:prstGeom>
        </p:spPr>
        <p:txBody>
          <a:bodyPr anchor="ctr" bIns="45720" lIns="91440" rIns="91440" rtlCol="0" tIns="45720" vert="horz"/>
          <a:lstStyle>
            <a:lvl1pPr algn="r">
              <a:defRPr sz="2000">
                <a:solidFill>
                  <a:srgbClr val="FEFFFF"/>
                </a:solidFill>
              </a:defRPr>
            </a:lvl1pPr>
          </a:lstStyle>
          <a:p>
            <a:fld id="{D57F1E4F-1CFF-5643-939E-217C01CDF565}" type="slidenum">
              <a:rPr dirty="0" lang="en-US"/>
              <a:pPr/>
              <a:t>‹#›</a:t>
            </a:fld>
            <a:endParaRPr dirty="0" lang="en-US"/>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dt="0" hdr="0"/>
  <p:txStyles>
    <p:titleStyle>
      <a:lvl1pPr algn="l" defTabSz="457200" eaLnBrk="1" hangingPunct="1" latinLnBrk="0" rtl="0">
        <a:spcBef>
          <a:spcPct val="0"/>
        </a:spcBef>
        <a:buNone/>
        <a:defRPr kern="1200" sz="36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accent1"/>
        </a:buClr>
        <a:buFont charset="2" typeface="Wingdings 3"/>
        <a:buChar char=""/>
        <a:defRPr kern="1200" sz="18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buClr>
        <a:buFont charset="2" typeface="Wingdings 3"/>
        <a:buChar char=""/>
        <a:defRPr kern="1200" sz="16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buClr>
        <a:buFont charset="2" typeface="Wingdings 3"/>
        <a:buChar char=""/>
        <a:defRPr kern="1200" sz="14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buClr>
        <a:buFont charset="2" typeface="Wingdings 3"/>
        <a:buChar char=""/>
        <a:defRPr kern="1200" sz="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buClr>
        <a:buFont charset="2" typeface="Wingdings 3"/>
        <a:buChar char=""/>
        <a:defRPr kern="1200" sz="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buClr>
        <a:buFont charset="2" typeface="Wingdings 3"/>
        <a:buChar char=""/>
        <a:defRPr kern="1200" sz="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buClr>
        <a:buFont charset="2" typeface="Wingdings 3"/>
        <a:buChar char=""/>
        <a:defRPr kern="1200" sz="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buClr>
        <a:buFont charset="2" typeface="Wingdings 3"/>
        <a:buChar char=""/>
        <a:defRPr kern="1200" sz="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buClr>
        <a:buFont charset="2" typeface="Wingdings 3"/>
        <a:buChar char=""/>
        <a:defRPr kern="1200" sz="1200">
          <a:solidFill>
            <a:schemeClr val="tx1">
              <a:lumMod val="75000"/>
              <a:lumOff val="25000"/>
            </a:schemeClr>
          </a:solidFill>
          <a:latin typeface="+mn-lt"/>
          <a:ea typeface="+mn-ea"/>
          <a:cs typeface="+mn-cs"/>
        </a:defRPr>
      </a:lvl9pPr>
    </p:bodyStyle>
    <p:other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10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0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6.png" /></Relationships>
</file>

<file path=ppt/slides/_rels/slide10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0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7.png" /></Relationships>
</file>

<file path=ppt/slides/_rels/slide10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8.png" /></Relationships>
</file>

<file path=ppt/slides/_rels/slide10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0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9.png" /></Relationships>
</file>

<file path=ppt/slides/_rels/slide10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0.png" /></Relationships>
</file>

<file path=ppt/slides/_rels/slide10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1.png" /></Relationships>
</file>

<file path=ppt/slides/_rels/slide10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2.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png" /></Relationships>
</file>

<file path=ppt/slides/_rels/slide11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1.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84.png" /><Relationship Id="rId2" Type="http://schemas.openxmlformats.org/officeDocument/2006/relationships/image" Target="../media/image83.png" /></Relationships>
</file>

<file path=ppt/slides/_rels/slide11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5.png" /></Relationships>
</file>

<file path=ppt/slides/_rels/slide11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6.png" /></Relationships>
</file>

<file path=ppt/slides/_rels/slide11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7.png" /></Relationships>
</file>

<file path=ppt/slides/_rels/slide11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8.png" /></Relationships>
</file>

<file path=ppt/slides/_rels/slide11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9.png" /></Relationships>
</file>

<file path=ppt/slides/_rels/slide11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0.png" /></Relationships>
</file>

<file path=ppt/slides/_rels/slide11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1.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png" /></Relationships>
</file>

<file path=ppt/slides/_rels/slide12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2.png" /></Relationships>
</file>

<file path=ppt/slides/_rels/slide12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2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3.png" /></Relationships>
</file>

<file path=ppt/slides/_rels/slide12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4.png" /></Relationships>
</file>

<file path=ppt/slides/_rels/slide12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2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96.png" /><Relationship Id="rId2" Type="http://schemas.openxmlformats.org/officeDocument/2006/relationships/image" Target="../media/image95.png" /></Relationships>
</file>

<file path=ppt/slides/_rels/slide12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2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2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2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7.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png" /></Relationships>
</file>

<file path=ppt/slides/_rels/slide130.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99.png" /><Relationship Id="rId2" Type="http://schemas.openxmlformats.org/officeDocument/2006/relationships/image" Target="../media/image98.png" /></Relationships>
</file>

<file path=ppt/slides/_rels/slide13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3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3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3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3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0.png" /></Relationships>
</file>

<file path=ppt/slides/_rels/slide13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1.png" /></Relationships>
</file>

<file path=ppt/slides/_rels/slide13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38.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03.png" /><Relationship Id="rId2" Type="http://schemas.openxmlformats.org/officeDocument/2006/relationships/image" Target="../media/image102.png" /></Relationships>
</file>

<file path=ppt/slides/_rels/slide13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1.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2.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3.png" /></Relationships>
</file>

<file path=ppt/slides/_rels/slide1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4.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3.xml" /><Relationship Id="rId3" Type="http://schemas.openxmlformats.org/officeDocument/2006/relationships/slide" Target="slide19.xml" /><Relationship Id="rId4" Type="http://schemas.openxmlformats.org/officeDocument/2006/relationships/slide" Target="slide42.xml" /><Relationship Id="rId5" Type="http://schemas.openxmlformats.org/officeDocument/2006/relationships/slide" Target="slide101.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5.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6.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7.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8.png" /></Relationships>
</file>

<file path=ppt/slides/_rels/slide2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9.png" /></Relationships>
</file>

<file path=ppt/slides/_rels/slide2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0.png" /></Relationships>
</file>

<file path=ppt/slides/_rels/slide2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1.png" /></Relationships>
</file>

<file path=ppt/slides/_rels/slide2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2.png" /></Relationships>
</file>

<file path=ppt/slides/_rels/slide2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3.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gif" /></Relationships>
</file>

<file path=ppt/slides/_rels/slide3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4.png" /></Relationships>
</file>

<file path=ppt/slides/_rels/slide3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5.png"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6.png" /></Relationships>
</file>

<file path=ppt/slides/_rels/slide3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7.png" /></Relationships>
</file>

<file path=ppt/slides/_rels/slide3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8.png" /></Relationships>
</file>

<file path=ppt/slides/_rels/slide3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30.png" /><Relationship Id="rId2" Type="http://schemas.openxmlformats.org/officeDocument/2006/relationships/image" Target="../media/image29.png"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32.png" /><Relationship Id="rId2" Type="http://schemas.openxmlformats.org/officeDocument/2006/relationships/image" Target="../media/image31.png" /></Relationships>
</file>

<file path=ppt/slides/_rels/slide4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3.png" /></Relationships>
</file>

<file path=ppt/slides/_rels/slide4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4.png" /></Relationships>
</file>

<file path=ppt/slides/_rels/slide4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5.png" /></Relationships>
</file>

<file path=ppt/slides/_rels/slide4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6.png" /></Relationships>
</file>

<file path=ppt/slides/_rels/slide4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7.png" /></Relationships>
</file>

<file path=ppt/slides/_rels/slide4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8.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5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9.png" /></Relationships>
</file>

<file path=ppt/slides/_rels/slide5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0.png" /></Relationships>
</file>

<file path=ppt/slides/_rels/slide5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1.png" /></Relationships>
</file>

<file path=ppt/slides/_rels/slide5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2.png" /></Relationships>
</file>

<file path=ppt/slides/_rels/slide5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3.png" /></Relationships>
</file>

<file path=ppt/slides/_rels/slide5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4.png" /></Relationships>
</file>

<file path=ppt/slides/_rels/slide5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5.png" /></Relationships>
</file>

<file path=ppt/slides/_rels/slide5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6.png" /></Relationships>
</file>

<file path=ppt/slides/_rels/slide5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png" /></Relationships>
</file>

<file path=ppt/slides/_rels/slide6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7.png" /></Relationships>
</file>

<file path=ppt/slides/_rels/slide6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8.png" /></Relationships>
</file>

<file path=ppt/slides/_rels/slide6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9.png" /></Relationships>
</file>

<file path=ppt/slides/_rels/slide6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0.png" /></Relationships>
</file>

<file path=ppt/slides/_rels/slide6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1.png" /></Relationships>
</file>

<file path=ppt/slides/_rels/slide6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2.png" /></Relationships>
</file>

<file path=ppt/slides/_rels/slide6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3.png" /></Relationships>
</file>

<file path=ppt/slides/_rels/slide6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4.png" /></Relationships>
</file>

<file path=ppt/slides/_rels/slide6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5.png" /></Relationships>
</file>

<file path=ppt/slides/_rels/slide7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6.png" /></Relationships>
</file>

<file path=ppt/slides/_rels/slide7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7.png" /></Relationships>
</file>

<file path=ppt/slides/_rels/slide7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8.png" /></Relationships>
</file>

<file path=ppt/slides/_rels/slide7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9.png" /></Relationships>
</file>

<file path=ppt/slides/_rels/slide7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0.png" /></Relationships>
</file>

<file path=ppt/slides/_rels/slide7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1.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png" /></Relationships>
</file>

<file path=ppt/slides/_rels/slide8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2.png" /></Relationships>
</file>

<file path=ppt/slides/_rels/slide8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3.png" /></Relationships>
</file>

<file path=ppt/slides/_rels/slide8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4.png" /></Relationships>
</file>

<file path=ppt/slides/_rels/slide8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5.png" /></Relationships>
</file>

<file path=ppt/slides/_rels/slide8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6.png" /></Relationships>
</file>

<file path=ppt/slides/_rels/slide8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7.png" /></Relationships>
</file>

<file path=ppt/slides/_rels/slide8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8.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png" /></Relationships>
</file>

<file path=ppt/slides/_rels/slide9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9.png" /></Relationships>
</file>

<file path=ppt/slides/_rels/slide9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8.png" /></Relationships>
</file>

<file path=ppt/slides/_rels/slide9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0.png" /></Relationships>
</file>

<file path=ppt/slides/_rels/slide9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1.png" /></Relationships>
</file>

<file path=ppt/slides/_rels/slide9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2.png" /></Relationships>
</file>

<file path=ppt/slides/_rels/slide9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3.jpg" /></Relationships>
</file>

<file path=ppt/slides/_rels/slide9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3.jpg" /></Relationships>
</file>

<file path=ppt/slides/_rels/slide9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4.png" /></Relationships>
</file>

<file path=ppt/slides/_rels/slide9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5.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lstStyle/>
          <a:p>
            <a:pPr lvl="0" indent="0" marL="0">
              <a:buNone/>
            </a:pPr>
            <a:r>
              <a:rPr/>
              <a:t>其它图</a:t>
            </a:r>
          </a:p>
        </p:txBody>
      </p:sp>
      <p:sp>
        <p:nvSpPr>
          <p:cNvPr id="3" name="Subtitle 2"/>
          <p:cNvSpPr>
            <a:spLocks noGrp="1"/>
          </p:cNvSpPr>
          <p:nvPr>
            <p:ph idx="1" type="subTitle"/>
          </p:nvPr>
        </p:nvSpPr>
        <p:spPr>
          <a:xfrm>
            <a:off x="2589213" y="4777379"/>
            <a:ext cx="8915399" cy="1126283"/>
          </a:xfrm>
        </p:spPr>
        <p:txBody>
          <a:bodyPr/>
          <a:lstStyle/>
          <a:p>
            <a:pPr lvl="0" indent="0" marL="0">
              <a:buNone/>
            </a:pPr>
            <a:br/>
            <a:br/>
            <a:r>
              <a:rPr/>
              <a:t>李 辉</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如图是某街道图形.洒水车从</a:t>
                </a:r>
                <a14:m>
                  <m:oMath xmlns:m="http://schemas.openxmlformats.org/officeDocument/2006/math">
                    <m:r>
                      <m:t>A</m:t>
                    </m:r>
                  </m:oMath>
                </a14:m>
                <a:r>
                  <a:rPr/>
                  <a:t>点出发执行洒水任务. 试问是否存在一条洒水线路, 使洒水车通过所有街道且不重复而最后回到车库</a:t>
                </a:r>
                <a14:m>
                  <m:oMath xmlns:m="http://schemas.openxmlformats.org/officeDocument/2006/math">
                    <m:r>
                      <m:t>B</m:t>
                    </m:r>
                  </m:oMath>
                </a14:m>
                <a:r>
                  <a:rPr/>
                  <a:t>.</a:t>
                </a:r>
              </a:p>
              <a:p>
                <a:pPr lvl="0" indent="0" marL="0">
                  <a:buNone/>
                </a:pPr>
                <a:r>
                  <a:rPr/>
                  <a:t>解: 此为题即为求图中是否存在</a:t>
                </a:r>
                <a14:m>
                  <m:oMath xmlns:m="http://schemas.openxmlformats.org/officeDocument/2006/math">
                    <m:r>
                      <m:t>A</m:t>
                    </m:r>
                  </m:oMath>
                </a14:m>
                <a:r>
                  <a:rPr/>
                  <a:t>到</a:t>
                </a:r>
                <a14:m>
                  <m:oMath xmlns:m="http://schemas.openxmlformats.org/officeDocument/2006/math">
                    <m:r>
                      <m:t>B</m:t>
                    </m:r>
                  </m:oMath>
                </a14:m>
                <a:r>
                  <a:rPr/>
                  <a:t>的欧拉路径.由于只有</a:t>
                </a:r>
                <a14:m>
                  <m:oMath xmlns:m="http://schemas.openxmlformats.org/officeDocument/2006/math">
                    <m:r>
                      <m:t>A</m:t>
                    </m:r>
                  </m:oMath>
                </a14:m>
                <a:r>
                  <a:rPr/>
                  <a:t>、</a:t>
                </a:r>
                <a14:m>
                  <m:oMath xmlns:m="http://schemas.openxmlformats.org/officeDocument/2006/math">
                    <m:r>
                      <m:t>B</m:t>
                    </m:r>
                  </m:oMath>
                </a14:m>
                <a:r>
                  <a:rPr/>
                  <a:t>为奇数度结点, 因此这样的洒水路线是存在的, 如:</a:t>
                </a:r>
              </a:p>
              <a:p>
                <a:pPr lvl="0" indent="0" marL="0">
                  <a:buNone/>
                </a:pPr>
                <a14:m>
                  <m:oMath xmlns:m="http://schemas.openxmlformats.org/officeDocument/2006/math">
                    <m:r>
                      <m:t>A</m:t>
                    </m:r>
                    <m:r>
                      <m:t>C</m:t>
                    </m:r>
                    <m:r>
                      <m:t>D</m:t>
                    </m:r>
                    <m:r>
                      <m:t>E</m:t>
                    </m:r>
                    <m:r>
                      <m:t>F</m:t>
                    </m:r>
                    <m:r>
                      <m:t>B</m:t>
                    </m:r>
                    <m:r>
                      <m:t>G</m:t>
                    </m:r>
                    <m:r>
                      <m:t>C</m:t>
                    </m:r>
                    <m:r>
                      <m:t>F</m:t>
                    </m:r>
                    <m:r>
                      <m:t>G</m:t>
                    </m:r>
                    <m:r>
                      <m:t>A</m:t>
                    </m:r>
                    <m:r>
                      <m:t>B</m:t>
                    </m:r>
                  </m:oMath>
                </a14:m>
              </a:p>
              <a:p>
                <a:pPr lvl="0" indent="0" marL="0">
                  <a:buNone/>
                </a:pPr>
                <a:r>
                  <a:rPr/>
                  <a:t>或</a:t>
                </a:r>
              </a:p>
              <a:p>
                <a:pPr lvl="0" indent="0" marL="0">
                  <a:buNone/>
                </a:pPr>
                <a14:m>
                  <m:oMath xmlns:m="http://schemas.openxmlformats.org/officeDocument/2006/math">
                    <m:r>
                      <m:t>A</m:t>
                    </m:r>
                    <m:r>
                      <m:t>G</m:t>
                    </m:r>
                    <m:r>
                      <m:t>F</m:t>
                    </m:r>
                    <m:r>
                      <m:t>E</m:t>
                    </m:r>
                    <m:r>
                      <m:t>D</m:t>
                    </m:r>
                    <m:r>
                      <m:t>C</m:t>
                    </m:r>
                    <m:r>
                      <m:t>F</m:t>
                    </m:r>
                    <m:r>
                      <m:t>B</m:t>
                    </m:r>
                    <m:r>
                      <m:t>G</m:t>
                    </m:r>
                    <m:r>
                      <m:t>C</m:t>
                    </m:r>
                    <m:r>
                      <m:t>A</m:t>
                    </m:r>
                    <m:r>
                      <m:t>B</m:t>
                    </m:r>
                    <m:r>
                      <m:rPr>
                        <m:sty m:val="p"/>
                      </m:rPr>
                      <m:t>.</m:t>
                    </m:r>
                  </m:oMath>
                </a14:m>
              </a:p>
            </p:txBody>
          </p:sp>
        </mc:Choice>
      </mc:AlternateContent>
      <p:pic>
        <p:nvPicPr>
          <p:cNvPr descr="MAT21601T-Chapter10_files/figure-pptx/unnamed-chunk-5-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例: 证明完全图</a:t>
                </a:r>
                <a14:m>
                  <m:oMath xmlns:m="http://schemas.openxmlformats.org/officeDocument/2006/math">
                    <m:sSub>
                      <m:e>
                        <m:r>
                          <m:t>K</m:t>
                        </m:r>
                      </m:e>
                      <m:sub>
                        <m:r>
                          <m:t>n</m:t>
                        </m:r>
                      </m:sub>
                    </m:sSub>
                  </m:oMath>
                </a14:m>
                <a:r>
                  <a:rPr/>
                  <a:t>的着色数</a:t>
                </a:r>
                <a14:m>
                  <m:oMath xmlns:m="http://schemas.openxmlformats.org/officeDocument/2006/math">
                    <m:r>
                      <m:t>x</m:t>
                    </m:r>
                    <m:d>
                      <m:dPr>
                        <m:begChr m:val="("/>
                        <m:endChr m:val=")"/>
                        <m:sepChr m:val=""/>
                        <m:grow/>
                      </m:dPr>
                      <m:e>
                        <m:sSub>
                          <m:e>
                            <m:r>
                              <m:t>K</m:t>
                            </m:r>
                          </m:e>
                          <m:sub>
                            <m:r>
                              <m:t>n</m:t>
                            </m:r>
                          </m:sub>
                        </m:sSub>
                      </m:e>
                    </m:d>
                    <m:r>
                      <m:rPr>
                        <m:sty m:val="p"/>
                      </m:rPr>
                      <m:t>=</m:t>
                    </m:r>
                    <m:r>
                      <m:t>n</m:t>
                    </m:r>
                  </m:oMath>
                </a14:m>
                <a:r>
                  <a:rPr/>
                  <a:t>.</a:t>
                </a:r>
              </a:p>
              <a:p>
                <a:pPr lvl="0" indent="0" marL="0">
                  <a:buNone/>
                </a:pPr>
                <a:r>
                  <a:rPr/>
                  <a:t>证明: 因为完全图的每两个结点都是邻接, 因此没有两个结点可以着相同的颜色, 故</a:t>
                </a:r>
                <a14:m>
                  <m:oMath xmlns:m="http://schemas.openxmlformats.org/officeDocument/2006/math">
                    <m:r>
                      <m:t>n</m:t>
                    </m:r>
                  </m:oMath>
                </a14:m>
                <a:r>
                  <a:rPr/>
                  <a:t>个结点的着色数不少于</a:t>
                </a:r>
                <a14:m>
                  <m:oMath xmlns:m="http://schemas.openxmlformats.org/officeDocument/2006/math">
                    <m:r>
                      <m:t>n</m:t>
                    </m:r>
                  </m:oMath>
                </a14:m>
                <a:r>
                  <a:rPr/>
                  <a:t>; 又</a:t>
                </a:r>
                <a14:m>
                  <m:oMath xmlns:m="http://schemas.openxmlformats.org/officeDocument/2006/math">
                    <m:r>
                      <m:t>n</m:t>
                    </m:r>
                  </m:oMath>
                </a14:m>
                <a:r>
                  <a:rPr/>
                  <a:t>个结点的着色数至多为</a:t>
                </a:r>
                <a14:m>
                  <m:oMath xmlns:m="http://schemas.openxmlformats.org/officeDocument/2006/math">
                    <m:r>
                      <m:t>n</m:t>
                    </m:r>
                  </m:oMath>
                </a14:m>
                <a:r>
                  <a:rPr/>
                  <a:t>, 故</a:t>
                </a:r>
                <a14:m>
                  <m:oMath xmlns:m="http://schemas.openxmlformats.org/officeDocument/2006/math">
                    <m:r>
                      <m:t>x</m:t>
                    </m:r>
                    <m:d>
                      <m:dPr>
                        <m:begChr m:val="("/>
                        <m:endChr m:val=")"/>
                        <m:sepChr m:val=""/>
                        <m:grow/>
                      </m:dPr>
                      <m:e>
                        <m:sSub>
                          <m:e>
                            <m:r>
                              <m:t>K</m:t>
                            </m:r>
                          </m:e>
                          <m:sub>
                            <m:r>
                              <m:t>n</m:t>
                            </m:r>
                          </m:sub>
                        </m:sSub>
                      </m:e>
                    </m:d>
                    <m:r>
                      <m:rPr>
                        <m:sty m:val="p"/>
                      </m:rPr>
                      <m:t>=</m:t>
                    </m:r>
                    <m:r>
                      <m:t>n</m:t>
                    </m:r>
                    <m:r>
                      <m:rPr>
                        <m:sty m:val="p"/>
                      </m:rPr>
                      <m:t>.</m:t>
                    </m:r>
                  </m:oMath>
                </a14:m>
              </a:p>
              <a:p>
                <a:pPr lvl="0" indent="0" marL="0">
                  <a:buNone/>
                </a:pPr>
                <a:r>
                  <a:rPr/>
                  <a:t> </a:t>
                </a:r>
              </a:p>
              <a:p>
                <a:pPr lvl="0" indent="0" marL="0">
                  <a:buNone/>
                </a:pPr>
                <a:r>
                  <a:rPr/>
                  <a:t>定理: (</a:t>
                </a:r>
                <a:r>
                  <a:rPr b="1"/>
                  <a:t>五色定理</a:t>
                </a:r>
                <a:r>
                  <a:rPr/>
                  <a:t>)对于任何平面图</a:t>
                </a:r>
                <a14:m>
                  <m:oMath xmlns:m="http://schemas.openxmlformats.org/officeDocument/2006/math">
                    <m:r>
                      <m:t>G</m:t>
                    </m:r>
                  </m:oMath>
                </a14:m>
                <a:r>
                  <a:rPr/>
                  <a:t>, 有</a:t>
                </a:r>
                <a14:m>
                  <m:oMath xmlns:m="http://schemas.openxmlformats.org/officeDocument/2006/math">
                    <m:r>
                      <m:t>x</m:t>
                    </m:r>
                    <m:d>
                      <m:dPr>
                        <m:begChr m:val="("/>
                        <m:endChr m:val=")"/>
                        <m:sepChr m:val=""/>
                        <m:grow/>
                      </m:dPr>
                      <m:e>
                        <m:r>
                          <m:t>G</m:t>
                        </m:r>
                      </m:e>
                    </m:d>
                    <m:r>
                      <m:rPr>
                        <m:sty m:val="p"/>
                      </m:rPr>
                      <m:t>≤</m:t>
                    </m:r>
                    <m:r>
                      <m:t>5</m:t>
                    </m:r>
                  </m:oMath>
                </a14:m>
                <a:r>
                  <a:rPr/>
                  <a:t>.</a:t>
                </a:r>
              </a:p>
              <a:p>
                <a:pPr lvl="0" indent="0" marL="0">
                  <a:buNone/>
                </a:pPr>
                <a:r>
                  <a:rPr/>
                  <a:t>定理: (</a:t>
                </a:r>
                <a:r>
                  <a:rPr b="1"/>
                  <a:t>四色定理</a:t>
                </a:r>
                <a:r>
                  <a:rPr/>
                  <a:t>)对于任何平面图</a:t>
                </a:r>
                <a14:m>
                  <m:oMath xmlns:m="http://schemas.openxmlformats.org/officeDocument/2006/math">
                    <m:r>
                      <m:t>G</m:t>
                    </m:r>
                  </m:oMath>
                </a14:m>
                <a:r>
                  <a:rPr/>
                  <a:t>, 有</a:t>
                </a:r>
                <a14:m>
                  <m:oMath xmlns:m="http://schemas.openxmlformats.org/officeDocument/2006/math">
                    <m:r>
                      <m:t>x</m:t>
                    </m:r>
                    <m:d>
                      <m:dPr>
                        <m:begChr m:val="("/>
                        <m:endChr m:val=")"/>
                        <m:sepChr m:val=""/>
                        <m:grow/>
                      </m:dPr>
                      <m:e>
                        <m:r>
                          <m:t>G</m:t>
                        </m:r>
                      </m:e>
                    </m:d>
                    <m:r>
                      <m:rPr>
                        <m:sty m:val="p"/>
                      </m:rPr>
                      <m:t>≤</m:t>
                    </m:r>
                    <m:r>
                      <m:t>4</m:t>
                    </m:r>
                  </m:oMath>
                </a14:m>
                <a:r>
                  <a:rPr/>
                  <a:t>. 四色定理只适用于平面图, 非平面图可以有任意大的着色数.</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lvl="0" indent="0" marL="0">
              <a:buNone/>
            </a:pPr>
            <a:r>
              <a:rPr/>
              <a:t>树</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spcBef>
                    <a:spcPts val="3000"/>
                  </a:spcBef>
                  <a:buNone/>
                </a:pPr>
                <a:r>
                  <a:rPr b="1"/>
                  <a:t>无向树及其性质</a:t>
                </a:r>
              </a:p>
              <a:p>
                <a:pPr lvl="0" indent="0" marL="0">
                  <a:buNone/>
                </a:pPr>
                <a:r>
                  <a:rPr/>
                  <a:t>定义: 连通的不含基本回路的无向图称为</a:t>
                </a:r>
                <a:r>
                  <a:rPr b="1"/>
                  <a:t>无向树</a:t>
                </a:r>
                <a:r>
                  <a:rPr/>
                  <a:t>, 简称为</a:t>
                </a:r>
                <a:r>
                  <a:rPr b="1"/>
                  <a:t>树</a:t>
                </a:r>
                <a:r>
                  <a:rPr/>
                  <a:t>, 常用</a:t>
                </a:r>
                <a14:m>
                  <m:oMath xmlns:m="http://schemas.openxmlformats.org/officeDocument/2006/math">
                    <m:r>
                      <m:t>T</m:t>
                    </m:r>
                  </m:oMath>
                </a14:m>
                <a:r>
                  <a:rPr/>
                  <a:t>表示. 若一个无向图的每个连通分支都是树, 则称该图为</a:t>
                </a:r>
                <a:r>
                  <a:rPr b="1"/>
                  <a:t>森林</a:t>
                </a:r>
                <a:r>
                  <a:rPr/>
                  <a:t>.</a:t>
                </a:r>
              </a:p>
              <a:p>
                <a:pPr lvl="0" indent="0" marL="0">
                  <a:buNone/>
                </a:pPr>
                <a:r>
                  <a:rPr/>
                  <a:t>在树中, 度为1的结点称为</a:t>
                </a:r>
                <a:r>
                  <a:rPr b="1"/>
                  <a:t>树叶</a:t>
                </a:r>
                <a:r>
                  <a:rPr/>
                  <a:t>, 度大于1的结点称为</a:t>
                </a:r>
                <a:r>
                  <a:rPr b="1"/>
                  <a:t>分支点</a:t>
                </a:r>
                <a:r>
                  <a:rPr/>
                  <a:t>.</a:t>
                </a:r>
              </a:p>
              <a:p>
                <a:pPr lvl="0" indent="0" marL="0">
                  <a:buNone/>
                </a:pPr>
                <a:r>
                  <a:rPr/>
                  <a:t>如图, (a)、(b)和(c)都是树, (d)是森林.</a:t>
                </a:r>
              </a:p>
              <a:p>
                <a:pPr lvl="0" indent="0" marL="0">
                  <a:buNone/>
                </a:pPr>
                <a:r>
                  <a:rPr/>
                  <a:t>(b)称为</a:t>
                </a:r>
                <a:r>
                  <a:rPr b="1"/>
                  <a:t>平凡树</a:t>
                </a:r>
                <a:r>
                  <a:rPr/>
                  <a:t>, 它的结点度为0, 只有在平凡树中, 才有度为0的结点.</a:t>
                </a:r>
              </a:p>
              <a:p>
                <a:pPr lvl="0" indent="0" marL="0">
                  <a:buNone/>
                </a:pPr>
                <a:r>
                  <a:rPr/>
                  <a:t>在任何其它树中, 结点的度都大于等于1.</a:t>
                </a:r>
              </a:p>
            </p:txBody>
          </p:sp>
        </mc:Choice>
      </mc:AlternateContent>
      <p:pic>
        <p:nvPicPr>
          <p:cNvPr descr="MAT21601T-Chapter10_files/figure-pptx/unnamed-chunk-72-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定理: 设</a:t>
                </a:r>
                <a14:m>
                  <m:oMath xmlns:m="http://schemas.openxmlformats.org/officeDocument/2006/math">
                    <m:r>
                      <m:t>G</m:t>
                    </m:r>
                    <m:r>
                      <m:rPr>
                        <m:sty m:val="p"/>
                      </m:rPr>
                      <m:t>=</m:t>
                    </m:r>
                    <m:r>
                      <m:rPr>
                        <m:sty m:val="p"/>
                      </m:rPr>
                      <m:t>⟨</m:t>
                    </m:r>
                    <m:r>
                      <m:t>n</m:t>
                    </m:r>
                    <m:r>
                      <m:rPr>
                        <m:sty m:val="p"/>
                      </m:rPr>
                      <m:t>,</m:t>
                    </m:r>
                    <m:r>
                      <m:t>m</m:t>
                    </m:r>
                    <m:r>
                      <m:rPr>
                        <m:sty m:val="p"/>
                      </m:rPr>
                      <m:t>⟩</m:t>
                    </m:r>
                  </m:oMath>
                </a14:m>
                <a:r>
                  <a:rPr/>
                  <a:t>为无向图, 则下列各命题是等价的, 都可作为无向树的定义.</a:t>
                </a:r>
              </a:p>
              <a:p>
                <a:pPr lvl="0" indent="-457200" marL="457200">
                  <a:buAutoNum type="arabicParenBoth"/>
                </a:pPr>
                <a14:m>
                  <m:oMath xmlns:m="http://schemas.openxmlformats.org/officeDocument/2006/math">
                    <m:r>
                      <m:t>G</m:t>
                    </m:r>
                  </m:oMath>
                </a14:m>
                <a:r>
                  <a:rPr/>
                  <a:t>是连通的且不含基本回路.</a:t>
                </a:r>
              </a:p>
              <a:p>
                <a:pPr lvl="0" indent="-457200" marL="457200">
                  <a:buAutoNum type="arabicParenBoth"/>
                </a:pPr>
                <a14:m>
                  <m:oMath xmlns:m="http://schemas.openxmlformats.org/officeDocument/2006/math">
                    <m:r>
                      <m:t>G</m:t>
                    </m:r>
                  </m:oMath>
                </a14:m>
                <a:r>
                  <a:rPr/>
                  <a:t>无基本回路且</a:t>
                </a:r>
                <a14:m>
                  <m:oMath xmlns:m="http://schemas.openxmlformats.org/officeDocument/2006/math">
                    <m:r>
                      <m:t>m</m:t>
                    </m:r>
                    <m:r>
                      <m:rPr>
                        <m:sty m:val="p"/>
                      </m:rPr>
                      <m:t>=</m:t>
                    </m:r>
                    <m:r>
                      <m:t>n</m:t>
                    </m:r>
                    <m:r>
                      <m:rPr>
                        <m:sty m:val="p"/>
                      </m:rPr>
                      <m:t>−</m:t>
                    </m:r>
                    <m:r>
                      <m:t>1</m:t>
                    </m:r>
                  </m:oMath>
                </a14:m>
                <a:r>
                  <a:rPr/>
                  <a:t>.</a:t>
                </a:r>
              </a:p>
              <a:p>
                <a:pPr lvl="0" indent="-457200" marL="457200">
                  <a:buAutoNum type="arabicParenBoth"/>
                </a:pPr>
                <a14:m>
                  <m:oMath xmlns:m="http://schemas.openxmlformats.org/officeDocument/2006/math">
                    <m:r>
                      <m:t>G</m:t>
                    </m:r>
                  </m:oMath>
                </a14:m>
                <a:r>
                  <a:rPr/>
                  <a:t>是连通的且</a:t>
                </a:r>
                <a14:m>
                  <m:oMath xmlns:m="http://schemas.openxmlformats.org/officeDocument/2006/math">
                    <m:r>
                      <m:t>m</m:t>
                    </m:r>
                    <m:r>
                      <m:rPr>
                        <m:sty m:val="p"/>
                      </m:rPr>
                      <m:t>=</m:t>
                    </m:r>
                    <m:r>
                      <m:t>n</m:t>
                    </m:r>
                    <m:r>
                      <m:rPr>
                        <m:sty m:val="p"/>
                      </m:rPr>
                      <m:t>−</m:t>
                    </m:r>
                    <m:r>
                      <m:t>1</m:t>
                    </m:r>
                  </m:oMath>
                </a14:m>
                <a:r>
                  <a:rPr/>
                  <a:t>.</a:t>
                </a:r>
              </a:p>
              <a:p>
                <a:pPr lvl="0" indent="-457200" marL="457200">
                  <a:buAutoNum type="arabicParenBoth"/>
                </a:pPr>
                <a14:m>
                  <m:oMath xmlns:m="http://schemas.openxmlformats.org/officeDocument/2006/math">
                    <m:r>
                      <m:t>G</m:t>
                    </m:r>
                  </m:oMath>
                </a14:m>
                <a:r>
                  <a:rPr/>
                  <a:t>无基本回路, 但在任意两个不邻接的结点间添加一条边, 则恰产生一条基本回路.</a:t>
                </a:r>
              </a:p>
              <a:p>
                <a:pPr lvl="0" indent="-457200" marL="457200">
                  <a:buAutoNum type="arabicParenBoth"/>
                </a:pPr>
                <a14:m>
                  <m:oMath xmlns:m="http://schemas.openxmlformats.org/officeDocument/2006/math">
                    <m:r>
                      <m:t>G</m:t>
                    </m:r>
                  </m:oMath>
                </a14:m>
                <a:r>
                  <a:rPr/>
                  <a:t>是连通的, 但删除</a:t>
                </a:r>
                <a14:m>
                  <m:oMath xmlns:m="http://schemas.openxmlformats.org/officeDocument/2006/math">
                    <m:r>
                      <m:t>G</m:t>
                    </m:r>
                  </m:oMath>
                </a14:m>
                <a:r>
                  <a:rPr/>
                  <a:t>中任意一条边, 所得到的图都非连通的.</a:t>
                </a:r>
              </a:p>
              <a:p>
                <a:pPr lvl="0" indent="-457200" marL="457200">
                  <a:buAutoNum type="arabicParenBoth"/>
                </a:pPr>
                <a14:m>
                  <m:oMath xmlns:m="http://schemas.openxmlformats.org/officeDocument/2006/math">
                    <m:r>
                      <m:t>G</m:t>
                    </m:r>
                  </m:oMath>
                </a14:m>
                <a:r>
                  <a:rPr/>
                  <a:t>的任意两个不同结点之间恰有一条基本通路.</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spcBef>
                    <a:spcPts val="3000"/>
                  </a:spcBef>
                  <a:buNone/>
                </a:pPr>
                <a:r>
                  <a:rPr b="1"/>
                  <a:t>生成树</a:t>
                </a:r>
              </a:p>
              <a:p>
                <a:pPr lvl="0" indent="0" marL="0">
                  <a:buNone/>
                </a:pPr>
                <a:r>
                  <a:rPr/>
                  <a:t>定义: 若无向图</a:t>
                </a:r>
                <a14:m>
                  <m:oMath xmlns:m="http://schemas.openxmlformats.org/officeDocument/2006/math">
                    <m:r>
                      <m:t>G</m:t>
                    </m:r>
                  </m:oMath>
                </a14:m>
                <a:r>
                  <a:rPr/>
                  <a:t>的生成子图</a:t>
                </a:r>
                <a14:m>
                  <m:oMath xmlns:m="http://schemas.openxmlformats.org/officeDocument/2006/math">
                    <m:r>
                      <m:t>T</m:t>
                    </m:r>
                  </m:oMath>
                </a14:m>
                <a:r>
                  <a:rPr/>
                  <a:t>是树, 则称</a:t>
                </a:r>
                <a14:m>
                  <m:oMath xmlns:m="http://schemas.openxmlformats.org/officeDocument/2006/math">
                    <m:r>
                      <m:t>T</m:t>
                    </m:r>
                  </m:oMath>
                </a14:m>
                <a:r>
                  <a:rPr/>
                  <a:t>是</a:t>
                </a:r>
                <a14:m>
                  <m:oMath xmlns:m="http://schemas.openxmlformats.org/officeDocument/2006/math">
                    <m:r>
                      <m:t>G</m:t>
                    </m:r>
                  </m:oMath>
                </a14:m>
                <a:r>
                  <a:rPr/>
                  <a:t>的</a:t>
                </a:r>
                <a:r>
                  <a:rPr b="1"/>
                  <a:t>生成树</a:t>
                </a:r>
                <a:r>
                  <a:rPr/>
                  <a:t>.</a:t>
                </a:r>
              </a:p>
              <a:p>
                <a:pPr lvl="0" indent="0" marL="0">
                  <a:buNone/>
                </a:pPr>
                <a14:m>
                  <m:oMath xmlns:m="http://schemas.openxmlformats.org/officeDocument/2006/math">
                    <m:r>
                      <m:t>T</m:t>
                    </m:r>
                  </m:oMath>
                </a14:m>
                <a:r>
                  <a:rPr/>
                  <a:t>中的边称为</a:t>
                </a:r>
                <a:r>
                  <a:rPr b="1"/>
                  <a:t>树枝</a:t>
                </a:r>
                <a:r>
                  <a:rPr/>
                  <a:t>, 图</a:t>
                </a:r>
                <a14:m>
                  <m:oMath xmlns:m="http://schemas.openxmlformats.org/officeDocument/2006/math">
                    <m:r>
                      <m:t>G</m:t>
                    </m:r>
                  </m:oMath>
                </a14:m>
                <a:r>
                  <a:rPr/>
                  <a:t>的不在</a:t>
                </a:r>
                <a14:m>
                  <m:oMath xmlns:m="http://schemas.openxmlformats.org/officeDocument/2006/math">
                    <m:r>
                      <m:t>T</m:t>
                    </m:r>
                  </m:oMath>
                </a14:m>
                <a:r>
                  <a:rPr/>
                  <a:t>中的边称为</a:t>
                </a:r>
                <a:r>
                  <a:rPr b="1"/>
                  <a:t>弦</a:t>
                </a:r>
                <a:r>
                  <a:rPr/>
                  <a:t>.</a:t>
                </a:r>
              </a:p>
            </p:txBody>
          </p:sp>
        </mc:Choice>
      </mc:AlternateContent>
      <p:pic>
        <p:nvPicPr>
          <p:cNvPr descr="MAT21601T-Chapter10_files/figure-pptx/unnamed-chunk-73-1.png" id="0" name="Picture 1"/>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G、G的生成树T和余树</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生成树不一定唯一, 如图</a:t>
                </a:r>
                <a14:m>
                  <m:oMath xmlns:m="http://schemas.openxmlformats.org/officeDocument/2006/math">
                    <m:sSub>
                      <m:e>
                        <m:r>
                          <m:t>T</m:t>
                        </m:r>
                      </m:e>
                      <m:sub>
                        <m:r>
                          <m:t>1</m:t>
                        </m:r>
                      </m:sub>
                    </m:sSub>
                  </m:oMath>
                </a14:m>
                <a:r>
                  <a:rPr/>
                  <a:t>所示, 是</a:t>
                </a:r>
                <a14:m>
                  <m:oMath xmlns:m="http://schemas.openxmlformats.org/officeDocument/2006/math">
                    <m:r>
                      <m:t>G</m:t>
                    </m:r>
                  </m:oMath>
                </a14:m>
                <a:r>
                  <a:rPr/>
                  <a:t>的另一棵生成树.</a:t>
                </a:r>
              </a:p>
            </p:txBody>
          </p:sp>
        </mc:Choice>
      </mc:AlternateContent>
      <p:pic>
        <p:nvPicPr>
          <p:cNvPr descr="MAT21601T-Chapter10_files/figure-pptx/unnamed-chunk-74-1.png" id="0" name="Picture 1"/>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G、G的生成树T</a:t>
            </a:r>
            <a:r>
              <a:rPr baseline="-25000"/>
              <a:t>1</a:t>
            </a:r>
            <a:r>
              <a:rPr/>
              <a:t>和余树</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定理: 任一连通的无向图都至少有一棵生成树.</a:t>
                </a:r>
              </a:p>
              <a:p>
                <a:pPr lvl="0" indent="0" marL="0">
                  <a:buNone/>
                </a:pPr>
                <a:r>
                  <a:rPr/>
                  <a:t>证明: 设</a:t>
                </a:r>
                <a14:m>
                  <m:oMath xmlns:m="http://schemas.openxmlformats.org/officeDocument/2006/math">
                    <m:r>
                      <m:t>G</m:t>
                    </m:r>
                  </m:oMath>
                </a14:m>
                <a:r>
                  <a:rPr/>
                  <a:t>是连通的无向图. 若</a:t>
                </a:r>
                <a14:m>
                  <m:oMath xmlns:m="http://schemas.openxmlformats.org/officeDocument/2006/math">
                    <m:r>
                      <m:t>G</m:t>
                    </m:r>
                  </m:oMath>
                </a14:m>
                <a:r>
                  <a:rPr/>
                  <a:t>中无基本回路, 则</a:t>
                </a:r>
                <a14:m>
                  <m:oMath xmlns:m="http://schemas.openxmlformats.org/officeDocument/2006/math">
                    <m:r>
                      <m:t>G</m:t>
                    </m:r>
                  </m:oMath>
                </a14:m>
                <a:r>
                  <a:rPr/>
                  <a:t>本身就是一棵生成树.</a:t>
                </a:r>
              </a:p>
              <a:p>
                <a:pPr lvl="0" indent="0" marL="0">
                  <a:buNone/>
                </a:pPr>
                <a:r>
                  <a:rPr/>
                  <a:t>若</a:t>
                </a:r>
                <a14:m>
                  <m:oMath xmlns:m="http://schemas.openxmlformats.org/officeDocument/2006/math">
                    <m:r>
                      <m:t>G</m:t>
                    </m:r>
                  </m:oMath>
                </a14:m>
                <a:r>
                  <a:rPr/>
                  <a:t>中有基本回路, 则删除回路中的一条边得图</a:t>
                </a:r>
                <a14:m>
                  <m:oMath xmlns:m="http://schemas.openxmlformats.org/officeDocument/2006/math">
                    <m:sSub>
                      <m:e>
                        <m:r>
                          <m:t>G</m:t>
                        </m:r>
                      </m:e>
                      <m:sub>
                        <m:r>
                          <m:t>1</m:t>
                        </m:r>
                      </m:sub>
                    </m:sSub>
                  </m:oMath>
                </a14:m>
                <a:r>
                  <a:rPr/>
                  <a:t>. 若</a:t>
                </a:r>
                <a14:m>
                  <m:oMath xmlns:m="http://schemas.openxmlformats.org/officeDocument/2006/math">
                    <m:sSub>
                      <m:e>
                        <m:r>
                          <m:t>G</m:t>
                        </m:r>
                      </m:e>
                      <m:sub>
                        <m:r>
                          <m:t>1</m:t>
                        </m:r>
                      </m:sub>
                    </m:sSub>
                  </m:oMath>
                </a14:m>
                <a:r>
                  <a:rPr/>
                  <a:t>中无基本回路, 则</a:t>
                </a:r>
                <a14:m>
                  <m:oMath xmlns:m="http://schemas.openxmlformats.org/officeDocument/2006/math">
                    <m:sSub>
                      <m:e>
                        <m:r>
                          <m:t>G</m:t>
                        </m:r>
                      </m:e>
                      <m:sub>
                        <m:r>
                          <m:t>1</m:t>
                        </m:r>
                      </m:sub>
                    </m:sSub>
                  </m:oMath>
                </a14:m>
                <a:r>
                  <a:rPr/>
                  <a:t>就是一棵生成树.</a:t>
                </a:r>
              </a:p>
              <a:p>
                <a:pPr lvl="0" indent="0" marL="0">
                  <a:buNone/>
                </a:pPr>
                <a:r>
                  <a:rPr/>
                  <a:t>若</a:t>
                </a:r>
                <a14:m>
                  <m:oMath xmlns:m="http://schemas.openxmlformats.org/officeDocument/2006/math">
                    <m:sSub>
                      <m:e>
                        <m:r>
                          <m:t>G</m:t>
                        </m:r>
                      </m:e>
                      <m:sub>
                        <m:r>
                          <m:t>1</m:t>
                        </m:r>
                      </m:sub>
                    </m:sSub>
                  </m:oMath>
                </a14:m>
                <a:r>
                  <a:rPr/>
                  <a:t>中有基本回路, 则再删除回路中的一条边得图</a:t>
                </a:r>
                <a14:m>
                  <m:oMath xmlns:m="http://schemas.openxmlformats.org/officeDocument/2006/math">
                    <m:sSub>
                      <m:e>
                        <m:r>
                          <m:t>G</m:t>
                        </m:r>
                      </m:e>
                      <m:sub>
                        <m:r>
                          <m:t>2</m:t>
                        </m:r>
                      </m:sub>
                    </m:sSub>
                  </m:oMath>
                </a14:m>
                <a:r>
                  <a:rPr/>
                  <a:t>, </a:t>
                </a:r>
                <a14:m>
                  <m:oMath xmlns:m="http://schemas.openxmlformats.org/officeDocument/2006/math">
                    <m:r>
                      <m:rPr>
                        <m:sty m:val="p"/>
                      </m:rPr>
                      <m:t>⋯</m:t>
                    </m:r>
                  </m:oMath>
                </a14:m>
              </a:p>
              <a:p>
                <a:pPr lvl="0" indent="0" marL="0">
                  <a:buNone/>
                </a:pPr>
                <a:r>
                  <a:rPr/>
                  <a:t>如此继续下去, 直到图中不再有基本回路为止, 这时所得到的连通的无基本回路且与图</a:t>
                </a:r>
                <a14:m>
                  <m:oMath xmlns:m="http://schemas.openxmlformats.org/officeDocument/2006/math">
                    <m:r>
                      <m:t>G</m:t>
                    </m:r>
                  </m:oMath>
                </a14:m>
                <a:r>
                  <a:rPr/>
                  <a:t>有相同结点集的图就是</a:t>
                </a:r>
                <a14:m>
                  <m:oMath xmlns:m="http://schemas.openxmlformats.org/officeDocument/2006/math">
                    <m:r>
                      <m:t>G</m:t>
                    </m:r>
                  </m:oMath>
                </a14:m>
                <a:r>
                  <a:rPr/>
                  <a:t>的生成树.</a:t>
                </a:r>
              </a:p>
              <a:p>
                <a:pPr lvl="0" indent="0" marL="0">
                  <a:buNone/>
                </a:pPr>
                <a:r>
                  <a:rPr/>
                  <a:t>一个连通无向图</a:t>
                </a:r>
                <a14:m>
                  <m:oMath xmlns:m="http://schemas.openxmlformats.org/officeDocument/2006/math">
                    <m:r>
                      <m:t>G</m:t>
                    </m:r>
                  </m:oMath>
                </a14:m>
                <a:r>
                  <a:rPr/>
                  <a:t>, 如果它本身就是树, 则它的生成树是唯一的, 就是</a:t>
                </a:r>
                <a14:m>
                  <m:oMath xmlns:m="http://schemas.openxmlformats.org/officeDocument/2006/math">
                    <m:r>
                      <m:t>G</m:t>
                    </m:r>
                  </m:oMath>
                </a14:m>
                <a:r>
                  <a:rPr/>
                  <a:t>本身.</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一个连通无向图</a:t>
                </a:r>
                <a14:m>
                  <m:oMath xmlns:m="http://schemas.openxmlformats.org/officeDocument/2006/math">
                    <m:r>
                      <m:t>G</m:t>
                    </m:r>
                  </m:oMath>
                </a14:m>
                <a:r>
                  <a:rPr/>
                  <a:t>本身不是树, 它的生成树就不唯一了, 但所有的连通无向图都存在生成树.</a:t>
                </a:r>
              </a:p>
              <a:p>
                <a:pPr lvl="0" indent="0" marL="0">
                  <a:buNone/>
                </a:pPr>
                <a:r>
                  <a:rPr/>
                  <a:t>例: 如图所示, 在(a)中相继删除边</a:t>
                </a:r>
                <a14:m>
                  <m:oMath xmlns:m="http://schemas.openxmlformats.org/officeDocument/2006/math">
                    <m:r>
                      <m:t>a</m:t>
                    </m:r>
                    <m:r>
                      <m:rPr>
                        <m:sty m:val="p"/>
                      </m:rPr>
                      <m:t>,</m:t>
                    </m:r>
                    <m:r>
                      <m:t>d</m:t>
                    </m:r>
                    <m:r>
                      <m:rPr>
                        <m:sty m:val="p"/>
                      </m:rPr>
                      <m:t>,</m:t>
                    </m:r>
                    <m:r>
                      <m:t>h</m:t>
                    </m:r>
                  </m:oMath>
                </a14:m>
                <a:r>
                  <a:rPr/>
                  <a:t>和</a:t>
                </a:r>
                <a14:m>
                  <m:oMath xmlns:m="http://schemas.openxmlformats.org/officeDocument/2006/math">
                    <m:r>
                      <m:t>i</m:t>
                    </m:r>
                  </m:oMath>
                </a14:m>
                <a:r>
                  <a:rPr/>
                  <a:t>得生成树(b), 相继删除边</a:t>
                </a:r>
                <a14:m>
                  <m:oMath xmlns:m="http://schemas.openxmlformats.org/officeDocument/2006/math">
                    <m:r>
                      <m:t>e</m:t>
                    </m:r>
                    <m:r>
                      <m:rPr>
                        <m:sty m:val="p"/>
                      </m:rPr>
                      <m:t>,</m:t>
                    </m:r>
                    <m:r>
                      <m:t>g</m:t>
                    </m:r>
                    <m:r>
                      <m:rPr>
                        <m:sty m:val="p"/>
                      </m:rPr>
                      <m:t>,</m:t>
                    </m:r>
                    <m:r>
                      <m:t>h</m:t>
                    </m:r>
                  </m:oMath>
                </a14:m>
                <a:r>
                  <a:rPr/>
                  <a:t>和</a:t>
                </a:r>
                <a14:m>
                  <m:oMath xmlns:m="http://schemas.openxmlformats.org/officeDocument/2006/math">
                    <m:r>
                      <m:t>i</m:t>
                    </m:r>
                  </m:oMath>
                </a14:m>
                <a:r>
                  <a:rPr/>
                  <a:t>得生成树(c).</a:t>
                </a:r>
              </a:p>
              <a:p>
                <a:pPr lvl="0" indent="0" marL="0">
                  <a:buNone/>
                </a:pPr>
                <a:r>
                  <a:rPr/>
                  <a:t>定理: 设</a:t>
                </a:r>
                <a14:m>
                  <m:oMath xmlns:m="http://schemas.openxmlformats.org/officeDocument/2006/math">
                    <m:r>
                      <m:t>G</m:t>
                    </m:r>
                    <m:r>
                      <m:rPr>
                        <m:sty m:val="p"/>
                      </m:rPr>
                      <m:t>=</m:t>
                    </m:r>
                    <m:r>
                      <m:rPr>
                        <m:sty m:val="p"/>
                      </m:rPr>
                      <m:t>⟨</m:t>
                    </m:r>
                    <m:r>
                      <m:t>n</m:t>
                    </m:r>
                    <m:r>
                      <m:rPr>
                        <m:sty m:val="p"/>
                      </m:rPr>
                      <m:t>,</m:t>
                    </m:r>
                    <m:r>
                      <m:t>m</m:t>
                    </m:r>
                    <m:r>
                      <m:rPr>
                        <m:sty m:val="p"/>
                      </m:rPr>
                      <m:t>⟩</m:t>
                    </m:r>
                  </m:oMath>
                </a14:m>
                <a:r>
                  <a:rPr/>
                  <a:t>是无向连通图, 则</a:t>
                </a:r>
                <a14:m>
                  <m:oMath xmlns:m="http://schemas.openxmlformats.org/officeDocument/2006/math">
                    <m:r>
                      <m:t>m</m:t>
                    </m:r>
                    <m:r>
                      <m:rPr>
                        <m:sty m:val="p"/>
                      </m:rPr>
                      <m:t>≥</m:t>
                    </m:r>
                    <m:r>
                      <m:t>n</m:t>
                    </m:r>
                    <m:r>
                      <m:rPr>
                        <m:sty m:val="p"/>
                      </m:rPr>
                      <m:t>−</m:t>
                    </m:r>
                    <m:r>
                      <m:t>1</m:t>
                    </m:r>
                  </m:oMath>
                </a14:m>
                <a:r>
                  <a:rPr/>
                  <a:t>.</a:t>
                </a:r>
              </a:p>
              <a:p>
                <a:pPr lvl="0" indent="0" marL="0">
                  <a:buNone/>
                </a:pPr>
                <a:r>
                  <a:rPr/>
                  <a:t>定理: 设</a:t>
                </a:r>
                <a14:m>
                  <m:oMath xmlns:m="http://schemas.openxmlformats.org/officeDocument/2006/math">
                    <m:r>
                      <m:t>G</m:t>
                    </m:r>
                    <m:r>
                      <m:rPr>
                        <m:sty m:val="p"/>
                      </m:rPr>
                      <m:t>=</m:t>
                    </m:r>
                    <m:r>
                      <m:rPr>
                        <m:sty m:val="p"/>
                      </m:rPr>
                      <m:t>⟨</m:t>
                    </m:r>
                    <m:r>
                      <m:t>n</m:t>
                    </m:r>
                    <m:r>
                      <m:rPr>
                        <m:sty m:val="p"/>
                      </m:rPr>
                      <m:t>,</m:t>
                    </m:r>
                    <m:r>
                      <m:t>m</m:t>
                    </m:r>
                    <m:r>
                      <m:rPr>
                        <m:sty m:val="p"/>
                      </m:rPr>
                      <m:t>⟩</m:t>
                    </m:r>
                  </m:oMath>
                </a14:m>
                <a:r>
                  <a:rPr/>
                  <a:t>是无向连通图, </a:t>
                </a:r>
                <a14:m>
                  <m:oMath xmlns:m="http://schemas.openxmlformats.org/officeDocument/2006/math">
                    <m:r>
                      <m:t>T</m:t>
                    </m:r>
                  </m:oMath>
                </a14:m>
                <a:r>
                  <a:rPr/>
                  <a:t>是</a:t>
                </a:r>
                <a14:m>
                  <m:oMath xmlns:m="http://schemas.openxmlformats.org/officeDocument/2006/math">
                    <m:r>
                      <m:t>G</m:t>
                    </m:r>
                  </m:oMath>
                </a14:m>
                <a:r>
                  <a:rPr/>
                  <a:t>的生成树, </a:t>
                </a:r>
                <a14:m>
                  <m:oMath xmlns:m="http://schemas.openxmlformats.org/officeDocument/2006/math">
                    <m:sSup>
                      <m:e>
                        <m:r>
                          <m:t>T</m:t>
                        </m:r>
                      </m:e>
                      <m:sup>
                        <m:r>
                          <m:rPr>
                            <m:sty m:val="p"/>
                          </m:rPr>
                          <m:t>′</m:t>
                        </m:r>
                      </m:sup>
                    </m:sSup>
                  </m:oMath>
                </a14:m>
                <a:r>
                  <a:rPr/>
                  <a:t>是</a:t>
                </a:r>
                <a14:m>
                  <m:oMath xmlns:m="http://schemas.openxmlformats.org/officeDocument/2006/math">
                    <m:r>
                      <m:t>T</m:t>
                    </m:r>
                  </m:oMath>
                </a14:m>
                <a:r>
                  <a:rPr/>
                  <a:t>的余树, 则</a:t>
                </a:r>
                <a14:m>
                  <m:oMath xmlns:m="http://schemas.openxmlformats.org/officeDocument/2006/math">
                    <m:sSup>
                      <m:e>
                        <m:r>
                          <m:t>T</m:t>
                        </m:r>
                      </m:e>
                      <m:sup>
                        <m:r>
                          <m:rPr>
                            <m:sty m:val="p"/>
                          </m:rPr>
                          <m:t>′</m:t>
                        </m:r>
                      </m:sup>
                    </m:sSup>
                  </m:oMath>
                </a14:m>
                <a:r>
                  <a:rPr/>
                  <a:t>中的边数为</a:t>
                </a:r>
                <a14:m>
                  <m:oMath xmlns:m="http://schemas.openxmlformats.org/officeDocument/2006/math">
                    <m:r>
                      <m:t>m</m:t>
                    </m:r>
                    <m:r>
                      <m:rPr>
                        <m:sty m:val="p"/>
                      </m:rPr>
                      <m:t>−</m:t>
                    </m:r>
                    <m:r>
                      <m:t>n</m:t>
                    </m:r>
                    <m:r>
                      <m:rPr>
                        <m:sty m:val="p"/>
                      </m:rPr>
                      <m:t>+</m:t>
                    </m:r>
                    <m:r>
                      <m:t>1</m:t>
                    </m:r>
                  </m:oMath>
                </a14:m>
                <a:r>
                  <a:rPr/>
                  <a:t>.</a:t>
                </a:r>
              </a:p>
            </p:txBody>
          </p:sp>
        </mc:Choice>
      </mc:AlternateContent>
      <p:pic>
        <p:nvPicPr>
          <p:cNvPr descr="MAT21601T-Chapter10_files/figure-pptx/unnamed-chunk-75-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spcBef>
                    <a:spcPts val="3000"/>
                  </a:spcBef>
                  <a:buNone/>
                </a:pPr>
                <a:r>
                  <a:rPr b="1"/>
                  <a:t>最小生成树</a:t>
                </a:r>
              </a:p>
              <a:p>
                <a:pPr lvl="0" indent="0" marL="0">
                  <a:buNone/>
                </a:pPr>
                <a:r>
                  <a:rPr/>
                  <a:t>定义: 设</a:t>
                </a:r>
                <a14:m>
                  <m:oMath xmlns:m="http://schemas.openxmlformats.org/officeDocument/2006/math">
                    <m:r>
                      <m:t>G</m:t>
                    </m:r>
                    <m:r>
                      <m:rPr>
                        <m:sty m:val="p"/>
                      </m:rPr>
                      <m:t>=</m:t>
                    </m:r>
                    <m:r>
                      <m:rPr>
                        <m:sty m:val="p"/>
                      </m:rPr>
                      <m:t>⟨</m:t>
                    </m:r>
                    <m:r>
                      <m:t>V</m:t>
                    </m:r>
                    <m:r>
                      <m:rPr>
                        <m:sty m:val="p"/>
                      </m:rPr>
                      <m:t>,</m:t>
                    </m:r>
                    <m:r>
                      <m:t>E</m:t>
                    </m:r>
                    <m:r>
                      <m:rPr>
                        <m:sty m:val="p"/>
                      </m:rPr>
                      <m:t>,</m:t>
                    </m:r>
                    <m:r>
                      <m:t>W</m:t>
                    </m:r>
                    <m:r>
                      <m:rPr>
                        <m:sty m:val="p"/>
                      </m:rPr>
                      <m:t>⟩</m:t>
                    </m:r>
                  </m:oMath>
                </a14:m>
                <a:r>
                  <a:rPr/>
                  <a:t>为连通赋权图, </a:t>
                </a:r>
                <a14:m>
                  <m:oMath xmlns:m="http://schemas.openxmlformats.org/officeDocument/2006/math">
                    <m:r>
                      <m:t>W</m:t>
                    </m:r>
                  </m:oMath>
                </a14:m>
                <a:r>
                  <a:rPr/>
                  <a:t>为</a:t>
                </a:r>
                <a14:m>
                  <m:oMath xmlns:m="http://schemas.openxmlformats.org/officeDocument/2006/math">
                    <m:r>
                      <m:t>E</m:t>
                    </m:r>
                  </m:oMath>
                </a14:m>
                <a:r>
                  <a:rPr/>
                  <a:t>到非负实数集的函数.</a:t>
                </a:r>
              </a:p>
              <a:p>
                <a:pPr lvl="0" indent="0" marL="0">
                  <a:buNone/>
                </a:pPr>
                <a:r>
                  <a:rPr/>
                  <a:t>设</a:t>
                </a:r>
                <a14:m>
                  <m:oMath xmlns:m="http://schemas.openxmlformats.org/officeDocument/2006/math">
                    <m:r>
                      <m:t>T</m:t>
                    </m:r>
                  </m:oMath>
                </a14:m>
                <a:r>
                  <a:rPr/>
                  <a:t>为</a:t>
                </a:r>
                <a14:m>
                  <m:oMath xmlns:m="http://schemas.openxmlformats.org/officeDocument/2006/math">
                    <m:r>
                      <m:t>G</m:t>
                    </m:r>
                  </m:oMath>
                </a14:m>
                <a:r>
                  <a:rPr/>
                  <a:t>的生成树, 则</a:t>
                </a:r>
                <a14:m>
                  <m:oMath xmlns:m="http://schemas.openxmlformats.org/officeDocument/2006/math">
                    <m:r>
                      <m:t>T</m:t>
                    </m:r>
                  </m:oMath>
                </a14:m>
                <a:r>
                  <a:rPr/>
                  <a:t>中各边权之和称为生成树</a:t>
                </a:r>
                <a14:m>
                  <m:oMath xmlns:m="http://schemas.openxmlformats.org/officeDocument/2006/math">
                    <m:r>
                      <m:t>T</m:t>
                    </m:r>
                  </m:oMath>
                </a14:m>
                <a:r>
                  <a:rPr/>
                  <a:t>的权, 记为</a:t>
                </a:r>
                <a14:m>
                  <m:oMath xmlns:m="http://schemas.openxmlformats.org/officeDocument/2006/math">
                    <m:r>
                      <m:t>W</m:t>
                    </m:r>
                    <m:d>
                      <m:dPr>
                        <m:begChr m:val="("/>
                        <m:endChr m:val=")"/>
                        <m:sepChr m:val=""/>
                        <m:grow/>
                      </m:dPr>
                      <m:e>
                        <m:r>
                          <m:t>T</m:t>
                        </m:r>
                      </m:e>
                    </m:d>
                  </m:oMath>
                </a14:m>
                <a:r>
                  <a:rPr/>
                  <a:t>. 权最小的生成树称为</a:t>
                </a:r>
                <a:r>
                  <a:rPr b="1"/>
                  <a:t>最小生成树</a:t>
                </a:r>
                <a:r>
                  <a:rPr/>
                  <a:t>(Minimum Spanning Tree).</a:t>
                </a:r>
              </a:p>
              <a:p>
                <a:pPr lvl="0" indent="0" marL="0">
                  <a:buNone/>
                </a:pPr>
                <a:r>
                  <a:rPr/>
                  <a:t>例: 如图(a)为赋权图, (b)为(a)的最小生成树</a:t>
                </a:r>
              </a:p>
            </p:txBody>
          </p:sp>
        </mc:Choice>
      </mc:AlternateContent>
      <p:pic>
        <p:nvPicPr>
          <p:cNvPr descr="MAT21601T-Chapter10_files/figure-pptx/unnamed-chunk-76-1.png" id="0" name="Picture 1"/>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W(T)=1+2+4+6=13</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设</a:t>
                </a:r>
                <a14:m>
                  <m:oMath xmlns:m="http://schemas.openxmlformats.org/officeDocument/2006/math">
                    <m:r>
                      <m:t>G</m:t>
                    </m:r>
                  </m:oMath>
                </a14:m>
                <a:r>
                  <a:rPr/>
                  <a:t>中结点表示城市, 边表示城市之间道路, 边权表示道路的长度.</a:t>
                </a:r>
              </a:p>
              <a:p>
                <a:pPr lvl="0" indent="0" marL="0">
                  <a:buNone/>
                </a:pPr>
                <a:r>
                  <a:rPr/>
                  <a:t>如果要用通信线路把这些城市联系起来, 要求沿道路架设线路时, 所用的线路最短.</a:t>
                </a:r>
              </a:p>
              <a:p>
                <a:pPr lvl="0" indent="0" marL="0">
                  <a:buNone/>
                </a:pPr>
                <a:r>
                  <a:rPr/>
                  <a:t>就是要求一棵生成树, 使该生成树是图</a:t>
                </a:r>
                <a14:m>
                  <m:oMath xmlns:m="http://schemas.openxmlformats.org/officeDocument/2006/math">
                    <m:r>
                      <m:t>G</m:t>
                    </m:r>
                  </m:oMath>
                </a14:m>
                <a:r>
                  <a:rPr/>
                  <a:t>中所有生成树中边权之和最小.</a:t>
                </a:r>
              </a:p>
            </p:txBody>
          </p:sp>
        </mc:Choice>
      </mc:AlternateContent>
      <p:pic>
        <p:nvPicPr>
          <p:cNvPr descr="MAT21601T-Chapter10_files/figure-pptx/unnamed-chunk-77-1.png" id="0" name="Picture 1"/>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W(T)=1+2+3=6</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sz="half"/>
          </p:nvPr>
        </p:nvSpPr>
        <p:spPr/>
        <p:txBody>
          <a:bodyPr/>
          <a:lstStyle/>
          <a:p>
            <a:pPr lvl="0" indent="0" marL="0">
              <a:buNone/>
            </a:pPr>
            <a:r>
              <a:rPr/>
              <a:t>最小生成树不一定是唯一的.</a:t>
            </a:r>
          </a:p>
          <a:p>
            <a:pPr lvl="0" indent="0" marL="0">
              <a:buNone/>
            </a:pPr>
            <a:r>
              <a:rPr/>
              <a:t>如图(a)为赋权图, (b)为(c)均是(a)的最小生成树.</a:t>
            </a:r>
          </a:p>
        </p:txBody>
      </p:sp>
      <p:pic>
        <p:nvPicPr>
          <p:cNvPr descr="MAT21601T-Chapter10_files/figure-pptx/unnamed-chunk-78-1.png" id="0" name="Picture 1"/>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W(T)=1+1+2+2=6</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“两只蚂蚁比赛问题”.两只蚂蚁甲、乙分别处在图</a:t>
                </a:r>
                <a14:m>
                  <m:oMath xmlns:m="http://schemas.openxmlformats.org/officeDocument/2006/math">
                    <m:r>
                      <m:t>G</m:t>
                    </m:r>
                  </m:oMath>
                </a14:m>
                <a:r>
                  <a:rPr/>
                  <a:t>的结点</a:t>
                </a:r>
                <a14:m>
                  <m:oMath xmlns:m="http://schemas.openxmlformats.org/officeDocument/2006/math">
                    <m:r>
                      <m:t>A</m:t>
                    </m:r>
                  </m:oMath>
                </a14:m>
                <a:r>
                  <a:rPr/>
                  <a:t>、</a:t>
                </a:r>
                <a14:m>
                  <m:oMath xmlns:m="http://schemas.openxmlformats.org/officeDocument/2006/math">
                    <m:r>
                      <m:t>B</m:t>
                    </m:r>
                  </m:oMath>
                </a14:m>
                <a:r>
                  <a:rPr/>
                  <a:t>处, 并设图中各边长度相等. 甲提出同乙比赛: 从它们所在的结点出发, 走过图中所有边最后回到结点</a:t>
                </a:r>
                <a14:m>
                  <m:oMath xmlns:m="http://schemas.openxmlformats.org/officeDocument/2006/math">
                    <m:r>
                      <m:t>C</m:t>
                    </m:r>
                  </m:oMath>
                </a14:m>
                <a:r>
                  <a:rPr/>
                  <a:t>处. 如果它们速度相同, 问谁最先到达目的地？</a:t>
                </a:r>
              </a:p>
              <a:p>
                <a:pPr lvl="0" indent="0" marL="0">
                  <a:buNone/>
                </a:pPr>
                <a:r>
                  <a:rPr/>
                  <a:t>解: 图</a:t>
                </a:r>
                <a14:m>
                  <m:oMath xmlns:m="http://schemas.openxmlformats.org/officeDocument/2006/math">
                    <m:r>
                      <m:t>G</m:t>
                    </m:r>
                  </m:oMath>
                </a14:m>
                <a:r>
                  <a:rPr/>
                  <a:t>中, 仅有两个奇数度结点</a:t>
                </a:r>
                <a14:m>
                  <m:oMath xmlns:m="http://schemas.openxmlformats.org/officeDocument/2006/math">
                    <m:r>
                      <m:t>B</m:t>
                    </m:r>
                  </m:oMath>
                </a14:m>
                <a:r>
                  <a:rPr/>
                  <a:t>、</a:t>
                </a:r>
                <a14:m>
                  <m:oMath xmlns:m="http://schemas.openxmlformats.org/officeDocument/2006/math">
                    <m:r>
                      <m:t>C</m:t>
                    </m:r>
                  </m:oMath>
                </a14:m>
                <a:r>
                  <a:rPr/>
                  <a:t>, 因此存在欧拉路径, 其起点和终点为</a:t>
                </a:r>
                <a14:m>
                  <m:oMath xmlns:m="http://schemas.openxmlformats.org/officeDocument/2006/math">
                    <m:r>
                      <m:t>B</m:t>
                    </m:r>
                  </m:oMath>
                </a14:m>
                <a:r>
                  <a:rPr/>
                  <a:t>和</a:t>
                </a:r>
                <a14:m>
                  <m:oMath xmlns:m="http://schemas.openxmlformats.org/officeDocument/2006/math">
                    <m:r>
                      <m:t>C</m:t>
                    </m:r>
                  </m:oMath>
                </a14:m>
                <a:r>
                  <a:rPr/>
                  <a:t>. 蚂蚁乙由</a:t>
                </a:r>
                <a14:m>
                  <m:oMath xmlns:m="http://schemas.openxmlformats.org/officeDocument/2006/math">
                    <m:r>
                      <m:t>B</m:t>
                    </m:r>
                  </m:oMath>
                </a14:m>
                <a:r>
                  <a:rPr/>
                  <a:t>走到</a:t>
                </a:r>
                <a14:m>
                  <m:oMath xmlns:m="http://schemas.openxmlformats.org/officeDocument/2006/math">
                    <m:r>
                      <m:t>C</m:t>
                    </m:r>
                  </m:oMath>
                </a14:m>
                <a:r>
                  <a:rPr/>
                  <a:t>处可以走一条欧拉路径, 边数为9. 而蚂蚁甲要想走完图中所有边到达</a:t>
                </a:r>
                <a14:m>
                  <m:oMath xmlns:m="http://schemas.openxmlformats.org/officeDocument/2006/math">
                    <m:r>
                      <m:t>C</m:t>
                    </m:r>
                  </m:oMath>
                </a14:m>
                <a:r>
                  <a:rPr/>
                  <a:t>, 至少要先走一条边到达</a:t>
                </a:r>
                <a14:m>
                  <m:oMath xmlns:m="http://schemas.openxmlformats.org/officeDocument/2006/math">
                    <m:r>
                      <m:t>B</m:t>
                    </m:r>
                  </m:oMath>
                </a14:m>
                <a:r>
                  <a:rPr/>
                  <a:t>, 再走一条欧拉路径, 它至少要走10条边到达</a:t>
                </a:r>
                <a14:m>
                  <m:oMath xmlns:m="http://schemas.openxmlformats.org/officeDocument/2006/math">
                    <m:r>
                      <m:t>C</m:t>
                    </m:r>
                  </m:oMath>
                </a14:m>
                <a:r>
                  <a:rPr/>
                  <a:t>, 所以乙必胜.</a:t>
                </a:r>
              </a:p>
            </p:txBody>
          </p:sp>
        </mc:Choice>
      </mc:AlternateContent>
      <p:pic>
        <p:nvPicPr>
          <p:cNvPr descr="MAT21601T-Chapter10_files/figure-pptx/unnamed-chunk-6-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a:t>
                </a:r>
                <a:r>
                  <a:rPr b="1"/>
                  <a:t>避圈法</a:t>
                </a:r>
                <a:r>
                  <a:rPr/>
                  <a:t>”(</a:t>
                </a:r>
                <a:r>
                  <a:rPr b="1"/>
                  <a:t>Kruskal算法</a:t>
                </a:r>
                <a:r>
                  <a:rPr/>
                  <a:t>)求最小生成树:</a:t>
                </a:r>
              </a:p>
              <a:p>
                <a:pPr lvl="0" indent="0" marL="0">
                  <a:buNone/>
                </a:pPr>
                <a:r>
                  <a:rPr/>
                  <a:t>设连通赋权图</a:t>
                </a:r>
                <a14:m>
                  <m:oMath xmlns:m="http://schemas.openxmlformats.org/officeDocument/2006/math">
                    <m:r>
                      <m:t>G</m:t>
                    </m:r>
                    <m:r>
                      <m:rPr>
                        <m:sty m:val="p"/>
                      </m:rPr>
                      <m:t>=</m:t>
                    </m:r>
                    <m:r>
                      <m:rPr>
                        <m:sty m:val="p"/>
                      </m:rPr>
                      <m:t>⟨</m:t>
                    </m:r>
                    <m:r>
                      <m:t>n</m:t>
                    </m:r>
                    <m:r>
                      <m:rPr>
                        <m:sty m:val="p"/>
                      </m:rPr>
                      <m:t>,</m:t>
                    </m:r>
                    <m:r>
                      <m:t>m</m:t>
                    </m:r>
                    <m:r>
                      <m:rPr>
                        <m:sty m:val="p"/>
                      </m:rPr>
                      <m:t>⟩</m:t>
                    </m:r>
                  </m:oMath>
                </a14:m>
                <a:r>
                  <a:rPr/>
                  <a:t>, 构造图</a:t>
                </a:r>
                <a14:m>
                  <m:oMath xmlns:m="http://schemas.openxmlformats.org/officeDocument/2006/math">
                    <m:r>
                      <m:t>T</m:t>
                    </m:r>
                  </m:oMath>
                </a14:m>
                <a:r>
                  <a:rPr/>
                  <a:t>:</a:t>
                </a:r>
              </a:p>
              <a:p>
                <a:pPr lvl="0" indent="-457200" marL="457200">
                  <a:buAutoNum type="arabicParenBoth"/>
                </a:pPr>
                <a14:m>
                  <m:oMath xmlns:m="http://schemas.openxmlformats.org/officeDocument/2006/math">
                    <m:r>
                      <m:t>T</m:t>
                    </m:r>
                  </m:oMath>
                </a14:m>
                <a:r>
                  <a:rPr/>
                  <a:t>的结点与</a:t>
                </a:r>
                <a14:m>
                  <m:oMath xmlns:m="http://schemas.openxmlformats.org/officeDocument/2006/math">
                    <m:r>
                      <m:t>G</m:t>
                    </m:r>
                  </m:oMath>
                </a14:m>
                <a:r>
                  <a:rPr/>
                  <a:t>相同.</a:t>
                </a:r>
              </a:p>
              <a:p>
                <a:pPr lvl="0" indent="-457200" marL="457200">
                  <a:buAutoNum type="arabicParenBoth"/>
                </a:pPr>
                <a:r>
                  <a:rPr/>
                  <a:t>在</a:t>
                </a:r>
                <a14:m>
                  <m:oMath xmlns:m="http://schemas.openxmlformats.org/officeDocument/2006/math">
                    <m:r>
                      <m:t>G</m:t>
                    </m:r>
                  </m:oMath>
                </a14:m>
                <a:r>
                  <a:rPr/>
                  <a:t>中选取权值尽可能小的边</a:t>
                </a:r>
                <a14:m>
                  <m:oMath xmlns:m="http://schemas.openxmlformats.org/officeDocument/2006/math">
                    <m:sSub>
                      <m:e>
                        <m:r>
                          <m:t>e</m:t>
                        </m:r>
                      </m:e>
                      <m:sub>
                        <m:r>
                          <m:t>1</m:t>
                        </m:r>
                      </m:sub>
                    </m:sSub>
                  </m:oMath>
                </a14:m>
                <a:r>
                  <a:rPr/>
                  <a:t>添加到</a:t>
                </a:r>
                <a14:m>
                  <m:oMath xmlns:m="http://schemas.openxmlformats.org/officeDocument/2006/math">
                    <m:r>
                      <m:t>T</m:t>
                    </m:r>
                  </m:oMath>
                </a14:m>
                <a:r>
                  <a:rPr/>
                  <a:t>中.</a:t>
                </a:r>
              </a:p>
              <a:p>
                <a:pPr lvl="0" indent="-457200" marL="457200">
                  <a:buAutoNum type="arabicParenBoth"/>
                </a:pPr>
                <a:r>
                  <a:rPr/>
                  <a:t>设已经添加边</a:t>
                </a:r>
                <a14:m>
                  <m:oMath xmlns:m="http://schemas.openxmlformats.org/officeDocument/2006/math">
                    <m:sSub>
                      <m:e>
                        <m:r>
                          <m:t>e</m:t>
                        </m:r>
                      </m:e>
                      <m:sub>
                        <m:r>
                          <m:t>1</m:t>
                        </m:r>
                      </m:sub>
                    </m:sSub>
                    <m:r>
                      <m:rPr>
                        <m:sty m:val="p"/>
                      </m:rPr>
                      <m:t>,</m:t>
                    </m:r>
                    <m:sSub>
                      <m:e>
                        <m:r>
                          <m:t>e</m:t>
                        </m:r>
                      </m:e>
                      <m:sub>
                        <m:r>
                          <m:t>2</m:t>
                        </m:r>
                      </m:sub>
                    </m:sSub>
                    <m:r>
                      <m:rPr>
                        <m:sty m:val="p"/>
                      </m:rPr>
                      <m:t>,</m:t>
                    </m:r>
                    <m:r>
                      <m:rPr>
                        <m:sty m:val="p"/>
                      </m:rPr>
                      <m:t>⋯</m:t>
                    </m:r>
                    <m:r>
                      <m:rPr>
                        <m:sty m:val="p"/>
                      </m:rPr>
                      <m:t>,</m:t>
                    </m:r>
                    <m:sSub>
                      <m:e>
                        <m:r>
                          <m:t>e</m:t>
                        </m:r>
                      </m:e>
                      <m:sub>
                        <m:r>
                          <m:t>k</m:t>
                        </m:r>
                      </m:sub>
                    </m:sSub>
                  </m:oMath>
                </a14:m>
                <a:r>
                  <a:rPr/>
                  <a:t>到</a:t>
                </a:r>
                <a14:m>
                  <m:oMath xmlns:m="http://schemas.openxmlformats.org/officeDocument/2006/math">
                    <m:r>
                      <m:t>T</m:t>
                    </m:r>
                  </m:oMath>
                </a14:m>
                <a:r>
                  <a:rPr/>
                  <a:t>中. 在</a:t>
                </a:r>
                <a14:m>
                  <m:oMath xmlns:m="http://schemas.openxmlformats.org/officeDocument/2006/math">
                    <m:r>
                      <m:t>G</m:t>
                    </m:r>
                  </m:oMath>
                </a14:m>
                <a:r>
                  <a:rPr/>
                  <a:t>中选取不同于</a:t>
                </a:r>
                <a14:m>
                  <m:oMath xmlns:m="http://schemas.openxmlformats.org/officeDocument/2006/math">
                    <m:sSub>
                      <m:e>
                        <m:r>
                          <m:t>e</m:t>
                        </m:r>
                      </m:e>
                      <m:sub>
                        <m:r>
                          <m:t>1</m:t>
                        </m:r>
                      </m:sub>
                    </m:sSub>
                    <m:r>
                      <m:rPr>
                        <m:sty m:val="p"/>
                      </m:rPr>
                      <m:t>,</m:t>
                    </m:r>
                    <m:sSub>
                      <m:e>
                        <m:r>
                          <m:t>e</m:t>
                        </m:r>
                      </m:e>
                      <m:sub>
                        <m:r>
                          <m:t>2</m:t>
                        </m:r>
                      </m:sub>
                    </m:sSub>
                    <m:r>
                      <m:rPr>
                        <m:sty m:val="p"/>
                      </m:rPr>
                      <m:t>,</m:t>
                    </m:r>
                    <m:r>
                      <m:rPr>
                        <m:sty m:val="p"/>
                      </m:rPr>
                      <m:t>⋯</m:t>
                    </m:r>
                    <m:r>
                      <m:rPr>
                        <m:sty m:val="p"/>
                      </m:rPr>
                      <m:t>,</m:t>
                    </m:r>
                    <m:sSub>
                      <m:e>
                        <m:r>
                          <m:t>e</m:t>
                        </m:r>
                      </m:e>
                      <m:sub>
                        <m:r>
                          <m:t>k</m:t>
                        </m:r>
                      </m:sub>
                    </m:sSub>
                  </m:oMath>
                </a14:m>
                <a:r>
                  <a:rPr/>
                  <a:t>的边</a:t>
                </a:r>
                <a14:m>
                  <m:oMath xmlns:m="http://schemas.openxmlformats.org/officeDocument/2006/math">
                    <m:sSub>
                      <m:e>
                        <m:r>
                          <m:t>e</m:t>
                        </m:r>
                      </m:e>
                      <m:sub>
                        <m:r>
                          <m:t>k</m:t>
                        </m:r>
                        <m:r>
                          <m:rPr>
                            <m:sty m:val="p"/>
                          </m:rPr>
                          <m:t>+</m:t>
                        </m:r>
                        <m:r>
                          <m:t>1</m:t>
                        </m:r>
                      </m:sub>
                    </m:sSub>
                  </m:oMath>
                </a14:m>
                <a:r>
                  <a:rPr/>
                  <a:t>, 使</a:t>
                </a:r>
                <a14:m>
                  <m:oMath xmlns:m="http://schemas.openxmlformats.org/officeDocument/2006/math">
                    <m:sSub>
                      <m:e>
                        <m:r>
                          <m:t>e</m:t>
                        </m:r>
                      </m:e>
                      <m:sub>
                        <m:r>
                          <m:t>1</m:t>
                        </m:r>
                      </m:sub>
                    </m:sSub>
                    <m:r>
                      <m:rPr>
                        <m:sty m:val="p"/>
                      </m:rPr>
                      <m:t>,</m:t>
                    </m:r>
                    <m:sSub>
                      <m:e>
                        <m:r>
                          <m:t>e</m:t>
                        </m:r>
                      </m:e>
                      <m:sub>
                        <m:r>
                          <m:t>2</m:t>
                        </m:r>
                      </m:sub>
                    </m:sSub>
                    <m:r>
                      <m:rPr>
                        <m:sty m:val="p"/>
                      </m:rPr>
                      <m:t>,</m:t>
                    </m:r>
                    <m:r>
                      <m:rPr>
                        <m:sty m:val="p"/>
                      </m:rPr>
                      <m:t>⋯</m:t>
                    </m:r>
                    <m:r>
                      <m:rPr>
                        <m:sty m:val="p"/>
                      </m:rPr>
                      <m:t>,</m:t>
                    </m:r>
                    <m:sSub>
                      <m:e>
                        <m:r>
                          <m:t>e</m:t>
                        </m:r>
                      </m:e>
                      <m:sub>
                        <m:r>
                          <m:t>k</m:t>
                        </m:r>
                      </m:sub>
                    </m:sSub>
                    <m:r>
                      <m:rPr>
                        <m:sty m:val="p"/>
                      </m:rPr>
                      <m:t>,</m:t>
                    </m:r>
                    <m:sSub>
                      <m:e>
                        <m:r>
                          <m:t>e</m:t>
                        </m:r>
                      </m:e>
                      <m:sub>
                        <m:r>
                          <m:t>k</m:t>
                        </m:r>
                        <m:r>
                          <m:rPr>
                            <m:sty m:val="p"/>
                          </m:rPr>
                          <m:t>+</m:t>
                        </m:r>
                        <m:r>
                          <m:t>1</m:t>
                        </m:r>
                      </m:sub>
                    </m:sSub>
                  </m:oMath>
                </a14:m>
                <a:r>
                  <a:rPr/>
                  <a:t>不形成基本回路且使</a:t>
                </a:r>
                <a14:m>
                  <m:oMath xmlns:m="http://schemas.openxmlformats.org/officeDocument/2006/math">
                    <m:sSub>
                      <m:e>
                        <m:r>
                          <m:t>e</m:t>
                        </m:r>
                      </m:e>
                      <m:sub>
                        <m:r>
                          <m:t>k</m:t>
                        </m:r>
                        <m:r>
                          <m:rPr>
                            <m:sty m:val="p"/>
                          </m:rPr>
                          <m:t>+</m:t>
                        </m:r>
                        <m:r>
                          <m:t>1</m:t>
                        </m:r>
                      </m:sub>
                    </m:sSub>
                  </m:oMath>
                </a14:m>
                <a:r>
                  <a:rPr/>
                  <a:t>权值尽可能小, 将</a:t>
                </a:r>
                <a14:m>
                  <m:oMath xmlns:m="http://schemas.openxmlformats.org/officeDocument/2006/math">
                    <m:sSub>
                      <m:e>
                        <m:r>
                          <m:t>e</m:t>
                        </m:r>
                      </m:e>
                      <m:sub>
                        <m:r>
                          <m:t>k</m:t>
                        </m:r>
                        <m:r>
                          <m:rPr>
                            <m:sty m:val="p"/>
                          </m:rPr>
                          <m:t>+</m:t>
                        </m:r>
                        <m:r>
                          <m:t>1</m:t>
                        </m:r>
                      </m:sub>
                    </m:sSub>
                  </m:oMath>
                </a14:m>
                <a:r>
                  <a:rPr/>
                  <a:t>添加到</a:t>
                </a:r>
                <a14:m>
                  <m:oMath xmlns:m="http://schemas.openxmlformats.org/officeDocument/2006/math">
                    <m:r>
                      <m:t>T</m:t>
                    </m:r>
                  </m:oMath>
                </a14:m>
                <a:r>
                  <a:rPr/>
                  <a:t>中.</a:t>
                </a:r>
              </a:p>
              <a:p>
                <a:pPr lvl="0" indent="0" marL="0">
                  <a:buNone/>
                </a:pPr>
                <a:r>
                  <a:rPr/>
                  <a:t>如此继续下去, 直到</a:t>
                </a:r>
                <a14:m>
                  <m:oMath xmlns:m="http://schemas.openxmlformats.org/officeDocument/2006/math">
                    <m:r>
                      <m:t>T</m:t>
                    </m:r>
                  </m:oMath>
                </a14:m>
                <a:r>
                  <a:rPr/>
                  <a:t>中添加了</a:t>
                </a:r>
                <a14:m>
                  <m:oMath xmlns:m="http://schemas.openxmlformats.org/officeDocument/2006/math">
                    <m:r>
                      <m:t>n</m:t>
                    </m:r>
                    <m:r>
                      <m:rPr>
                        <m:sty m:val="p"/>
                      </m:rPr>
                      <m:t>−</m:t>
                    </m:r>
                    <m:r>
                      <m:t>1</m:t>
                    </m:r>
                  </m:oMath>
                </a14:m>
                <a:r>
                  <a:rPr/>
                  <a:t>条边</a:t>
                </a:r>
                <a14:m>
                  <m:oMath xmlns:m="http://schemas.openxmlformats.org/officeDocument/2006/math">
                    <m:sSub>
                      <m:e>
                        <m:r>
                          <m:t>e</m:t>
                        </m:r>
                      </m:e>
                      <m:sub>
                        <m:r>
                          <m:t>1</m:t>
                        </m:r>
                      </m:sub>
                    </m:sSub>
                    <m:r>
                      <m:rPr>
                        <m:sty m:val="p"/>
                      </m:rPr>
                      <m:t>,</m:t>
                    </m:r>
                    <m:sSub>
                      <m:e>
                        <m:r>
                          <m:t>e</m:t>
                        </m:r>
                      </m:e>
                      <m:sub>
                        <m:r>
                          <m:t>2</m:t>
                        </m:r>
                      </m:sub>
                    </m:sSub>
                    <m:r>
                      <m:rPr>
                        <m:sty m:val="p"/>
                      </m:rPr>
                      <m:t>,</m:t>
                    </m:r>
                    <m:r>
                      <m:rPr>
                        <m:sty m:val="p"/>
                      </m:rPr>
                      <m:t>⋯</m:t>
                    </m:r>
                    <m:r>
                      <m:rPr>
                        <m:sty m:val="p"/>
                      </m:rPr>
                      <m:t>,</m:t>
                    </m:r>
                    <m:sSub>
                      <m:e>
                        <m:r>
                          <m:t>e</m:t>
                        </m:r>
                      </m:e>
                      <m:sub>
                        <m:r>
                          <m:t>n</m:t>
                        </m:r>
                        <m:r>
                          <m:rPr>
                            <m:sty m:val="p"/>
                          </m:rPr>
                          <m:t>−</m:t>
                        </m:r>
                        <m:r>
                          <m:t>1</m:t>
                        </m:r>
                      </m:sub>
                    </m:sSub>
                  </m:oMath>
                </a14:m>
                <a:r>
                  <a:rPr/>
                  <a:t>为止.</a:t>
                </a:r>
              </a:p>
              <a:p>
                <a:pPr lvl="0" indent="0" marL="0">
                  <a:buNone/>
                </a:pPr>
                <a:r>
                  <a:rPr/>
                  <a:t> </a:t>
                </a:r>
              </a:p>
              <a:p>
                <a:pPr lvl="0" indent="0" marL="0">
                  <a:buNone/>
                </a:pPr>
                <a:r>
                  <a:rPr/>
                  <a:t>定理: 设</a:t>
                </a:r>
                <a14:m>
                  <m:oMath xmlns:m="http://schemas.openxmlformats.org/officeDocument/2006/math">
                    <m:r>
                      <m:t>G</m:t>
                    </m:r>
                    <m:r>
                      <m:rPr>
                        <m:sty m:val="p"/>
                      </m:rPr>
                      <m:t>=</m:t>
                    </m:r>
                    <m:r>
                      <m:rPr>
                        <m:sty m:val="p"/>
                      </m:rPr>
                      <m:t>⟨</m:t>
                    </m:r>
                    <m:r>
                      <m:t>V</m:t>
                    </m:r>
                    <m:r>
                      <m:rPr>
                        <m:sty m:val="p"/>
                      </m:rPr>
                      <m:t>,</m:t>
                    </m:r>
                    <m:r>
                      <m:t>E</m:t>
                    </m:r>
                    <m:r>
                      <m:rPr>
                        <m:sty m:val="p"/>
                      </m:rPr>
                      <m:t>,</m:t>
                    </m:r>
                    <m:r>
                      <m:t>W</m:t>
                    </m:r>
                    <m:r>
                      <m:rPr>
                        <m:sty m:val="p"/>
                      </m:rPr>
                      <m:t>⟩</m:t>
                    </m:r>
                  </m:oMath>
                </a14:m>
                <a:r>
                  <a:rPr/>
                  <a:t>为连通的赋权图, 由Kruskal算法所得到的</a:t>
                </a:r>
                <a14:m>
                  <m:oMath xmlns:m="http://schemas.openxmlformats.org/officeDocument/2006/math">
                    <m:r>
                      <m:t>T</m:t>
                    </m:r>
                  </m:oMath>
                </a14:m>
                <a:r>
                  <a:rPr/>
                  <a:t>是</a:t>
                </a:r>
                <a14:m>
                  <m:oMath xmlns:m="http://schemas.openxmlformats.org/officeDocument/2006/math">
                    <m:r>
                      <m:t>G</m:t>
                    </m:r>
                  </m:oMath>
                </a14:m>
                <a:r>
                  <a:rPr/>
                  <a:t>的最小生成树.</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MAT21601T-Chapter10_files/figure-pptx/unnamed-chunk-79-1.png" id="0" name="Picture 1"/>
          <p:cNvPicPr>
            <a:picLocks noGrp="1" noChangeAspect="1"/>
          </p:cNvPicPr>
          <p:nvPr/>
        </p:nvPicPr>
        <p:blipFill>
          <a:blip r:embed="rId2"/>
          <a:stretch>
            <a:fillRect/>
          </a:stretch>
        </p:blipFill>
        <p:spPr bwMode="auto">
          <a:xfrm>
            <a:off x="2578100" y="2692400"/>
            <a:ext cx="4305300" cy="2159000"/>
          </a:xfrm>
          <a:prstGeom prst="rect">
            <a:avLst/>
          </a:prstGeom>
          <a:noFill/>
          <a:ln w="9525">
            <a:noFill/>
            <a:headEnd/>
            <a:tailEnd/>
          </a:ln>
        </p:spPr>
      </p:pic>
      <p:sp>
        <p:nvSpPr>
          <p:cNvPr id="1" name="TextBox 3"/>
          <p:cNvSpPr txBox="1"/>
          <p:nvPr/>
        </p:nvSpPr>
        <p:spPr>
          <a:xfrm>
            <a:off x="2578100" y="5397500"/>
            <a:ext cx="4305300" cy="508000"/>
          </a:xfrm>
          <a:prstGeom prst="rect">
            <a:avLst/>
          </a:prstGeom>
          <a:noFill/>
        </p:spPr>
        <p:txBody>
          <a:bodyPr/>
          <a:lstStyle/>
          <a:p>
            <a:pPr lvl="0" indent="0" marL="0" algn="ctr">
              <a:buNone/>
            </a:pPr>
            <a:r>
              <a:rPr/>
              <a:t>W(T)=1+2+3=6</a:t>
            </a:r>
          </a:p>
        </p:txBody>
      </p:sp>
      <p:pic>
        <p:nvPicPr>
          <p:cNvPr descr="MAT21601T-Chapter10_files/figure-pptx/unnamed-chunk-80-1.png" id="0" name="Picture 1"/>
          <p:cNvPicPr>
            <a:picLocks noGrp="1" noChangeAspect="1"/>
          </p:cNvPicPr>
          <p:nvPr/>
        </p:nvPicPr>
        <p:blipFill>
          <a:blip r:embed="rId3"/>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W(T)=1+1+2+2=6</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spcBef>
                    <a:spcPts val="3000"/>
                  </a:spcBef>
                  <a:buNone/>
                </a:pPr>
                <a:r>
                  <a:rPr b="1"/>
                  <a:t>根树及其应用</a:t>
                </a:r>
              </a:p>
              <a:p>
                <a:pPr lvl="0" indent="0" marL="0">
                  <a:buNone/>
                </a:pPr>
                <a:r>
                  <a:rPr/>
                  <a:t>定义: 一个有向图, 若略去边的方向后所得到的无向图是一棵树, 则称这个有向图为</a:t>
                </a:r>
                <a:r>
                  <a:rPr b="1"/>
                  <a:t>有向树</a:t>
                </a:r>
                <a:r>
                  <a:rPr/>
                  <a:t>, 记为</a:t>
                </a:r>
                <a14:m>
                  <m:oMath xmlns:m="http://schemas.openxmlformats.org/officeDocument/2006/math">
                    <m:r>
                      <m:t>T</m:t>
                    </m:r>
                  </m:oMath>
                </a14:m>
                <a:r>
                  <a:rPr/>
                  <a:t>.</a:t>
                </a:r>
              </a:p>
              <a:p>
                <a:pPr lvl="0" indent="0" marL="0">
                  <a:buNone/>
                </a:pPr>
                <a:r>
                  <a:rPr/>
                  <a:t>例: 图(a)和图(b)都是有向树.</a:t>
                </a:r>
              </a:p>
            </p:txBody>
          </p:sp>
        </mc:Choice>
      </mc:AlternateContent>
      <p:pic>
        <p:nvPicPr>
          <p:cNvPr descr="MAT21601T-Chapter10_files/figure-pptx/unnamed-chunk-81-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定义: 只有一个结点的入度为0, 而其余结点的入度都为1的有向树称为</a:t>
                </a:r>
                <a:r>
                  <a:rPr b="1"/>
                  <a:t>根树</a:t>
                </a:r>
                <a:r>
                  <a:rPr/>
                  <a:t>.</a:t>
                </a:r>
              </a:p>
              <a:p>
                <a:pPr lvl="0" indent="0" marL="0">
                  <a:buNone/>
                </a:pPr>
                <a:r>
                  <a:rPr/>
                  <a:t>在根树中, 入度为0的结点称为</a:t>
                </a:r>
                <a:r>
                  <a:rPr b="1"/>
                  <a:t>树根</a:t>
                </a:r>
                <a:r>
                  <a:rPr/>
                  <a:t>;</a:t>
                </a:r>
              </a:p>
              <a:p>
                <a:pPr lvl="0" indent="0" marL="0">
                  <a:buNone/>
                </a:pPr>
                <a:r>
                  <a:rPr/>
                  <a:t>入度为1、出度为0的结点称为</a:t>
                </a:r>
                <a:r>
                  <a:rPr b="1"/>
                  <a:t>树叶</a:t>
                </a:r>
                <a:r>
                  <a:rPr/>
                  <a:t>;</a:t>
                </a:r>
              </a:p>
              <a:p>
                <a:pPr lvl="0" indent="0" marL="0">
                  <a:buNone/>
                </a:pPr>
                <a:r>
                  <a:rPr/>
                  <a:t>入度为1、 出度不为0的结点称为</a:t>
                </a:r>
                <a:r>
                  <a:rPr b="1"/>
                  <a:t>内点</a:t>
                </a:r>
                <a:r>
                  <a:rPr/>
                  <a:t>;</a:t>
                </a:r>
              </a:p>
              <a:p>
                <a:pPr lvl="0" indent="0" marL="0">
                  <a:buNone/>
                </a:pPr>
                <a:r>
                  <a:rPr/>
                  <a:t>内点和树根统称为</a:t>
                </a:r>
                <a:r>
                  <a:rPr b="1"/>
                  <a:t>分支点</a:t>
                </a:r>
                <a:r>
                  <a:rPr/>
                  <a:t>.</a:t>
                </a:r>
              </a:p>
              <a:p>
                <a:pPr lvl="0" indent="0" marL="0">
                  <a:buNone/>
                </a:pPr>
                <a:r>
                  <a:rPr/>
                  <a:t>例如在如图所示的根树中:</a:t>
                </a:r>
              </a:p>
              <a:p>
                <a:pPr lvl="0" indent="0" marL="0">
                  <a:buNone/>
                </a:pPr>
                <a14:m>
                  <m:oMath xmlns:m="http://schemas.openxmlformats.org/officeDocument/2006/math">
                    <m:sSub>
                      <m:e>
                        <m:r>
                          <m:t>v</m:t>
                        </m:r>
                      </m:e>
                      <m:sub>
                        <m:r>
                          <m:t>1</m:t>
                        </m:r>
                      </m:sub>
                    </m:sSub>
                  </m:oMath>
                </a14:m>
                <a:r>
                  <a:rPr/>
                  <a:t>是树根, </a:t>
                </a:r>
                <a14:m>
                  <m:oMath xmlns:m="http://schemas.openxmlformats.org/officeDocument/2006/math">
                    <m:sSub>
                      <m:e>
                        <m:r>
                          <m:t>v</m:t>
                        </m:r>
                      </m:e>
                      <m:sub>
                        <m:r>
                          <m:t>2</m:t>
                        </m:r>
                      </m:sub>
                    </m:sSub>
                    <m:r>
                      <m:rPr>
                        <m:sty m:val="p"/>
                      </m:rPr>
                      <m:t>,</m:t>
                    </m:r>
                    <m:sSub>
                      <m:e>
                        <m:r>
                          <m:t>v</m:t>
                        </m:r>
                      </m:e>
                      <m:sub>
                        <m:r>
                          <m:t>3</m:t>
                        </m:r>
                      </m:sub>
                    </m:sSub>
                    <m:r>
                      <m:rPr>
                        <m:sty m:val="p"/>
                      </m:rPr>
                      <m:t>,</m:t>
                    </m:r>
                    <m:sSub>
                      <m:e>
                        <m:r>
                          <m:t>v</m:t>
                        </m:r>
                      </m:e>
                      <m:sub>
                        <m:r>
                          <m:t>4</m:t>
                        </m:r>
                      </m:sub>
                    </m:sSub>
                    <m:r>
                      <m:rPr>
                        <m:sty m:val="p"/>
                      </m:rPr>
                      <m:t>,</m:t>
                    </m:r>
                    <m:sSub>
                      <m:e>
                        <m:r>
                          <m:t>v</m:t>
                        </m:r>
                      </m:e>
                      <m:sub>
                        <m:r>
                          <m:t>7</m:t>
                        </m:r>
                      </m:sub>
                    </m:sSub>
                  </m:oMath>
                </a14:m>
                <a:r>
                  <a:rPr/>
                  <a:t>是内点,</a:t>
                </a:r>
              </a:p>
              <a:p>
                <a:pPr lvl="0" indent="0" marL="0">
                  <a:buNone/>
                </a:pPr>
                <a14:m>
                  <m:oMath xmlns:m="http://schemas.openxmlformats.org/officeDocument/2006/math">
                    <m:sSub>
                      <m:e>
                        <m:r>
                          <m:t>v</m:t>
                        </m:r>
                      </m:e>
                      <m:sub>
                        <m:r>
                          <m:t>5</m:t>
                        </m:r>
                      </m:sub>
                    </m:sSub>
                    <m:r>
                      <m:rPr>
                        <m:sty m:val="p"/>
                      </m:rPr>
                      <m:t>,</m:t>
                    </m:r>
                    <m:sSub>
                      <m:e>
                        <m:r>
                          <m:t>v</m:t>
                        </m:r>
                      </m:e>
                      <m:sub>
                        <m:r>
                          <m:t>6</m:t>
                        </m:r>
                      </m:sub>
                    </m:sSub>
                    <m:r>
                      <m:rPr>
                        <m:sty m:val="p"/>
                      </m:rPr>
                      <m:t>,</m:t>
                    </m:r>
                    <m:sSub>
                      <m:e>
                        <m:r>
                          <m:t>v</m:t>
                        </m:r>
                      </m:e>
                      <m:sub>
                        <m:r>
                          <m:t>8</m:t>
                        </m:r>
                      </m:sub>
                    </m:sSub>
                    <m:r>
                      <m:rPr>
                        <m:sty m:val="p"/>
                      </m:rPr>
                      <m:t>,</m:t>
                    </m:r>
                    <m:sSub>
                      <m:e>
                        <m:r>
                          <m:t>v</m:t>
                        </m:r>
                      </m:e>
                      <m:sub>
                        <m:r>
                          <m:t>9</m:t>
                        </m:r>
                      </m:sub>
                    </m:sSub>
                    <m:r>
                      <m:rPr>
                        <m:sty m:val="p"/>
                      </m:rPr>
                      <m:t>,</m:t>
                    </m:r>
                    <m:sSub>
                      <m:e>
                        <m:r>
                          <m:t>v</m:t>
                        </m:r>
                      </m:e>
                      <m:sub>
                        <m:r>
                          <m:t>10</m:t>
                        </m:r>
                      </m:sub>
                    </m:sSub>
                    <m:r>
                      <m:rPr>
                        <m:sty m:val="p"/>
                      </m:rPr>
                      <m:t>,</m:t>
                    </m:r>
                    <m:sSub>
                      <m:e>
                        <m:r>
                          <m:t>v</m:t>
                        </m:r>
                      </m:e>
                      <m:sub>
                        <m:r>
                          <m:t>11</m:t>
                        </m:r>
                      </m:sub>
                    </m:sSub>
                    <m:r>
                      <m:rPr>
                        <m:sty m:val="p"/>
                      </m:rPr>
                      <m:t>,</m:t>
                    </m:r>
                    <m:sSub>
                      <m:e>
                        <m:r>
                          <m:t>v</m:t>
                        </m:r>
                      </m:e>
                      <m:sub>
                        <m:r>
                          <m:t>12</m:t>
                        </m:r>
                      </m:sub>
                    </m:sSub>
                  </m:oMath>
                </a14:m>
                <a:r>
                  <a:rPr/>
                  <a:t>是树叶.</a:t>
                </a:r>
              </a:p>
            </p:txBody>
          </p:sp>
        </mc:Choice>
      </mc:AlternateContent>
      <p:pic>
        <p:nvPicPr>
          <p:cNvPr descr="MAT21601T-Chapter10_files/figure-pptx/unnamed-chunk-82-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定义: 在根树中, 从树根到某一结点的通路长度称为该结点的</a:t>
                </a:r>
                <a:r>
                  <a:rPr b="1"/>
                  <a:t>级</a:t>
                </a:r>
                <a:r>
                  <a:rPr/>
                  <a:t>(或</a:t>
                </a:r>
                <a:r>
                  <a:rPr b="1"/>
                  <a:t>层</a:t>
                </a:r>
                <a:r>
                  <a:rPr/>
                  <a:t>).</a:t>
                </a:r>
              </a:p>
              <a:p>
                <a:pPr lvl="0" indent="0" marL="0">
                  <a:buNone/>
                </a:pPr>
                <a:r>
                  <a:rPr/>
                  <a:t>结点中, 层的最大值称为</a:t>
                </a:r>
                <a:r>
                  <a:rPr b="1"/>
                  <a:t>树高</a:t>
                </a:r>
                <a:r>
                  <a:rPr/>
                  <a:t>.</a:t>
                </a:r>
              </a:p>
              <a:p>
                <a:pPr lvl="0" indent="0" marL="0">
                  <a:buNone/>
                </a:pPr>
                <a:r>
                  <a:rPr/>
                  <a:t>例如在如图所示的根树中, </a:t>
                </a:r>
                <a14:m>
                  <m:oMath xmlns:m="http://schemas.openxmlformats.org/officeDocument/2006/math">
                    <m:sSub>
                      <m:e>
                        <m:r>
                          <m:t>v</m:t>
                        </m:r>
                      </m:e>
                      <m:sub>
                        <m:r>
                          <m:t>1</m:t>
                        </m:r>
                      </m:sub>
                    </m:sSub>
                  </m:oMath>
                </a14:m>
                <a:r>
                  <a:rPr/>
                  <a:t>的级为0,</a:t>
                </a:r>
              </a:p>
              <a:p>
                <a:pPr lvl="0" indent="0" marL="0">
                  <a:buNone/>
                </a:pPr>
                <a14:m>
                  <m:oMath xmlns:m="http://schemas.openxmlformats.org/officeDocument/2006/math">
                    <m:sSub>
                      <m:e>
                        <m:r>
                          <m:t>v</m:t>
                        </m:r>
                      </m:e>
                      <m:sub>
                        <m:r>
                          <m:t>2</m:t>
                        </m:r>
                      </m:sub>
                    </m:sSub>
                    <m:r>
                      <m:rPr>
                        <m:sty m:val="p"/>
                      </m:rPr>
                      <m:t>,</m:t>
                    </m:r>
                    <m:sSub>
                      <m:e>
                        <m:r>
                          <m:t>v</m:t>
                        </m:r>
                      </m:e>
                      <m:sub>
                        <m:r>
                          <m:t>3</m:t>
                        </m:r>
                      </m:sub>
                    </m:sSub>
                    <m:r>
                      <m:rPr>
                        <m:sty m:val="p"/>
                      </m:rPr>
                      <m:t>,</m:t>
                    </m:r>
                    <m:sSub>
                      <m:e>
                        <m:r>
                          <m:t>v</m:t>
                        </m:r>
                      </m:e>
                      <m:sub>
                        <m:r>
                          <m:t>4</m:t>
                        </m:r>
                      </m:sub>
                    </m:sSub>
                  </m:oMath>
                </a14:m>
                <a:r>
                  <a:rPr/>
                  <a:t>的级为1,</a:t>
                </a:r>
              </a:p>
              <a:p>
                <a:pPr lvl="0" indent="0" marL="0">
                  <a:buNone/>
                </a:pPr>
                <a14:m>
                  <m:oMath xmlns:m="http://schemas.openxmlformats.org/officeDocument/2006/math">
                    <m:sSub>
                      <m:e>
                        <m:r>
                          <m:t>v</m:t>
                        </m:r>
                      </m:e>
                      <m:sub>
                        <m:r>
                          <m:t>5</m:t>
                        </m:r>
                      </m:sub>
                    </m:sSub>
                    <m:r>
                      <m:rPr>
                        <m:sty m:val="p"/>
                      </m:rPr>
                      <m:t>,</m:t>
                    </m:r>
                    <m:sSub>
                      <m:e>
                        <m:r>
                          <m:t>v</m:t>
                        </m:r>
                      </m:e>
                      <m:sub>
                        <m:r>
                          <m:t>6</m:t>
                        </m:r>
                      </m:sub>
                    </m:sSub>
                    <m:r>
                      <m:rPr>
                        <m:sty m:val="p"/>
                      </m:rPr>
                      <m:t>,</m:t>
                    </m:r>
                    <m:sSub>
                      <m:e>
                        <m:r>
                          <m:t>v</m:t>
                        </m:r>
                      </m:e>
                      <m:sub>
                        <m:r>
                          <m:t>7</m:t>
                        </m:r>
                      </m:sub>
                    </m:sSub>
                    <m:r>
                      <m:rPr>
                        <m:sty m:val="p"/>
                      </m:rPr>
                      <m:t>,</m:t>
                    </m:r>
                    <m:sSub>
                      <m:e>
                        <m:r>
                          <m:t>v</m:t>
                        </m:r>
                      </m:e>
                      <m:sub>
                        <m:r>
                          <m:t>8</m:t>
                        </m:r>
                      </m:sub>
                    </m:sSub>
                    <m:r>
                      <m:rPr>
                        <m:sty m:val="p"/>
                      </m:rPr>
                      <m:t>,</m:t>
                    </m:r>
                    <m:sSub>
                      <m:e>
                        <m:r>
                          <m:t>v</m:t>
                        </m:r>
                      </m:e>
                      <m:sub>
                        <m:r>
                          <m:t>9</m:t>
                        </m:r>
                      </m:sub>
                    </m:sSub>
                    <m:r>
                      <m:rPr>
                        <m:sty m:val="p"/>
                      </m:rPr>
                      <m:t>,</m:t>
                    </m:r>
                    <m:sSub>
                      <m:e>
                        <m:r>
                          <m:t>v</m:t>
                        </m:r>
                      </m:e>
                      <m:sub>
                        <m:r>
                          <m:t>10</m:t>
                        </m:r>
                      </m:sub>
                    </m:sSub>
                  </m:oMath>
                </a14:m>
                <a:r>
                  <a:rPr/>
                  <a:t>的级为2,</a:t>
                </a:r>
              </a:p>
              <a:p>
                <a:pPr lvl="0" indent="0" marL="0">
                  <a:buNone/>
                </a:pPr>
                <a14:m>
                  <m:oMath xmlns:m="http://schemas.openxmlformats.org/officeDocument/2006/math">
                    <m:sSub>
                      <m:e>
                        <m:r>
                          <m:t>v</m:t>
                        </m:r>
                      </m:e>
                      <m:sub>
                        <m:r>
                          <m:t>11</m:t>
                        </m:r>
                      </m:sub>
                    </m:sSub>
                    <m:r>
                      <m:rPr>
                        <m:sty m:val="p"/>
                      </m:rPr>
                      <m:t>,</m:t>
                    </m:r>
                    <m:sSub>
                      <m:e>
                        <m:r>
                          <m:t>v</m:t>
                        </m:r>
                      </m:e>
                      <m:sub>
                        <m:r>
                          <m:t>12</m:t>
                        </m:r>
                      </m:sub>
                    </m:sSub>
                  </m:oMath>
                </a14:m>
                <a:r>
                  <a:rPr/>
                  <a:t>的级为3, 整个树的树高为3.</a:t>
                </a:r>
              </a:p>
            </p:txBody>
          </p:sp>
        </mc:Choice>
      </mc:AlternateContent>
      <p:pic>
        <p:nvPicPr>
          <p:cNvPr descr="MAT21601T-Chapter10_files/figure-pptx/unnamed-chunk-83-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定义: 在根树</a:t>
                </a:r>
                <a14:m>
                  <m:oMath xmlns:m="http://schemas.openxmlformats.org/officeDocument/2006/math">
                    <m:r>
                      <m:t>T</m:t>
                    </m:r>
                  </m:oMath>
                </a14:m>
                <a:r>
                  <a:rPr/>
                  <a:t>中, 若从结点</a:t>
                </a:r>
                <a14:m>
                  <m:oMath xmlns:m="http://schemas.openxmlformats.org/officeDocument/2006/math">
                    <m:r>
                      <m:t>u</m:t>
                    </m:r>
                  </m:oMath>
                </a14:m>
                <a:r>
                  <a:rPr/>
                  <a:t>到结点</a:t>
                </a:r>
                <a14:m>
                  <m:oMath xmlns:m="http://schemas.openxmlformats.org/officeDocument/2006/math">
                    <m:r>
                      <m:t>v</m:t>
                    </m:r>
                  </m:oMath>
                </a14:m>
                <a:r>
                  <a:rPr/>
                  <a:t>有一条边, 则称</a:t>
                </a:r>
                <a14:m>
                  <m:oMath xmlns:m="http://schemas.openxmlformats.org/officeDocument/2006/math">
                    <m:r>
                      <m:t>v</m:t>
                    </m:r>
                  </m:oMath>
                </a14:m>
                <a:r>
                  <a:rPr/>
                  <a:t>为</a:t>
                </a:r>
                <a14:m>
                  <m:oMath xmlns:m="http://schemas.openxmlformats.org/officeDocument/2006/math">
                    <m:r>
                      <m:t>u</m:t>
                    </m:r>
                  </m:oMath>
                </a14:m>
                <a:r>
                  <a:rPr/>
                  <a:t>的</a:t>
                </a:r>
                <a:r>
                  <a:rPr b="1"/>
                  <a:t>儿子</a:t>
                </a:r>
                <a:r>
                  <a:rPr/>
                  <a:t>(</a:t>
                </a:r>
                <a:r>
                  <a:rPr b="1"/>
                  <a:t>子结点</a:t>
                </a:r>
                <a:r>
                  <a:rPr/>
                  <a:t>), </a:t>
                </a:r>
                <a14:m>
                  <m:oMath xmlns:m="http://schemas.openxmlformats.org/officeDocument/2006/math">
                    <m:r>
                      <m:t>u</m:t>
                    </m:r>
                  </m:oMath>
                </a14:m>
                <a:r>
                  <a:rPr/>
                  <a:t>为</a:t>
                </a:r>
                <a14:m>
                  <m:oMath xmlns:m="http://schemas.openxmlformats.org/officeDocument/2006/math">
                    <m:r>
                      <m:t>v</m:t>
                    </m:r>
                  </m:oMath>
                </a14:m>
                <a:r>
                  <a:rPr/>
                  <a:t>的</a:t>
                </a:r>
                <a:r>
                  <a:rPr b="1"/>
                  <a:t>父亲</a:t>
                </a:r>
                <a:r>
                  <a:rPr/>
                  <a:t>(</a:t>
                </a:r>
                <a:r>
                  <a:rPr b="1"/>
                  <a:t>父结点</a:t>
                </a:r>
                <a:r>
                  <a:rPr/>
                  <a:t>).</a:t>
                </a:r>
              </a:p>
              <a:p>
                <a:pPr lvl="0" indent="0" marL="0">
                  <a:buNone/>
                </a:pPr>
                <a:r>
                  <a:rPr/>
                  <a:t>若从结点</a:t>
                </a:r>
                <a14:m>
                  <m:oMath xmlns:m="http://schemas.openxmlformats.org/officeDocument/2006/math">
                    <m:r>
                      <m:t>u</m:t>
                    </m:r>
                  </m:oMath>
                </a14:m>
                <a:r>
                  <a:rPr/>
                  <a:t>到结点</a:t>
                </a:r>
                <a14:m>
                  <m:oMath xmlns:m="http://schemas.openxmlformats.org/officeDocument/2006/math">
                    <m:r>
                      <m:t>w</m:t>
                    </m:r>
                  </m:oMath>
                </a14:m>
                <a:r>
                  <a:rPr/>
                  <a:t>有通路, 则称</a:t>
                </a:r>
                <a14:m>
                  <m:oMath xmlns:m="http://schemas.openxmlformats.org/officeDocument/2006/math">
                    <m:r>
                      <m:t>u</m:t>
                    </m:r>
                  </m:oMath>
                </a14:m>
                <a:r>
                  <a:rPr/>
                  <a:t>是</a:t>
                </a:r>
                <a14:m>
                  <m:oMath xmlns:m="http://schemas.openxmlformats.org/officeDocument/2006/math">
                    <m:r>
                      <m:t>w</m:t>
                    </m:r>
                  </m:oMath>
                </a14:m>
                <a:r>
                  <a:rPr/>
                  <a:t>的</a:t>
                </a:r>
                <a:r>
                  <a:rPr b="1"/>
                  <a:t>祖先</a:t>
                </a:r>
                <a:r>
                  <a:rPr/>
                  <a:t>, </a:t>
                </a:r>
                <a14:m>
                  <m:oMath xmlns:m="http://schemas.openxmlformats.org/officeDocument/2006/math">
                    <m:r>
                      <m:t>w</m:t>
                    </m:r>
                  </m:oMath>
                </a14:m>
                <a:r>
                  <a:rPr/>
                  <a:t>是</a:t>
                </a:r>
                <a14:m>
                  <m:oMath xmlns:m="http://schemas.openxmlformats.org/officeDocument/2006/math">
                    <m:r>
                      <m:t>u</m:t>
                    </m:r>
                  </m:oMath>
                </a14:m>
                <a:r>
                  <a:rPr/>
                  <a:t>的</a:t>
                </a:r>
                <a:r>
                  <a:rPr b="1"/>
                  <a:t>后代</a:t>
                </a:r>
                <a:r>
                  <a:rPr/>
                  <a:t>.</a:t>
                </a:r>
              </a:p>
              <a:p>
                <a:pPr lvl="0" indent="0" marL="0">
                  <a:buNone/>
                </a:pPr>
                <a:r>
                  <a:rPr/>
                  <a:t>有相同父亲的结点称为</a:t>
                </a:r>
                <a:r>
                  <a:rPr b="1"/>
                  <a:t>兄弟</a:t>
                </a:r>
                <a:r>
                  <a:rPr/>
                  <a:t>.</a:t>
                </a:r>
              </a:p>
              <a:p>
                <a:pPr lvl="0" indent="0" marL="0">
                  <a:buNone/>
                </a:pPr>
                <a:r>
                  <a:rPr/>
                  <a:t>任一结点</a:t>
                </a:r>
                <a14:m>
                  <m:oMath xmlns:m="http://schemas.openxmlformats.org/officeDocument/2006/math">
                    <m:r>
                      <m:t>u</m:t>
                    </m:r>
                  </m:oMath>
                </a14:m>
                <a:r>
                  <a:rPr/>
                  <a:t>及其后代导出的子图称为以</a:t>
                </a:r>
                <a14:m>
                  <m:oMath xmlns:m="http://schemas.openxmlformats.org/officeDocument/2006/math">
                    <m:r>
                      <m:t>u</m:t>
                    </m:r>
                  </m:oMath>
                </a14:m>
                <a:r>
                  <a:rPr/>
                  <a:t>为根的</a:t>
                </a:r>
                <a:r>
                  <a:rPr b="1"/>
                  <a:t>子树</a:t>
                </a:r>
                <a:r>
                  <a:rPr/>
                  <a:t>.</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如图所示, </a:t>
                </a:r>
                <a14:m>
                  <m:oMath xmlns:m="http://schemas.openxmlformats.org/officeDocument/2006/math">
                    <m:sSub>
                      <m:e>
                        <m:r>
                          <m:t>v</m:t>
                        </m:r>
                      </m:e>
                      <m:sub>
                        <m:r>
                          <m:t>8</m:t>
                        </m:r>
                      </m:sub>
                    </m:sSub>
                  </m:oMath>
                </a14:m>
                <a:r>
                  <a:rPr/>
                  <a:t>为</a:t>
                </a:r>
                <a14:m>
                  <m:oMath xmlns:m="http://schemas.openxmlformats.org/officeDocument/2006/math">
                    <m:sSub>
                      <m:e>
                        <m:r>
                          <m:t>v</m:t>
                        </m:r>
                      </m:e>
                      <m:sub>
                        <m:r>
                          <m:t>4</m:t>
                        </m:r>
                      </m:sub>
                    </m:sSub>
                  </m:oMath>
                </a14:m>
                <a:r>
                  <a:rPr/>
                  <a:t>的儿子,</a:t>
                </a:r>
              </a:p>
              <a:p>
                <a:pPr lvl="0" indent="0" marL="0">
                  <a:buNone/>
                </a:pPr>
                <a14:m>
                  <m:oMath xmlns:m="http://schemas.openxmlformats.org/officeDocument/2006/math">
                    <m:sSub>
                      <m:e>
                        <m:r>
                          <m:t>v</m:t>
                        </m:r>
                      </m:e>
                      <m:sub>
                        <m:r>
                          <m:t>4</m:t>
                        </m:r>
                      </m:sub>
                    </m:sSub>
                  </m:oMath>
                </a14:m>
                <a:r>
                  <a:rPr/>
                  <a:t>为</a:t>
                </a:r>
                <a14:m>
                  <m:oMath xmlns:m="http://schemas.openxmlformats.org/officeDocument/2006/math">
                    <m:sSub>
                      <m:e>
                        <m:r>
                          <m:t>v</m:t>
                        </m:r>
                      </m:e>
                      <m:sub>
                        <m:r>
                          <m:t>8</m:t>
                        </m:r>
                      </m:sub>
                    </m:sSub>
                  </m:oMath>
                </a14:m>
                <a:r>
                  <a:rPr/>
                  <a:t>的父亲,</a:t>
                </a:r>
              </a:p>
              <a:p>
                <a:pPr lvl="0" indent="0" marL="0">
                  <a:buNone/>
                </a:pPr>
                <a14:m>
                  <m:oMath xmlns:m="http://schemas.openxmlformats.org/officeDocument/2006/math">
                    <m:sSub>
                      <m:e>
                        <m:r>
                          <m:t>v</m:t>
                        </m:r>
                      </m:e>
                      <m:sub>
                        <m:r>
                          <m:t>3</m:t>
                        </m:r>
                      </m:sub>
                    </m:sSub>
                  </m:oMath>
                </a14:m>
                <a:r>
                  <a:rPr/>
                  <a:t>为</a:t>
                </a:r>
                <a14:m>
                  <m:oMath xmlns:m="http://schemas.openxmlformats.org/officeDocument/2006/math">
                    <m:sSub>
                      <m:e>
                        <m:r>
                          <m:t>v</m:t>
                        </m:r>
                      </m:e>
                      <m:sub>
                        <m:r>
                          <m:t>12</m:t>
                        </m:r>
                      </m:sub>
                    </m:sSub>
                  </m:oMath>
                </a14:m>
                <a:r>
                  <a:rPr/>
                  <a:t>的祖先,</a:t>
                </a:r>
              </a:p>
              <a:p>
                <a:pPr lvl="0" indent="0" marL="0">
                  <a:buNone/>
                </a:pPr>
                <a14:m>
                  <m:oMath xmlns:m="http://schemas.openxmlformats.org/officeDocument/2006/math">
                    <m:sSub>
                      <m:e>
                        <m:r>
                          <m:t>v</m:t>
                        </m:r>
                      </m:e>
                      <m:sub>
                        <m:r>
                          <m:t>12</m:t>
                        </m:r>
                      </m:sub>
                    </m:sSub>
                  </m:oMath>
                </a14:m>
                <a:r>
                  <a:rPr/>
                  <a:t>为</a:t>
                </a:r>
                <a14:m>
                  <m:oMath xmlns:m="http://schemas.openxmlformats.org/officeDocument/2006/math">
                    <m:sSub>
                      <m:e>
                        <m:r>
                          <m:t>v</m:t>
                        </m:r>
                      </m:e>
                      <m:sub>
                        <m:r>
                          <m:t>3</m:t>
                        </m:r>
                      </m:sub>
                    </m:sSub>
                  </m:oMath>
                </a14:m>
                <a:r>
                  <a:rPr/>
                  <a:t>的后代,</a:t>
                </a:r>
              </a:p>
              <a:p>
                <a:pPr lvl="0" indent="0" marL="0">
                  <a:buNone/>
                </a:pPr>
                <a14:m>
                  <m:oMath xmlns:m="http://schemas.openxmlformats.org/officeDocument/2006/math">
                    <m:sSub>
                      <m:e>
                        <m:r>
                          <m:t>v</m:t>
                        </m:r>
                      </m:e>
                      <m:sub>
                        <m:r>
                          <m:t>5</m:t>
                        </m:r>
                      </m:sub>
                    </m:sSub>
                  </m:oMath>
                </a14:m>
                <a:r>
                  <a:rPr/>
                  <a:t>和</a:t>
                </a:r>
                <a14:m>
                  <m:oMath xmlns:m="http://schemas.openxmlformats.org/officeDocument/2006/math">
                    <m:sSub>
                      <m:e>
                        <m:r>
                          <m:t>v</m:t>
                        </m:r>
                      </m:e>
                      <m:sub>
                        <m:r>
                          <m:t>6</m:t>
                        </m:r>
                      </m:sub>
                    </m:sSub>
                  </m:oMath>
                </a14:m>
                <a:r>
                  <a:rPr/>
                  <a:t>为兄弟.</a:t>
                </a:r>
              </a:p>
              <a:p>
                <a:pPr lvl="0" indent="0" marL="0">
                  <a:buNone/>
                </a:pPr>
                <a:r>
                  <a:rPr/>
                  <a:t>(b)是以</a:t>
                </a:r>
                <a14:m>
                  <m:oMath xmlns:m="http://schemas.openxmlformats.org/officeDocument/2006/math">
                    <m:sSub>
                      <m:e>
                        <m:r>
                          <m:t>v</m:t>
                        </m:r>
                      </m:e>
                      <m:sub>
                        <m:r>
                          <m:t>3</m:t>
                        </m:r>
                      </m:sub>
                    </m:sSub>
                  </m:oMath>
                </a14:m>
                <a:r>
                  <a:rPr/>
                  <a:t>为根的(a)的子树.</a:t>
                </a:r>
              </a:p>
            </p:txBody>
          </p:sp>
        </mc:Choice>
      </mc:AlternateContent>
      <p:pic>
        <p:nvPicPr>
          <p:cNvPr descr="MAT21601T-Chapter10_files/figure-pptx/unnamed-chunk-84-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sz="half"/>
          </p:nvPr>
        </p:nvSpPr>
        <p:spPr/>
        <p:txBody>
          <a:bodyPr/>
          <a:lstStyle/>
          <a:p>
            <a:pPr lvl="0" indent="0" marL="0">
              <a:buNone/>
            </a:pPr>
            <a:r>
              <a:rPr/>
              <a:t>根树的图示可以是任意的, 树根可以画在根树的任意位置.</a:t>
            </a:r>
          </a:p>
          <a:p>
            <a:pPr lvl="0" indent="0" marL="0">
              <a:buNone/>
            </a:pPr>
            <a:r>
              <a:rPr/>
              <a:t>但一般习惯将树根画在上端, 树叶画在下端, 这样有向边的箭头方向就都是指向下方.</a:t>
            </a:r>
          </a:p>
          <a:p>
            <a:pPr lvl="0" indent="0" marL="0">
              <a:buNone/>
            </a:pPr>
            <a:r>
              <a:rPr/>
              <a:t>因而可以省略全部箭头, 后面均采用此种方法.</a:t>
            </a:r>
          </a:p>
        </p:txBody>
      </p:sp>
      <p:pic>
        <p:nvPicPr>
          <p:cNvPr descr="MAT21601T-Chapter10_files/figure-pptx/unnamed-chunk-85-1.png" id="0" name="Picture 1"/>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(a) 是根树的自然表示法; (b) 表示树从它的根向下生长; (c) 去掉了所有边的方向.</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sz="half"/>
          </p:nvPr>
        </p:nvSpPr>
        <p:spPr/>
        <p:txBody>
          <a:bodyPr/>
          <a:lstStyle/>
          <a:p>
            <a:pPr lvl="0" indent="0" marL="0">
              <a:buNone/>
            </a:pPr>
            <a:r>
              <a:rPr/>
              <a:t>定义: 若在根树中规定了每一层上结点的次序, 这样的根树称为</a:t>
            </a:r>
            <a:r>
              <a:rPr b="1"/>
              <a:t>有序树</a:t>
            </a:r>
            <a:r>
              <a:rPr/>
              <a:t>.</a:t>
            </a:r>
          </a:p>
          <a:p>
            <a:pPr lvl="0" indent="0" marL="0">
              <a:buNone/>
            </a:pPr>
            <a:r>
              <a:rPr/>
              <a:t>一般地, 在画有序树时, 同一层上结点的次序为从左到右, 也可以用边的次序来代替结点的次序.</a:t>
            </a:r>
          </a:p>
          <a:p>
            <a:pPr lvl="0" indent="0" marL="0">
              <a:buNone/>
            </a:pPr>
            <a:r>
              <a:rPr/>
              <a:t>例: 以下两棵树, 作为根树他们是同构的, 但作为有序树, 它们是不同的.</a:t>
            </a:r>
          </a:p>
        </p:txBody>
      </p:sp>
      <p:pic>
        <p:nvPicPr>
          <p:cNvPr descr="MAT21601T-Chapter10_files/figure-pptx/unnamed-chunk-86-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如图所示是编译原理中表示表达式:</a:t>
                </a:r>
              </a:p>
              <a:p>
                <a:pPr lvl="0" indent="0" marL="0">
                  <a:buNone/>
                </a:pPr>
                <a:r>
                  <a:rPr/>
                  <a:t> </a:t>
                </a:r>
              </a:p>
              <a:p>
                <a:pPr lvl="0" indent="0" marL="0">
                  <a:buNone/>
                </a:pPr>
                <a14:m>
                  <m:oMathPara xmlns:m="http://schemas.openxmlformats.org/officeDocument/2006/math">
                    <m:oMathParaPr>
                      <m:jc m:val="center"/>
                    </m:oMathParaPr>
                    <m:oMath>
                      <m:r>
                        <m:t>a</m:t>
                      </m:r>
                      <m:r>
                        <m:rPr>
                          <m:sty m:val="p"/>
                        </m:rPr>
                        <m:t>×</m:t>
                      </m:r>
                      <m:r>
                        <m:t>b</m:t>
                      </m:r>
                      <m:r>
                        <m:rPr>
                          <m:sty m:val="p"/>
                        </m:rPr>
                        <m:t>−</m:t>
                      </m:r>
                      <m:d>
                        <m:dPr>
                          <m:begChr m:val="("/>
                          <m:endChr m:val=")"/>
                          <m:sepChr m:val=""/>
                          <m:grow/>
                        </m:dPr>
                        <m:e>
                          <m:r>
                            <m:t>d</m:t>
                          </m:r>
                          <m:r>
                            <m:rPr>
                              <m:sty m:val="p"/>
                            </m:rPr>
                            <m:t>+</m:t>
                          </m:r>
                          <m:r>
                            <m:t>e</m:t>
                          </m:r>
                          <m:r>
                            <m:rPr>
                              <m:sty m:val="p"/>
                            </m:rPr>
                            <m:t>/</m:t>
                          </m:r>
                          <m:r>
                            <m:t>f</m:t>
                          </m:r>
                        </m:e>
                      </m:d>
                      <m:r>
                        <m:rPr>
                          <m:sty m:val="p"/>
                        </m:rPr>
                        <m:t>×</m:t>
                      </m:r>
                      <m:r>
                        <m:t>c</m:t>
                      </m:r>
                    </m:oMath>
                  </m:oMathPara>
                </a14:m>
              </a:p>
              <a:p>
                <a:pPr lvl="0" indent="0" marL="0">
                  <a:buNone/>
                </a:pPr>
                <a:r>
                  <a:rPr/>
                  <a:t> </a:t>
                </a:r>
              </a:p>
              <a:p>
                <a:pPr lvl="0" indent="0" marL="0">
                  <a:buNone/>
                </a:pPr>
                <a:r>
                  <a:rPr/>
                  <a:t>的根树, 这是一棵有序树.</a:t>
                </a:r>
              </a:p>
            </p:txBody>
          </p:sp>
        </mc:Choice>
      </mc:AlternateContent>
      <p:pic>
        <p:nvPicPr>
          <p:cNvPr descr="MAT21601T-Chapter10_files/figure-pptx/unnamed-chunk-87-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一个公园的平面图如图所示, 能不能使游人走遍每一条路不重复？入口和出口应设在哪儿？</a:t>
                </a:r>
              </a:p>
              <a:p>
                <a:pPr lvl="0" indent="0" marL="0">
                  <a:buNone/>
                </a:pPr>
                <a:r>
                  <a:rPr/>
                  <a:t>解: </a:t>
                </a:r>
                <a14:m>
                  <m:oMath xmlns:m="http://schemas.openxmlformats.org/officeDocument/2006/math">
                    <m:r>
                      <m:t>H</m:t>
                    </m:r>
                  </m:oMath>
                </a14:m>
                <a:r>
                  <a:rPr/>
                  <a:t>点和</a:t>
                </a:r>
                <a14:m>
                  <m:oMath xmlns:m="http://schemas.openxmlformats.org/officeDocument/2006/math">
                    <m:r>
                      <m:t>B</m:t>
                    </m:r>
                  </m:oMath>
                </a14:m>
                <a:r>
                  <a:rPr/>
                  <a:t>点是奇数度结点, 其余结点度数均为偶数, 所以入口出口设在</a:t>
                </a:r>
                <a14:m>
                  <m:oMath xmlns:m="http://schemas.openxmlformats.org/officeDocument/2006/math">
                    <m:r>
                      <m:t>H</m:t>
                    </m:r>
                  </m:oMath>
                </a14:m>
                <a:r>
                  <a:rPr/>
                  <a:t>和</a:t>
                </a:r>
                <a14:m>
                  <m:oMath xmlns:m="http://schemas.openxmlformats.org/officeDocument/2006/math">
                    <m:r>
                      <m:t>B</m:t>
                    </m:r>
                  </m:oMath>
                </a14:m>
                <a:r>
                  <a:rPr/>
                  <a:t>处, 游人走遍每一条路不重复.</a:t>
                </a:r>
              </a:p>
            </p:txBody>
          </p:sp>
        </mc:Choice>
      </mc:AlternateContent>
      <p:pic>
        <p:nvPicPr>
          <p:cNvPr descr="MAT21601T-Chapter10_files/figure-pptx/unnamed-chunk-7-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定义: 设</a:t>
                </a:r>
                <a14:m>
                  <m:oMath xmlns:m="http://schemas.openxmlformats.org/officeDocument/2006/math">
                    <m:r>
                      <m:t>T</m:t>
                    </m:r>
                  </m:oMath>
                </a14:m>
                <a:r>
                  <a:rPr/>
                  <a:t>是一棵根树:</a:t>
                </a:r>
              </a:p>
              <a:p>
                <a:pPr lvl="0" indent="-457200" marL="457200">
                  <a:buAutoNum type="arabicParenBoth"/>
                </a:pPr>
                <a:r>
                  <a:rPr/>
                  <a:t>若</a:t>
                </a:r>
                <a14:m>
                  <m:oMath xmlns:m="http://schemas.openxmlformats.org/officeDocument/2006/math">
                    <m:r>
                      <m:t>T</m:t>
                    </m:r>
                  </m:oMath>
                </a14:m>
                <a:r>
                  <a:rPr/>
                  <a:t>的每个分支点至多有</a:t>
                </a:r>
                <a14:m>
                  <m:oMath xmlns:m="http://schemas.openxmlformats.org/officeDocument/2006/math">
                    <m:r>
                      <m:t>m</m:t>
                    </m:r>
                  </m:oMath>
                </a14:m>
                <a:r>
                  <a:rPr/>
                  <a:t>个儿子, 则称</a:t>
                </a:r>
                <a14:m>
                  <m:oMath xmlns:m="http://schemas.openxmlformats.org/officeDocument/2006/math">
                    <m:r>
                      <m:t>T</m:t>
                    </m:r>
                  </m:oMath>
                </a14:m>
                <a:r>
                  <a:rPr/>
                  <a:t>为</a:t>
                </a:r>
                <a:r>
                  <a:rPr b="1"/>
                  <a:t>m叉树</a:t>
                </a:r>
                <a:r>
                  <a:rPr/>
                  <a:t>(</a:t>
                </a:r>
                <a:r>
                  <a:rPr b="1"/>
                  <a:t>m叉树</a:t>
                </a:r>
                <a:r>
                  <a:rPr/>
                  <a:t>); 若</a:t>
                </a:r>
                <a14:m>
                  <m:oMath xmlns:m="http://schemas.openxmlformats.org/officeDocument/2006/math">
                    <m:r>
                      <m:t>T</m:t>
                    </m:r>
                  </m:oMath>
                </a14:m>
                <a:r>
                  <a:rPr/>
                  <a:t>的每个分支点都恰有</a:t>
                </a:r>
                <a14:m>
                  <m:oMath xmlns:m="http://schemas.openxmlformats.org/officeDocument/2006/math">
                    <m:r>
                      <m:t>m</m:t>
                    </m:r>
                  </m:oMath>
                </a14:m>
                <a:r>
                  <a:rPr/>
                  <a:t>个儿子, 则称</a:t>
                </a:r>
                <a14:m>
                  <m:oMath xmlns:m="http://schemas.openxmlformats.org/officeDocument/2006/math">
                    <m:r>
                      <m:t>T</m:t>
                    </m:r>
                  </m:oMath>
                </a14:m>
                <a:r>
                  <a:rPr/>
                  <a:t>为</a:t>
                </a:r>
                <a:r>
                  <a:rPr b="1"/>
                  <a:t>正则m叉树</a:t>
                </a:r>
                <a:r>
                  <a:rPr/>
                  <a:t>.</a:t>
                </a:r>
              </a:p>
              <a:p>
                <a:pPr lvl="0" indent="-457200" marL="457200">
                  <a:buAutoNum type="arabicParenBoth"/>
                </a:pPr>
                <a:r>
                  <a:rPr/>
                  <a:t>若</a:t>
                </a:r>
                <a14:m>
                  <m:oMath xmlns:m="http://schemas.openxmlformats.org/officeDocument/2006/math">
                    <m:r>
                      <m:t>m</m:t>
                    </m:r>
                  </m:oMath>
                </a14:m>
                <a:r>
                  <a:rPr/>
                  <a:t>叉树</a:t>
                </a:r>
                <a14:m>
                  <m:oMath xmlns:m="http://schemas.openxmlformats.org/officeDocument/2006/math">
                    <m:r>
                      <m:t>T</m:t>
                    </m:r>
                  </m:oMath>
                </a14:m>
                <a:r>
                  <a:rPr/>
                  <a:t>是有序树, 则称</a:t>
                </a:r>
                <a14:m>
                  <m:oMath xmlns:m="http://schemas.openxmlformats.org/officeDocument/2006/math">
                    <m:r>
                      <m:t>T</m:t>
                    </m:r>
                  </m:oMath>
                </a14:m>
                <a:r>
                  <a:rPr/>
                  <a:t>为</a:t>
                </a:r>
                <a:r>
                  <a:rPr b="1"/>
                  <a:t>m叉有序树</a:t>
                </a:r>
                <a:r>
                  <a:rPr/>
                  <a:t>; 若正则</a:t>
                </a:r>
                <a14:m>
                  <m:oMath xmlns:m="http://schemas.openxmlformats.org/officeDocument/2006/math">
                    <m:r>
                      <m:t>m</m:t>
                    </m:r>
                  </m:oMath>
                </a14:m>
                <a:r>
                  <a:rPr/>
                  <a:t>叉树</a:t>
                </a:r>
                <a14:m>
                  <m:oMath xmlns:m="http://schemas.openxmlformats.org/officeDocument/2006/math">
                    <m:r>
                      <m:t>T</m:t>
                    </m:r>
                  </m:oMath>
                </a14:m>
                <a:r>
                  <a:rPr/>
                  <a:t>是有序树, 则称</a:t>
                </a:r>
                <a14:m>
                  <m:oMath xmlns:m="http://schemas.openxmlformats.org/officeDocument/2006/math">
                    <m:r>
                      <m:t>T</m:t>
                    </m:r>
                  </m:oMath>
                </a14:m>
                <a:r>
                  <a:rPr/>
                  <a:t>为</a:t>
                </a:r>
                <a:r>
                  <a:rPr b="1"/>
                  <a:t>正则m叉有序树</a:t>
                </a:r>
                <a:r>
                  <a:rPr/>
                  <a:t>.</a:t>
                </a:r>
              </a:p>
              <a:p>
                <a:pPr lvl="0" indent="-457200" marL="457200">
                  <a:buAutoNum type="arabicParenBoth"/>
                </a:pPr>
                <a:r>
                  <a:rPr/>
                  <a:t>若</a:t>
                </a:r>
                <a14:m>
                  <m:oMath xmlns:m="http://schemas.openxmlformats.org/officeDocument/2006/math">
                    <m:r>
                      <m:t>T</m:t>
                    </m:r>
                  </m:oMath>
                </a14:m>
                <a:r>
                  <a:rPr/>
                  <a:t>是正则</a:t>
                </a:r>
                <a14:m>
                  <m:oMath xmlns:m="http://schemas.openxmlformats.org/officeDocument/2006/math">
                    <m:r>
                      <m:t>m</m:t>
                    </m:r>
                  </m:oMath>
                </a14:m>
                <a:r>
                  <a:rPr/>
                  <a:t>叉树, 且所有树叶的层数均相同, 则称</a:t>
                </a:r>
                <a14:m>
                  <m:oMath xmlns:m="http://schemas.openxmlformats.org/officeDocument/2006/math">
                    <m:r>
                      <m:t>T</m:t>
                    </m:r>
                  </m:oMath>
                </a14:m>
                <a:r>
                  <a:rPr/>
                  <a:t>为</a:t>
                </a:r>
                <a:r>
                  <a:rPr b="1"/>
                  <a:t>满m叉树</a:t>
                </a:r>
                <a:r>
                  <a:rPr/>
                  <a:t>.</a:t>
                </a:r>
              </a:p>
            </p:txBody>
          </p:sp>
        </mc:Choice>
      </mc:AlternateContent>
      <p:pic>
        <p:nvPicPr>
          <p:cNvPr descr="MAT21601T-Chapter10_files/figure-pptx/unnamed-chunk-88-1.png" id="0" name="Picture 1"/>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(a)是三叉树, (a</a:t>
            </a:r>
            <a:r>
              <a:rPr baseline="-25000"/>
              <a:t>1</a:t>
            </a:r>
            <a:r>
              <a:rPr/>
              <a:t>)是三叉有序树.</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indent="0" marL="0">
              <a:buNone/>
            </a:pPr>
            <a:r>
              <a:rPr/>
              <a:t>定义: 在正则二叉有序树中, 对于每个分支点的两个儿子, 左边的儿子称为</a:t>
            </a:r>
            <a:r>
              <a:rPr b="1"/>
              <a:t>左儿子</a:t>
            </a:r>
            <a:r>
              <a:rPr/>
              <a:t>; 右边的儿子称为</a:t>
            </a:r>
            <a:r>
              <a:rPr b="1"/>
              <a:t>右儿子</a:t>
            </a:r>
            <a:r>
              <a:rPr/>
              <a:t>.</a:t>
            </a:r>
          </a:p>
          <a:p>
            <a:pPr lvl="0" indent="0" marL="0">
              <a:buNone/>
            </a:pPr>
            <a:r>
              <a:rPr/>
              <a:t>根处在一个分支点左儿子处的子树称为该分支点的</a:t>
            </a:r>
            <a:r>
              <a:rPr b="1"/>
              <a:t>左子树</a:t>
            </a:r>
            <a:r>
              <a:rPr/>
              <a:t>; 根处在一个分支点右儿子处的子树称为该分支点的</a:t>
            </a:r>
            <a:r>
              <a:rPr b="1"/>
              <a:t>右子树</a:t>
            </a:r>
            <a:r>
              <a:rPr/>
              <a:t>.</a:t>
            </a:r>
          </a:p>
          <a:p>
            <a:pPr lvl="0" indent="0" marL="0">
              <a:buNone/>
            </a:pPr>
            <a:r>
              <a:rPr/>
              <a:t>对一般的二叉有序树也采用这种说法, 但需要注意的是:</a:t>
            </a:r>
          </a:p>
          <a:p>
            <a:pPr lvl="0" indent="0" marL="0">
              <a:buNone/>
            </a:pPr>
            <a:r>
              <a:rPr/>
              <a:t>若二叉有序树的某个分支点只有一个儿子, 则它既可以作为左儿子也可以作为右儿子, 视情况而定.</a:t>
            </a:r>
          </a:p>
        </p:txBody>
      </p:sp>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MAT21601T-Chapter10_files/figure-pptx/unnamed-chunk-91-1.png" id="0" name="Picture 1"/>
          <p:cNvPicPr>
            <a:picLocks noGrp="1" noChangeAspect="1"/>
          </p:cNvPicPr>
          <p:nvPr/>
        </p:nvPicPr>
        <p:blipFill>
          <a:blip r:embed="rId2"/>
          <a:stretch>
            <a:fillRect/>
          </a:stretch>
        </p:blipFill>
        <p:spPr bwMode="auto">
          <a:xfrm>
            <a:off x="3771900" y="2133600"/>
            <a:ext cx="6527800" cy="3263900"/>
          </a:xfrm>
          <a:prstGeom prst="rect">
            <a:avLst/>
          </a:prstGeom>
          <a:noFill/>
          <a:ln w="9525">
            <a:noFill/>
            <a:headEnd/>
            <a:tailEnd/>
          </a:ln>
        </p:spPr>
      </p:pic>
      <p:sp>
        <p:nvSpPr>
          <p:cNvPr id="1" name="TextBox 3"/>
          <p:cNvSpPr txBox="1"/>
          <p:nvPr/>
        </p:nvSpPr>
        <p:spPr>
          <a:xfrm>
            <a:off x="2578100" y="5397500"/>
            <a:ext cx="8915400" cy="508000"/>
          </a:xfrm>
          <a:prstGeom prst="rect">
            <a:avLst/>
          </a:prstGeom>
          <a:noFill/>
        </p:spPr>
        <p:txBody>
          <a:bodyPr/>
          <a:lstStyle/>
          <a:p>
            <a:pPr lvl="0" indent="0" marL="0" algn="ctr">
              <a:buNone/>
            </a:pPr>
            <a:r>
              <a:rPr/>
              <a:t>G是二叉有序树, 其中分支点b的左子树和右子树分别为G</a:t>
            </a:r>
            <a:r>
              <a:rPr baseline="-25000"/>
              <a:t>1</a:t>
            </a:r>
            <a:r>
              <a:rPr/>
              <a:t>和G</a:t>
            </a:r>
            <a:r>
              <a:rPr baseline="-25000"/>
              <a:t>2</a:t>
            </a:r>
          </a:p>
        </p:txBody>
      </p:sp>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二叉有序树有着十分重要的应用, 任何</a:t>
                </a:r>
                <a14:m>
                  <m:oMath xmlns:m="http://schemas.openxmlformats.org/officeDocument/2006/math">
                    <m:r>
                      <m:t>m</m:t>
                    </m:r>
                  </m:oMath>
                </a14:m>
                <a:r>
                  <a:rPr/>
                  <a:t>元有序树都可以用对应的二叉有序树来表示, 即可对任一棵</a:t>
                </a:r>
                <a14:m>
                  <m:oMath xmlns:m="http://schemas.openxmlformats.org/officeDocument/2006/math">
                    <m:r>
                      <m:t>m</m:t>
                    </m:r>
                  </m:oMath>
                </a14:m>
                <a:r>
                  <a:rPr/>
                  <a:t>元有序树作适当的变换, 使之转化为一棵二叉有序树.</a:t>
                </a:r>
              </a:p>
              <a:p>
                <a:pPr lvl="0" indent="0" marL="0">
                  <a:buNone/>
                </a:pPr>
                <a:r>
                  <a:rPr/>
                  <a:t>一棵</a:t>
                </a:r>
                <a14:m>
                  <m:oMath xmlns:m="http://schemas.openxmlformats.org/officeDocument/2006/math">
                    <m:r>
                      <m:t>m</m:t>
                    </m:r>
                  </m:oMath>
                </a14:m>
                <a:r>
                  <a:rPr/>
                  <a:t>元有序树</a:t>
                </a:r>
                <a:r>
                  <a:rPr b="1"/>
                  <a:t>转化为二叉有序树</a:t>
                </a:r>
                <a:r>
                  <a:rPr/>
                  <a:t>的方法是: 对于</a:t>
                </a:r>
                <a14:m>
                  <m:oMath xmlns:m="http://schemas.openxmlformats.org/officeDocument/2006/math">
                    <m:r>
                      <m:t>m</m:t>
                    </m:r>
                  </m:oMath>
                </a14:m>
                <a:r>
                  <a:rPr/>
                  <a:t>元有序树, 每个分支点的第一个儿子作为该分支点的左儿子, 而该分支点的右侧兄弟(若存在的话)作为分支点的右儿子.</a:t>
                </a:r>
              </a:p>
              <a:p>
                <a:pPr lvl="0" indent="0" marL="0">
                  <a:buNone/>
                </a:pPr>
                <a:r>
                  <a:rPr/>
                  <a:t>如图, (a)为4元有序树, (b)为转化的二叉有序树, (c)为按照根树的约定图示法重画的二叉有序树.</a:t>
                </a:r>
              </a:p>
            </p:txBody>
          </p:sp>
        </mc:Choice>
      </mc:AlternateContent>
      <p:pic>
        <p:nvPicPr>
          <p:cNvPr descr="MAT21601T-Chapter10_files/figure-pptx/unnamed-chunk-92-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用类似的方法, 可以用二叉有序树来表示</a:t>
                </a:r>
                <a14:m>
                  <m:oMath xmlns:m="http://schemas.openxmlformats.org/officeDocument/2006/math">
                    <m:r>
                      <m:t>m</m:t>
                    </m:r>
                  </m:oMath>
                </a14:m>
                <a:r>
                  <a:rPr/>
                  <a:t>元有序树组成的森林(称为</a:t>
                </a:r>
                <a:r>
                  <a:rPr b="1"/>
                  <a:t>有序森林</a:t>
                </a:r>
                <a:r>
                  <a:rPr/>
                  <a:t>).</a:t>
                </a:r>
              </a:p>
              <a:p>
                <a:pPr lvl="0" indent="0" marL="0">
                  <a:buNone/>
                </a:pPr>
                <a:r>
                  <a:rPr/>
                  <a:t>从</a:t>
                </a:r>
                <a14:m>
                  <m:oMath xmlns:m="http://schemas.openxmlformats.org/officeDocument/2006/math">
                    <m:r>
                      <m:t>m</m:t>
                    </m:r>
                  </m:oMath>
                </a14:m>
                <a:r>
                  <a:rPr/>
                  <a:t>元有序树转化为二叉有序树可以看出, 任何一棵与</a:t>
                </a:r>
                <a14:m>
                  <m:oMath xmlns:m="http://schemas.openxmlformats.org/officeDocument/2006/math">
                    <m:r>
                      <m:t>m</m:t>
                    </m:r>
                  </m:oMath>
                </a14:m>
                <a:r>
                  <a:rPr/>
                  <a:t>元有序树对应的二叉有序树, 其树根的右子树为空.</a:t>
                </a:r>
              </a:p>
              <a:p>
                <a:pPr lvl="0" indent="0" marL="0">
                  <a:buNone/>
                </a:pPr>
                <a:r>
                  <a:rPr/>
                  <a:t>这样可按如下的方法将有序森林转化为一棵二叉有序树:</a:t>
                </a:r>
              </a:p>
              <a:p>
                <a:pPr lvl="0" indent="0" marL="0">
                  <a:buNone/>
                </a:pPr>
                <a:r>
                  <a:rPr/>
                  <a:t>将有序森林中的每棵</a:t>
                </a:r>
                <a14:m>
                  <m:oMath xmlns:m="http://schemas.openxmlformats.org/officeDocument/2006/math">
                    <m:r>
                      <m:t>m</m:t>
                    </m:r>
                  </m:oMath>
                </a14:m>
                <a:r>
                  <a:rPr/>
                  <a:t>元有序树表示为二叉有序树, 将它们的树根以父子方式连接起来, 左为父右为子.</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MAT21601T-Chapter10_files/figure-pptx/unnamed-chunk-93-1.png" id="0" name="Picture 1"/>
          <p:cNvPicPr>
            <a:picLocks noGrp="1" noChangeAspect="1"/>
          </p:cNvPicPr>
          <p:nvPr/>
        </p:nvPicPr>
        <p:blipFill>
          <a:blip r:embed="rId2"/>
          <a:stretch>
            <a:fillRect/>
          </a:stretch>
        </p:blipFill>
        <p:spPr bwMode="auto">
          <a:xfrm>
            <a:off x="2578100" y="2692400"/>
            <a:ext cx="4305300" cy="2159000"/>
          </a:xfrm>
          <a:prstGeom prst="rect">
            <a:avLst/>
          </a:prstGeom>
          <a:noFill/>
          <a:ln w="9525">
            <a:noFill/>
            <a:headEnd/>
            <a:tailEnd/>
          </a:ln>
        </p:spPr>
      </p:pic>
      <p:sp>
        <p:nvSpPr>
          <p:cNvPr id="1" name="TextBox 3"/>
          <p:cNvSpPr txBox="1"/>
          <p:nvPr/>
        </p:nvSpPr>
        <p:spPr>
          <a:xfrm>
            <a:off x="2578100" y="5397500"/>
            <a:ext cx="4305300" cy="508000"/>
          </a:xfrm>
          <a:prstGeom prst="rect">
            <a:avLst/>
          </a:prstGeom>
          <a:noFill/>
        </p:spPr>
        <p:txBody>
          <a:bodyPr/>
          <a:lstStyle/>
          <a:p>
            <a:pPr lvl="0" indent="0" marL="0" algn="ctr">
              <a:buNone/>
            </a:pPr>
            <a:r>
              <a:rPr/>
              <a:t>(a)为有序森林.</a:t>
            </a:r>
          </a:p>
        </p:txBody>
      </p:sp>
      <p:pic>
        <p:nvPicPr>
          <p:cNvPr descr="MAT21601T-Chapter10_files/figure-pptx/unnamed-chunk-94-1.png" id="0" name="Picture 1"/>
          <p:cNvPicPr>
            <a:picLocks noGrp="1" noChangeAspect="1"/>
          </p:cNvPicPr>
          <p:nvPr/>
        </p:nvPicPr>
        <p:blipFill>
          <a:blip r:embed="rId3"/>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(b)为转化的二叉有序树. (c)为重画的二叉有序树.</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二叉树的一个重要应用: 最优二叉树.</a:t>
                </a:r>
              </a:p>
              <a:p>
                <a:pPr lvl="0" indent="0" marL="0">
                  <a:buNone/>
                </a:pPr>
                <a:r>
                  <a:rPr/>
                  <a:t>定义: 设</a:t>
                </a:r>
                <a14:m>
                  <m:oMath xmlns:m="http://schemas.openxmlformats.org/officeDocument/2006/math">
                    <m:r>
                      <m:t>T</m:t>
                    </m:r>
                  </m:oMath>
                </a14:m>
                <a:r>
                  <a:rPr/>
                  <a:t>是一棵二叉树, 共有</a:t>
                </a:r>
                <a14:m>
                  <m:oMath xmlns:m="http://schemas.openxmlformats.org/officeDocument/2006/math">
                    <m:r>
                      <m:t>t</m:t>
                    </m:r>
                  </m:oMath>
                </a14:m>
                <a:r>
                  <a:rPr/>
                  <a:t>片树叶, 若对这</a:t>
                </a:r>
                <a14:m>
                  <m:oMath xmlns:m="http://schemas.openxmlformats.org/officeDocument/2006/math">
                    <m:r>
                      <m:t>t</m:t>
                    </m:r>
                  </m:oMath>
                </a14:m>
                <a:r>
                  <a:rPr/>
                  <a:t>片树叶分别赋权</a:t>
                </a:r>
                <a14:m>
                  <m:oMath xmlns:m="http://schemas.openxmlformats.org/officeDocument/2006/math">
                    <m:sSub>
                      <m:e>
                        <m:r>
                          <m:t>w</m:t>
                        </m:r>
                      </m:e>
                      <m:sub>
                        <m:r>
                          <m:t>1</m:t>
                        </m:r>
                      </m:sub>
                    </m:sSub>
                    <m:r>
                      <m:rPr>
                        <m:sty m:val="p"/>
                      </m:rPr>
                      <m:t>,</m:t>
                    </m:r>
                    <m:sSub>
                      <m:e>
                        <m:r>
                          <m:t>w</m:t>
                        </m:r>
                      </m:e>
                      <m:sub>
                        <m:r>
                          <m:t>2</m:t>
                        </m:r>
                      </m:sub>
                    </m:sSub>
                    <m:r>
                      <m:rPr>
                        <m:sty m:val="p"/>
                      </m:rPr>
                      <m:t>,</m:t>
                    </m:r>
                    <m:r>
                      <m:rPr>
                        <m:sty m:val="p"/>
                      </m:rPr>
                      <m:t>⋯</m:t>
                    </m:r>
                    <m:r>
                      <m:rPr>
                        <m:sty m:val="p"/>
                      </m:rPr>
                      <m:t>,</m:t>
                    </m:r>
                    <m:sSub>
                      <m:e>
                        <m:r>
                          <m:t>w</m:t>
                        </m:r>
                      </m:e>
                      <m:sub>
                        <m:r>
                          <m:t>t</m:t>
                        </m:r>
                      </m:sub>
                    </m:sSub>
                  </m:oMath>
                </a14:m>
                <a:r>
                  <a:rPr/>
                  <a:t>, 则称</a:t>
                </a:r>
                <a14:m>
                  <m:oMath xmlns:m="http://schemas.openxmlformats.org/officeDocument/2006/math">
                    <m:r>
                      <m:t>T</m:t>
                    </m:r>
                  </m:oMath>
                </a14:m>
                <a:r>
                  <a:rPr/>
                  <a:t>为</a:t>
                </a:r>
                <a:r>
                  <a:rPr b="1"/>
                  <a:t>赋权二叉树</a:t>
                </a:r>
                <a:r>
                  <a:rPr/>
                  <a:t>.</a:t>
                </a:r>
              </a:p>
              <a:p>
                <a:pPr lvl="0" indent="0" marL="0">
                  <a:buNone/>
                </a:pPr>
                <a:r>
                  <a:rPr/>
                  <a:t>定义: 设</a:t>
                </a:r>
                <a14:m>
                  <m:oMath xmlns:m="http://schemas.openxmlformats.org/officeDocument/2006/math">
                    <m:r>
                      <m:t>T</m:t>
                    </m:r>
                  </m:oMath>
                </a14:m>
                <a:r>
                  <a:rPr/>
                  <a:t>是赋权二叉树, 赋权为</a:t>
                </a:r>
                <a14:m>
                  <m:oMath xmlns:m="http://schemas.openxmlformats.org/officeDocument/2006/math">
                    <m:sSub>
                      <m:e>
                        <m:r>
                          <m:t>w</m:t>
                        </m:r>
                      </m:e>
                      <m:sub>
                        <m:r>
                          <m:t>1</m:t>
                        </m:r>
                      </m:sub>
                    </m:sSub>
                    <m:r>
                      <m:rPr>
                        <m:sty m:val="p"/>
                      </m:rPr>
                      <m:t>,</m:t>
                    </m:r>
                    <m:sSub>
                      <m:e>
                        <m:r>
                          <m:t>w</m:t>
                        </m:r>
                      </m:e>
                      <m:sub>
                        <m:r>
                          <m:t>2</m:t>
                        </m:r>
                      </m:sub>
                    </m:sSub>
                    <m:r>
                      <m:rPr>
                        <m:sty m:val="p"/>
                      </m:rPr>
                      <m:t>,</m:t>
                    </m:r>
                    <m:r>
                      <m:rPr>
                        <m:sty m:val="p"/>
                      </m:rPr>
                      <m:t>⋯</m:t>
                    </m:r>
                    <m:r>
                      <m:rPr>
                        <m:sty m:val="p"/>
                      </m:rPr>
                      <m:t>,</m:t>
                    </m:r>
                    <m:sSub>
                      <m:e>
                        <m:r>
                          <m:t>w</m:t>
                        </m:r>
                      </m:e>
                      <m:sub>
                        <m:r>
                          <m:t>t</m:t>
                        </m:r>
                      </m:sub>
                    </m:sSub>
                  </m:oMath>
                </a14:m>
                <a:r>
                  <a:rPr/>
                  <a:t>, 称</a:t>
                </a:r>
              </a:p>
              <a:p>
                <a:pPr lvl="0" indent="0" marL="0">
                  <a:buNone/>
                </a:pPr>
                <a14:m>
                  <m:oMathPara xmlns:m="http://schemas.openxmlformats.org/officeDocument/2006/math">
                    <m:oMathParaPr>
                      <m:jc m:val="center"/>
                    </m:oMathParaPr>
                    <m:oMath>
                      <m:r>
                        <m:t>w</m:t>
                      </m:r>
                      <m:d>
                        <m:dPr>
                          <m:begChr m:val="("/>
                          <m:endChr m:val=")"/>
                          <m:sepChr m:val=""/>
                          <m:grow/>
                        </m:dPr>
                        <m:e>
                          <m:r>
                            <m:t>t</m:t>
                          </m:r>
                        </m:e>
                      </m:d>
                      <m:r>
                        <m:rPr>
                          <m:sty m:val="p"/>
                        </m:rPr>
                        <m:t>=</m:t>
                      </m:r>
                      <m:nary>
                        <m:naryPr>
                          <m:chr m:val="∑"/>
                          <m:limLoc m:val="undOvr"/>
                          <m:subHide m:val="0"/>
                          <m:supHide m:val="0"/>
                        </m:naryPr>
                        <m:sub>
                          <m:r>
                            <m:t>i</m:t>
                          </m:r>
                          <m:r>
                            <m:rPr>
                              <m:sty m:val="p"/>
                            </m:rPr>
                            <m:t>=</m:t>
                          </m:r>
                          <m:r>
                            <m:t>1</m:t>
                          </m:r>
                        </m:sub>
                        <m:sup>
                          <m:r>
                            <m:t>t</m:t>
                          </m:r>
                        </m:sup>
                        <m:e>
                          <m:sSub>
                            <m:e>
                              <m:r>
                                <m:t>w</m:t>
                              </m:r>
                            </m:e>
                            <m:sub>
                              <m:r>
                                <m:t>i</m:t>
                              </m:r>
                            </m:sub>
                          </m:sSub>
                        </m:e>
                      </m:nary>
                      <m:r>
                        <m:t>l</m:t>
                      </m:r>
                      <m:d>
                        <m:dPr>
                          <m:begChr m:val="("/>
                          <m:endChr m:val=")"/>
                          <m:sepChr m:val=""/>
                          <m:grow/>
                        </m:dPr>
                        <m:e>
                          <m:sSub>
                            <m:e>
                              <m:r>
                                <m:t>w</m:t>
                              </m:r>
                            </m:e>
                            <m:sub>
                              <m:r>
                                <m:t>i</m:t>
                              </m:r>
                            </m:sub>
                          </m:sSub>
                        </m:e>
                      </m:d>
                    </m:oMath>
                  </m:oMathPara>
                </a14:m>
              </a:p>
              <a:p>
                <a:pPr lvl="0" indent="0" marL="0">
                  <a:buNone/>
                </a:pPr>
                <a:r>
                  <a:rPr/>
                  <a:t>为赋权二叉树</a:t>
                </a:r>
                <a14:m>
                  <m:oMath xmlns:m="http://schemas.openxmlformats.org/officeDocument/2006/math">
                    <m:r>
                      <m:t>T</m:t>
                    </m:r>
                  </m:oMath>
                </a14:m>
                <a:r>
                  <a:rPr/>
                  <a:t>的</a:t>
                </a:r>
                <a:r>
                  <a:rPr b="1"/>
                  <a:t>权</a:t>
                </a:r>
                <a:r>
                  <a:rPr/>
                  <a:t>, 其中</a:t>
                </a:r>
                <a14:m>
                  <m:oMath xmlns:m="http://schemas.openxmlformats.org/officeDocument/2006/math">
                    <m:r>
                      <m:t>l</m:t>
                    </m:r>
                    <m:d>
                      <m:dPr>
                        <m:begChr m:val="("/>
                        <m:endChr m:val=")"/>
                        <m:sepChr m:val=""/>
                        <m:grow/>
                      </m:dPr>
                      <m:e>
                        <m:sSub>
                          <m:e>
                            <m:r>
                              <m:t>w</m:t>
                            </m:r>
                          </m:e>
                          <m:sub>
                            <m:r>
                              <m:t>i</m:t>
                            </m:r>
                          </m:sub>
                        </m:sSub>
                      </m:e>
                    </m:d>
                  </m:oMath>
                </a14:m>
                <a:r>
                  <a:rPr/>
                  <a:t>是赋权</a:t>
                </a:r>
                <a14:m>
                  <m:oMath xmlns:m="http://schemas.openxmlformats.org/officeDocument/2006/math">
                    <m:sSub>
                      <m:e>
                        <m:r>
                          <m:t>w</m:t>
                        </m:r>
                      </m:e>
                      <m:sub>
                        <m:r>
                          <m:t>i</m:t>
                        </m:r>
                      </m:sub>
                    </m:sSub>
                  </m:oMath>
                </a14:m>
                <a:r>
                  <a:rPr/>
                  <a:t>的树叶的层.</a:t>
                </a:r>
              </a:p>
              <a:p>
                <a:pPr lvl="0" indent="0" marL="0">
                  <a:buNone/>
                </a:pPr>
                <a:r>
                  <a:rPr/>
                  <a:t>在所有带有</a:t>
                </a:r>
                <a14:m>
                  <m:oMath xmlns:m="http://schemas.openxmlformats.org/officeDocument/2006/math">
                    <m:r>
                      <m:t>t</m:t>
                    </m:r>
                  </m:oMath>
                </a14:m>
                <a:r>
                  <a:rPr/>
                  <a:t>个叶结点, 分别赋权</a:t>
                </a:r>
                <a14:m>
                  <m:oMath xmlns:m="http://schemas.openxmlformats.org/officeDocument/2006/math">
                    <m:sSub>
                      <m:e>
                        <m:r>
                          <m:t>w</m:t>
                        </m:r>
                      </m:e>
                      <m:sub>
                        <m:r>
                          <m:t>1</m:t>
                        </m:r>
                      </m:sub>
                    </m:sSub>
                    <m:r>
                      <m:rPr>
                        <m:sty m:val="p"/>
                      </m:rPr>
                      <m:t>,</m:t>
                    </m:r>
                    <m:sSub>
                      <m:e>
                        <m:r>
                          <m:t>w</m:t>
                        </m:r>
                      </m:e>
                      <m:sub>
                        <m:r>
                          <m:t>2</m:t>
                        </m:r>
                      </m:sub>
                    </m:sSub>
                    <m:r>
                      <m:rPr>
                        <m:sty m:val="p"/>
                      </m:rPr>
                      <m:t>,</m:t>
                    </m:r>
                    <m:r>
                      <m:rPr>
                        <m:sty m:val="p"/>
                      </m:rPr>
                      <m:t>⋯</m:t>
                    </m:r>
                    <m:r>
                      <m:rPr>
                        <m:sty m:val="p"/>
                      </m:rPr>
                      <m:t>,</m:t>
                    </m:r>
                    <m:sSub>
                      <m:e>
                        <m:r>
                          <m:t>w</m:t>
                        </m:r>
                      </m:e>
                      <m:sub>
                        <m:r>
                          <m:t>t</m:t>
                        </m:r>
                      </m:sub>
                    </m:sSub>
                  </m:oMath>
                </a14:m>
                <a:r>
                  <a:rPr/>
                  <a:t>的赋权二叉树中, 权最小的那棵称为</a:t>
                </a:r>
                <a:r>
                  <a:rPr b="1"/>
                  <a:t>最优二叉树</a:t>
                </a:r>
                <a:r>
                  <a:rPr/>
                  <a:t>或</a:t>
                </a:r>
                <a:r>
                  <a:rPr b="1"/>
                  <a:t>哈夫曼</a:t>
                </a:r>
                <a:r>
                  <a:rPr/>
                  <a:t>(Huffman)</a:t>
                </a:r>
                <a:r>
                  <a:rPr b="1"/>
                  <a:t>树</a:t>
                </a:r>
                <a:r>
                  <a:rPr/>
                  <a:t>.</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定理: 设</a:t>
                </a:r>
                <a14:m>
                  <m:oMath xmlns:m="http://schemas.openxmlformats.org/officeDocument/2006/math">
                    <m:r>
                      <m:t>T</m:t>
                    </m:r>
                  </m:oMath>
                </a14:m>
                <a:r>
                  <a:rPr/>
                  <a:t>是赋权</a:t>
                </a:r>
                <a14:m>
                  <m:oMath xmlns:m="http://schemas.openxmlformats.org/officeDocument/2006/math">
                    <m:sSub>
                      <m:e>
                        <m:r>
                          <m:t>w</m:t>
                        </m:r>
                      </m:e>
                      <m:sub>
                        <m:r>
                          <m:t>1</m:t>
                        </m:r>
                      </m:sub>
                    </m:sSub>
                    <m:r>
                      <m:rPr>
                        <m:sty m:val="p"/>
                      </m:rPr>
                      <m:t>,</m:t>
                    </m:r>
                    <m:sSub>
                      <m:e>
                        <m:r>
                          <m:t>w</m:t>
                        </m:r>
                      </m:e>
                      <m:sub>
                        <m:r>
                          <m:t>2</m:t>
                        </m:r>
                      </m:sub>
                    </m:sSub>
                    <m:r>
                      <m:rPr>
                        <m:sty m:val="p"/>
                      </m:rPr>
                      <m:t>,</m:t>
                    </m:r>
                    <m:r>
                      <m:rPr>
                        <m:sty m:val="p"/>
                      </m:rPr>
                      <m:t>⋯</m:t>
                    </m:r>
                    <m:r>
                      <m:rPr>
                        <m:sty m:val="p"/>
                      </m:rPr>
                      <m:t>,</m:t>
                    </m:r>
                    <m:sSub>
                      <m:e>
                        <m:r>
                          <m:t>w</m:t>
                        </m:r>
                      </m:e>
                      <m:sub>
                        <m:r>
                          <m:t>t</m:t>
                        </m:r>
                      </m:sub>
                    </m:sSub>
                  </m:oMath>
                </a14:m>
                <a:r>
                  <a:rPr/>
                  <a:t>的最优二叉树, 且</a:t>
                </a:r>
                <a14:m>
                  <m:oMath xmlns:m="http://schemas.openxmlformats.org/officeDocument/2006/math">
                    <m:sSub>
                      <m:e>
                        <m:r>
                          <m:t>w</m:t>
                        </m:r>
                      </m:e>
                      <m:sub>
                        <m:r>
                          <m:t>1</m:t>
                        </m:r>
                      </m:sub>
                    </m:sSub>
                    <m:r>
                      <m:rPr>
                        <m:sty m:val="p"/>
                      </m:rPr>
                      <m:t>≤</m:t>
                    </m:r>
                    <m:sSub>
                      <m:e>
                        <m:r>
                          <m:t>w</m:t>
                        </m:r>
                      </m:e>
                      <m:sub>
                        <m:r>
                          <m:t>2</m:t>
                        </m:r>
                      </m:sub>
                    </m:sSub>
                    <m:r>
                      <m:rPr>
                        <m:sty m:val="p"/>
                      </m:rPr>
                      <m:t>≤</m:t>
                    </m:r>
                    <m:r>
                      <m:rPr>
                        <m:sty m:val="p"/>
                      </m:rPr>
                      <m:t>⋯</m:t>
                    </m:r>
                    <m:r>
                      <m:rPr>
                        <m:sty m:val="p"/>
                      </m:rPr>
                      <m:t>≤</m:t>
                    </m:r>
                    <m:sSub>
                      <m:e>
                        <m:r>
                          <m:t>w</m:t>
                        </m:r>
                      </m:e>
                      <m:sub>
                        <m:r>
                          <m:t>t</m:t>
                        </m:r>
                      </m:sub>
                    </m:sSub>
                  </m:oMath>
                </a14:m>
                <a:r>
                  <a:rPr/>
                  <a:t>, 则一定可使赋权</a:t>
                </a:r>
                <a14:m>
                  <m:oMath xmlns:m="http://schemas.openxmlformats.org/officeDocument/2006/math">
                    <m:sSub>
                      <m:e>
                        <m:r>
                          <m:t>w</m:t>
                        </m:r>
                      </m:e>
                      <m:sub>
                        <m:r>
                          <m:t>1</m:t>
                        </m:r>
                      </m:sub>
                    </m:sSub>
                  </m:oMath>
                </a14:m>
                <a:r>
                  <a:rPr/>
                  <a:t>和</a:t>
                </a:r>
                <a14:m>
                  <m:oMath xmlns:m="http://schemas.openxmlformats.org/officeDocument/2006/math">
                    <m:sSub>
                      <m:e>
                        <m:r>
                          <m:t>w</m:t>
                        </m:r>
                      </m:e>
                      <m:sub>
                        <m:r>
                          <m:t>2</m:t>
                        </m:r>
                      </m:sub>
                    </m:sSub>
                  </m:oMath>
                </a14:m>
                <a:r>
                  <a:rPr/>
                  <a:t>的树叶为兄弟, 且它们在所有结点中层最大.</a:t>
                </a:r>
              </a:p>
              <a:p>
                <a:pPr lvl="0" indent="0" marL="0">
                  <a:buNone/>
                </a:pPr>
                <a:r>
                  <a:rPr/>
                  <a:t>定理: 设</a:t>
                </a:r>
                <a14:m>
                  <m:oMath xmlns:m="http://schemas.openxmlformats.org/officeDocument/2006/math">
                    <m:r>
                      <m:t>T</m:t>
                    </m:r>
                  </m:oMath>
                </a14:m>
                <a:r>
                  <a:rPr/>
                  <a:t>是赋权</a:t>
                </a:r>
              </a:p>
              <a:p>
                <a:pPr lvl="0" indent="0" marL="0">
                  <a:buNone/>
                </a:pPr>
                <a14:m>
                  <m:oMathPara xmlns:m="http://schemas.openxmlformats.org/officeDocument/2006/math">
                    <m:oMathParaPr>
                      <m:jc m:val="center"/>
                    </m:oMathParaPr>
                    <m:oMath>
                      <m:sSub>
                        <m:e>
                          <m:r>
                            <m:t>w</m:t>
                          </m:r>
                        </m:e>
                        <m:sub>
                          <m:r>
                            <m:t>1</m:t>
                          </m:r>
                        </m:sub>
                      </m:sSub>
                      <m:r>
                        <m:rPr>
                          <m:sty m:val="p"/>
                        </m:rPr>
                        <m:t>+</m:t>
                      </m:r>
                      <m:sSub>
                        <m:e>
                          <m:r>
                            <m:t>w</m:t>
                          </m:r>
                        </m:e>
                        <m:sub>
                          <m:r>
                            <m:t>2</m:t>
                          </m:r>
                        </m:sub>
                      </m:sSub>
                      <m:r>
                        <m:rPr>
                          <m:sty m:val="p"/>
                        </m:rPr>
                        <m:t>,</m:t>
                      </m:r>
                      <m:sSub>
                        <m:e>
                          <m:r>
                            <m:t>w</m:t>
                          </m:r>
                        </m:e>
                        <m:sub>
                          <m:r>
                            <m:t>3</m:t>
                          </m:r>
                        </m:sub>
                      </m:sSub>
                      <m:r>
                        <m:rPr>
                          <m:sty m:val="p"/>
                        </m:rPr>
                        <m:t>,</m:t>
                      </m:r>
                      <m:r>
                        <m:rPr>
                          <m:sty m:val="p"/>
                        </m:rPr>
                        <m:t>⋯</m:t>
                      </m:r>
                      <m:r>
                        <m:rPr>
                          <m:sty m:val="p"/>
                        </m:rPr>
                        <m:t>,</m:t>
                      </m:r>
                      <m:sSub>
                        <m:e>
                          <m:r>
                            <m:t>w</m:t>
                          </m:r>
                        </m:e>
                        <m:sub>
                          <m:r>
                            <m:t>t</m:t>
                          </m:r>
                        </m:sub>
                      </m:sSub>
                    </m:oMath>
                  </m:oMathPara>
                </a14:m>
              </a:p>
              <a:p>
                <a:pPr lvl="0" indent="0" marL="0">
                  <a:buNone/>
                </a:pPr>
                <a:r>
                  <a:rPr/>
                  <a:t>的最优二叉树, 且</a:t>
                </a:r>
                <a14:m>
                  <m:oMath xmlns:m="http://schemas.openxmlformats.org/officeDocument/2006/math">
                    <m:sSub>
                      <m:e>
                        <m:r>
                          <m:t>w</m:t>
                        </m:r>
                      </m:e>
                      <m:sub>
                        <m:r>
                          <m:t>1</m:t>
                        </m:r>
                      </m:sub>
                    </m:sSub>
                    <m:r>
                      <m:rPr>
                        <m:sty m:val="p"/>
                      </m:rPr>
                      <m:t>≤</m:t>
                    </m:r>
                    <m:sSub>
                      <m:e>
                        <m:r>
                          <m:t>w</m:t>
                        </m:r>
                      </m:e>
                      <m:sub>
                        <m:r>
                          <m:t>2</m:t>
                        </m:r>
                      </m:sub>
                    </m:sSub>
                    <m:r>
                      <m:rPr>
                        <m:sty m:val="p"/>
                      </m:rPr>
                      <m:t>≤</m:t>
                    </m:r>
                    <m:r>
                      <m:rPr>
                        <m:sty m:val="p"/>
                      </m:rPr>
                      <m:t>⋯</m:t>
                    </m:r>
                    <m:r>
                      <m:rPr>
                        <m:sty m:val="p"/>
                      </m:rPr>
                      <m:t>≤</m:t>
                    </m:r>
                    <m:sSub>
                      <m:e>
                        <m:r>
                          <m:t>w</m:t>
                        </m:r>
                      </m:e>
                      <m:sub>
                        <m:r>
                          <m:t>t</m:t>
                        </m:r>
                      </m:sub>
                    </m:sSub>
                  </m:oMath>
                </a14:m>
                <a:r>
                  <a:rPr/>
                  <a:t>. 若使赋权</a:t>
                </a:r>
                <a14:m>
                  <m:oMath xmlns:m="http://schemas.openxmlformats.org/officeDocument/2006/math">
                    <m:sSub>
                      <m:e>
                        <m:r>
                          <m:t>w</m:t>
                        </m:r>
                      </m:e>
                      <m:sub>
                        <m:r>
                          <m:t>1</m:t>
                        </m:r>
                      </m:sub>
                    </m:sSub>
                    <m:r>
                      <m:rPr>
                        <m:sty m:val="p"/>
                      </m:rPr>
                      <m:t>+</m:t>
                    </m:r>
                    <m:sSub>
                      <m:e>
                        <m:r>
                          <m:t>w</m:t>
                        </m:r>
                      </m:e>
                      <m:sub>
                        <m:r>
                          <m:t>2</m:t>
                        </m:r>
                      </m:sub>
                    </m:sSub>
                  </m:oMath>
                </a14:m>
                <a:r>
                  <a:rPr/>
                  <a:t>的树叶产生两个儿子, 分别赋权</a:t>
                </a:r>
                <a14:m>
                  <m:oMath xmlns:m="http://schemas.openxmlformats.org/officeDocument/2006/math">
                    <m:sSub>
                      <m:e>
                        <m:r>
                          <m:t>w</m:t>
                        </m:r>
                      </m:e>
                      <m:sub>
                        <m:r>
                          <m:t>1</m:t>
                        </m:r>
                      </m:sub>
                    </m:sSub>
                  </m:oMath>
                </a14:m>
                <a:r>
                  <a:rPr/>
                  <a:t>和</a:t>
                </a:r>
                <a14:m>
                  <m:oMath xmlns:m="http://schemas.openxmlformats.org/officeDocument/2006/math">
                    <m:sSub>
                      <m:e>
                        <m:r>
                          <m:t>w</m:t>
                        </m:r>
                      </m:e>
                      <m:sub>
                        <m:r>
                          <m:t>2</m:t>
                        </m:r>
                      </m:sub>
                    </m:sSub>
                  </m:oMath>
                </a14:m>
                <a:r>
                  <a:rPr/>
                  <a:t>, 则得到树</a:t>
                </a:r>
                <a14:m>
                  <m:oMath xmlns:m="http://schemas.openxmlformats.org/officeDocument/2006/math">
                    <m:sSup>
                      <m:e>
                        <m:r>
                          <m:t>T</m:t>
                        </m:r>
                      </m:e>
                      <m:sup>
                        <m:r>
                          <m:rPr>
                            <m:sty m:val="p"/>
                          </m:rPr>
                          <m:t>′</m:t>
                        </m:r>
                      </m:sup>
                    </m:sSup>
                  </m:oMath>
                </a14:m>
                <a:r>
                  <a:rPr/>
                  <a:t>是赋权</a:t>
                </a:r>
                <a14:m>
                  <m:oMath xmlns:m="http://schemas.openxmlformats.org/officeDocument/2006/math">
                    <m:sSub>
                      <m:e>
                        <m:r>
                          <m:t>w</m:t>
                        </m:r>
                      </m:e>
                      <m:sub>
                        <m:r>
                          <m:t>1</m:t>
                        </m:r>
                      </m:sub>
                    </m:sSub>
                    <m:r>
                      <m:rPr>
                        <m:sty m:val="p"/>
                      </m:rPr>
                      <m:t>,</m:t>
                    </m:r>
                    <m:sSub>
                      <m:e>
                        <m:r>
                          <m:t>w</m:t>
                        </m:r>
                      </m:e>
                      <m:sub>
                        <m:r>
                          <m:t>2</m:t>
                        </m:r>
                      </m:sub>
                    </m:sSub>
                    <m:r>
                      <m:rPr>
                        <m:sty m:val="p"/>
                      </m:rPr>
                      <m:t>,</m:t>
                    </m:r>
                    <m:r>
                      <m:rPr>
                        <m:sty m:val="p"/>
                      </m:rPr>
                      <m:t>⋯</m:t>
                    </m:r>
                    <m:r>
                      <m:rPr>
                        <m:sty m:val="p"/>
                      </m:rPr>
                      <m:t>,</m:t>
                    </m:r>
                    <m:sSub>
                      <m:e>
                        <m:r>
                          <m:t>w</m:t>
                        </m:r>
                      </m:e>
                      <m:sub>
                        <m:r>
                          <m:t>t</m:t>
                        </m:r>
                      </m:sub>
                    </m:sSub>
                  </m:oMath>
                </a14:m>
                <a:r>
                  <a:rPr/>
                  <a:t>的最优二叉树.</a:t>
                </a:r>
              </a:p>
              <a:p>
                <a:pPr lvl="0" indent="0" marL="0">
                  <a:buNone/>
                </a:pPr>
                <a:r>
                  <a:rPr/>
                  <a:t>根据上述两定理可知, 要求含</a:t>
                </a:r>
                <a14:m>
                  <m:oMath xmlns:m="http://schemas.openxmlformats.org/officeDocument/2006/math">
                    <m:r>
                      <m:t>t</m:t>
                    </m:r>
                  </m:oMath>
                </a14:m>
                <a:r>
                  <a:rPr/>
                  <a:t>个权的最优二叉树, 可归结为求含</a:t>
                </a:r>
                <a14:m>
                  <m:oMath xmlns:m="http://schemas.openxmlformats.org/officeDocument/2006/math">
                    <m:r>
                      <m:t>t</m:t>
                    </m:r>
                    <m:r>
                      <m:rPr>
                        <m:sty m:val="p"/>
                      </m:rPr>
                      <m:t>−</m:t>
                    </m:r>
                    <m:r>
                      <m:t>1</m:t>
                    </m:r>
                  </m:oMath>
                </a14:m>
                <a:r>
                  <a:rPr/>
                  <a:t>个权的最优二叉树, 进而可归结为求含</a:t>
                </a:r>
                <a14:m>
                  <m:oMath xmlns:m="http://schemas.openxmlformats.org/officeDocument/2006/math">
                    <m:r>
                      <m:t>t</m:t>
                    </m:r>
                    <m:r>
                      <m:rPr>
                        <m:sty m:val="p"/>
                      </m:rPr>
                      <m:t>−</m:t>
                    </m:r>
                    <m:r>
                      <m:t>2</m:t>
                    </m:r>
                  </m:oMath>
                </a14:m>
                <a:r>
                  <a:rPr/>
                  <a:t>个权的最优二叉树, </a:t>
                </a:r>
                <a14:m>
                  <m:oMath xmlns:m="http://schemas.openxmlformats.org/officeDocument/2006/math">
                    <m:r>
                      <m:rPr>
                        <m:sty m:val="p"/>
                      </m:rPr>
                      <m:t>⋯</m:t>
                    </m:r>
                  </m:oMath>
                </a14:m>
                <a:r>
                  <a:rPr/>
                  <a:t>, 最后可归结为求含2个权的最优二叉树(这是唯一的).</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给定权</a:t>
                </a:r>
                <a14:m>
                  <m:oMath xmlns:m="http://schemas.openxmlformats.org/officeDocument/2006/math">
                    <m:sSub>
                      <m:e>
                        <m:r>
                          <m:t>w</m:t>
                        </m:r>
                      </m:e>
                      <m:sub>
                        <m:r>
                          <m:t>1</m:t>
                        </m:r>
                      </m:sub>
                    </m:sSub>
                    <m:r>
                      <m:rPr>
                        <m:sty m:val="p"/>
                      </m:rPr>
                      <m:t>,</m:t>
                    </m:r>
                    <m:sSub>
                      <m:e>
                        <m:r>
                          <m:t>w</m:t>
                        </m:r>
                      </m:e>
                      <m:sub>
                        <m:r>
                          <m:t>2</m:t>
                        </m:r>
                      </m:sub>
                    </m:sSub>
                    <m:r>
                      <m:rPr>
                        <m:sty m:val="p"/>
                      </m:rPr>
                      <m:t>,</m:t>
                    </m:r>
                    <m:r>
                      <m:rPr>
                        <m:sty m:val="p"/>
                      </m:rPr>
                      <m:t>⋯</m:t>
                    </m:r>
                    <m:r>
                      <m:rPr>
                        <m:sty m:val="p"/>
                      </m:rPr>
                      <m:t>,</m:t>
                    </m:r>
                    <m:sSub>
                      <m:e>
                        <m:r>
                          <m:t>w</m:t>
                        </m:r>
                      </m:e>
                      <m:sub>
                        <m:r>
                          <m:t>t</m:t>
                        </m:r>
                      </m:sub>
                    </m:sSub>
                  </m:oMath>
                </a14:m>
                <a:r>
                  <a:rPr/>
                  <a:t>, </a:t>
                </a:r>
                <a14:m>
                  <m:oMath xmlns:m="http://schemas.openxmlformats.org/officeDocument/2006/math">
                    <m:sSub>
                      <m:e>
                        <m:r>
                          <m:t>w</m:t>
                        </m:r>
                      </m:e>
                      <m:sub>
                        <m:r>
                          <m:t>1</m:t>
                        </m:r>
                      </m:sub>
                    </m:sSub>
                    <m:r>
                      <m:rPr>
                        <m:sty m:val="p"/>
                      </m:rPr>
                      <m:t>≤</m:t>
                    </m:r>
                    <m:sSub>
                      <m:e>
                        <m:r>
                          <m:t>w</m:t>
                        </m:r>
                      </m:e>
                      <m:sub>
                        <m:r>
                          <m:t>2</m:t>
                        </m:r>
                      </m:sub>
                    </m:sSub>
                    <m:r>
                      <m:rPr>
                        <m:sty m:val="p"/>
                      </m:rPr>
                      <m:t>≤</m:t>
                    </m:r>
                    <m:r>
                      <m:rPr>
                        <m:sty m:val="p"/>
                      </m:rPr>
                      <m:t>⋯</m:t>
                    </m:r>
                    <m:r>
                      <m:rPr>
                        <m:sty m:val="p"/>
                      </m:rPr>
                      <m:t>≤</m:t>
                    </m:r>
                    <m:sSub>
                      <m:e>
                        <m:r>
                          <m:t>w</m:t>
                        </m:r>
                      </m:e>
                      <m:sub>
                        <m:r>
                          <m:t>t</m:t>
                        </m:r>
                      </m:sub>
                    </m:sSub>
                  </m:oMath>
                </a14:m>
                <a:r>
                  <a:rPr/>
                  <a:t>, 构造一棵赋权</a:t>
                </a:r>
                <a14:m>
                  <m:oMath xmlns:m="http://schemas.openxmlformats.org/officeDocument/2006/math">
                    <m:sSub>
                      <m:e>
                        <m:r>
                          <m:t>w</m:t>
                        </m:r>
                      </m:e>
                      <m:sub>
                        <m:r>
                          <m:t>1</m:t>
                        </m:r>
                      </m:sub>
                    </m:sSub>
                    <m:r>
                      <m:rPr>
                        <m:sty m:val="p"/>
                      </m:rPr>
                      <m:t>,</m:t>
                    </m:r>
                    <m:sSub>
                      <m:e>
                        <m:r>
                          <m:t>w</m:t>
                        </m:r>
                      </m:e>
                      <m:sub>
                        <m:r>
                          <m:t>2</m:t>
                        </m:r>
                      </m:sub>
                    </m:sSub>
                    <m:r>
                      <m:rPr>
                        <m:sty m:val="p"/>
                      </m:rPr>
                      <m:t>,</m:t>
                    </m:r>
                    <m:r>
                      <m:rPr>
                        <m:sty m:val="p"/>
                      </m:rPr>
                      <m:t>⋯</m:t>
                    </m:r>
                    <m:r>
                      <m:rPr>
                        <m:sty m:val="p"/>
                      </m:rPr>
                      <m:t>,</m:t>
                    </m:r>
                    <m:sSub>
                      <m:e>
                        <m:r>
                          <m:t>w</m:t>
                        </m:r>
                      </m:e>
                      <m:sub>
                        <m:r>
                          <m:t>t</m:t>
                        </m:r>
                      </m:sub>
                    </m:sSub>
                  </m:oMath>
                </a14:m>
                <a:r>
                  <a:rPr/>
                  <a:t>的最优二叉树算法如下:</a:t>
                </a:r>
              </a:p>
              <a:p>
                <a:pPr lvl="0" indent="-457200" marL="457200">
                  <a:buAutoNum type="arabicParenBoth"/>
                </a:pPr>
                <a:r>
                  <a:rPr/>
                  <a:t>令</a:t>
                </a:r>
                <a14:m>
                  <m:oMath xmlns:m="http://schemas.openxmlformats.org/officeDocument/2006/math">
                    <m:r>
                      <m:t>S</m:t>
                    </m:r>
                    <m:r>
                      <m:rPr>
                        <m:sty m:val="p"/>
                      </m:rPr>
                      <m:t>=</m:t>
                    </m:r>
                    <m:r>
                      <m:rPr>
                        <m:sty m:val="p"/>
                      </m:rPr>
                      <m:t>{</m:t>
                    </m:r>
                    <m:sSub>
                      <m:e>
                        <m:r>
                          <m:t>w</m:t>
                        </m:r>
                      </m:e>
                      <m:sub>
                        <m:r>
                          <m:t>1</m:t>
                        </m:r>
                      </m:sub>
                    </m:sSub>
                    <m:r>
                      <m:rPr>
                        <m:sty m:val="p"/>
                      </m:rPr>
                      <m:t>,</m:t>
                    </m:r>
                    <m:sSub>
                      <m:e>
                        <m:r>
                          <m:t>w</m:t>
                        </m:r>
                      </m:e>
                      <m:sub>
                        <m:r>
                          <m:t>2</m:t>
                        </m:r>
                      </m:sub>
                    </m:sSub>
                    <m:r>
                      <m:rPr>
                        <m:sty m:val="p"/>
                      </m:rPr>
                      <m:t>,</m:t>
                    </m:r>
                    <m:r>
                      <m:rPr>
                        <m:sty m:val="p"/>
                      </m:rPr>
                      <m:t>⋯</m:t>
                    </m:r>
                    <m:r>
                      <m:rPr>
                        <m:sty m:val="p"/>
                      </m:rPr>
                      <m:t>,</m:t>
                    </m:r>
                    <m:sSub>
                      <m:e>
                        <m:r>
                          <m:t>w</m:t>
                        </m:r>
                      </m:e>
                      <m:sub>
                        <m:r>
                          <m:t>t</m:t>
                        </m:r>
                      </m:sub>
                    </m:sSub>
                    <m:r>
                      <m:rPr>
                        <m:sty m:val="p"/>
                      </m:rPr>
                      <m:t>}</m:t>
                    </m:r>
                  </m:oMath>
                </a14:m>
                <a:r>
                  <a:rPr/>
                  <a:t>.</a:t>
                </a:r>
              </a:p>
              <a:p>
                <a:pPr lvl="0" indent="-457200" marL="457200">
                  <a:buAutoNum type="arabicParenBoth"/>
                </a:pPr>
                <a:r>
                  <a:rPr/>
                  <a:t>在</a:t>
                </a:r>
                <a14:m>
                  <m:oMath xmlns:m="http://schemas.openxmlformats.org/officeDocument/2006/math">
                    <m:r>
                      <m:t>S</m:t>
                    </m:r>
                  </m:oMath>
                </a14:m>
                <a:r>
                  <a:rPr/>
                  <a:t>中选取两个值最小的权</a:t>
                </a:r>
                <a14:m>
                  <m:oMath xmlns:m="http://schemas.openxmlformats.org/officeDocument/2006/math">
                    <m:sSub>
                      <m:e>
                        <m:r>
                          <m:t>w</m:t>
                        </m:r>
                      </m:e>
                      <m:sub>
                        <m:r>
                          <m:t>i</m:t>
                        </m:r>
                      </m:sub>
                    </m:sSub>
                  </m:oMath>
                </a14:m>
                <a:r>
                  <a:rPr/>
                  <a:t>和</a:t>
                </a:r>
                <a14:m>
                  <m:oMath xmlns:m="http://schemas.openxmlformats.org/officeDocument/2006/math">
                    <m:sSub>
                      <m:e>
                        <m:r>
                          <m:t>w</m:t>
                        </m:r>
                      </m:e>
                      <m:sub>
                        <m:r>
                          <m:t>j</m:t>
                        </m:r>
                      </m:sub>
                    </m:sSub>
                  </m:oMath>
                </a14:m>
                <a:r>
                  <a:rPr/>
                  <a:t>, 画结点</a:t>
                </a:r>
                <a14:m>
                  <m:oMath xmlns:m="http://schemas.openxmlformats.org/officeDocument/2006/math">
                    <m:sSub>
                      <m:e>
                        <m:r>
                          <m:t>v</m:t>
                        </m:r>
                      </m:e>
                      <m:sub>
                        <m:r>
                          <m:t>i</m:t>
                        </m:r>
                      </m:sub>
                    </m:sSub>
                  </m:oMath>
                </a14:m>
                <a:r>
                  <a:rPr/>
                  <a:t>和</a:t>
                </a:r>
                <a14:m>
                  <m:oMath xmlns:m="http://schemas.openxmlformats.org/officeDocument/2006/math">
                    <m:sSub>
                      <m:e>
                        <m:r>
                          <m:t>v</m:t>
                        </m:r>
                      </m:e>
                      <m:sub>
                        <m:r>
                          <m:t>j</m:t>
                        </m:r>
                      </m:sub>
                    </m:sSub>
                  </m:oMath>
                </a14:m>
                <a:r>
                  <a:rPr/>
                  <a:t>, 分别赋权</a:t>
                </a:r>
                <a14:m>
                  <m:oMath xmlns:m="http://schemas.openxmlformats.org/officeDocument/2006/math">
                    <m:sSub>
                      <m:e>
                        <m:r>
                          <m:t>w</m:t>
                        </m:r>
                      </m:e>
                      <m:sub>
                        <m:r>
                          <m:t>i</m:t>
                        </m:r>
                      </m:sub>
                    </m:sSub>
                  </m:oMath>
                </a14:m>
                <a:r>
                  <a:rPr/>
                  <a:t>和</a:t>
                </a:r>
                <a14:m>
                  <m:oMath xmlns:m="http://schemas.openxmlformats.org/officeDocument/2006/math">
                    <m:sSub>
                      <m:e>
                        <m:r>
                          <m:t>w</m:t>
                        </m:r>
                      </m:e>
                      <m:sub>
                        <m:r>
                          <m:t>j</m:t>
                        </m:r>
                      </m:sub>
                    </m:sSub>
                  </m:oMath>
                </a14:m>
                <a:r>
                  <a:rPr/>
                  <a:t>. 画</a:t>
                </a:r>
                <a14:m>
                  <m:oMath xmlns:m="http://schemas.openxmlformats.org/officeDocument/2006/math">
                    <m:sSub>
                      <m:e>
                        <m:r>
                          <m:t>v</m:t>
                        </m:r>
                      </m:e>
                      <m:sub>
                        <m:r>
                          <m:t>i</m:t>
                        </m:r>
                      </m:sub>
                    </m:sSub>
                  </m:oMath>
                </a14:m>
                <a:r>
                  <a:rPr/>
                  <a:t>和</a:t>
                </a:r>
                <a14:m>
                  <m:oMath xmlns:m="http://schemas.openxmlformats.org/officeDocument/2006/math">
                    <m:sSub>
                      <m:e>
                        <m:r>
                          <m:t>v</m:t>
                        </m:r>
                      </m:e>
                      <m:sub>
                        <m:r>
                          <m:t>j</m:t>
                        </m:r>
                      </m:sub>
                    </m:sSub>
                  </m:oMath>
                </a14:m>
                <a:r>
                  <a:rPr/>
                  <a:t>的父结点</a:t>
                </a:r>
                <a14:m>
                  <m:oMath xmlns:m="http://schemas.openxmlformats.org/officeDocument/2006/math">
                    <m:r>
                      <m:t>v</m:t>
                    </m:r>
                  </m:oMath>
                </a14:m>
                <a:r>
                  <a:rPr/>
                  <a:t>, 赋权为</a:t>
                </a:r>
                <a14:m>
                  <m:oMath xmlns:m="http://schemas.openxmlformats.org/officeDocument/2006/math">
                    <m:sSub>
                      <m:e>
                        <m:r>
                          <m:t>w</m:t>
                        </m:r>
                      </m:e>
                      <m:sub>
                        <m:r>
                          <m:t>i</m:t>
                        </m:r>
                      </m:sub>
                    </m:sSub>
                    <m:r>
                      <m:rPr>
                        <m:sty m:val="p"/>
                      </m:rPr>
                      <m:t>+</m:t>
                    </m:r>
                    <m:sSub>
                      <m:e>
                        <m:r>
                          <m:t>w</m:t>
                        </m:r>
                      </m:e>
                      <m:sub>
                        <m:r>
                          <m:t>j</m:t>
                        </m:r>
                      </m:sub>
                    </m:sSub>
                  </m:oMath>
                </a14:m>
                <a:r>
                  <a:rPr/>
                  <a:t>, 连结</a:t>
                </a:r>
                <a14:m>
                  <m:oMath xmlns:m="http://schemas.openxmlformats.org/officeDocument/2006/math">
                    <m:sSub>
                      <m:e>
                        <m:r>
                          <m:t>v</m:t>
                        </m:r>
                      </m:e>
                      <m:sub>
                        <m:r>
                          <m:t>i</m:t>
                        </m:r>
                      </m:sub>
                    </m:sSub>
                  </m:oMath>
                </a14:m>
                <a:r>
                  <a:rPr/>
                  <a:t>和</a:t>
                </a:r>
                <a14:m>
                  <m:oMath xmlns:m="http://schemas.openxmlformats.org/officeDocument/2006/math">
                    <m:r>
                      <m:t>v</m:t>
                    </m:r>
                  </m:oMath>
                </a14:m>
                <a:r>
                  <a:rPr/>
                  <a:t>及</a:t>
                </a:r>
                <a14:m>
                  <m:oMath xmlns:m="http://schemas.openxmlformats.org/officeDocument/2006/math">
                    <m:sSub>
                      <m:e>
                        <m:r>
                          <m:t>v</m:t>
                        </m:r>
                      </m:e>
                      <m:sub>
                        <m:r>
                          <m:t>j</m:t>
                        </m:r>
                      </m:sub>
                    </m:sSub>
                  </m:oMath>
                </a14:m>
                <a:r>
                  <a:rPr/>
                  <a:t>和</a:t>
                </a:r>
                <a14:m>
                  <m:oMath xmlns:m="http://schemas.openxmlformats.org/officeDocument/2006/math">
                    <m:r>
                      <m:t>v</m:t>
                    </m:r>
                  </m:oMath>
                </a14:m>
                <a:r>
                  <a:rPr/>
                  <a:t>.</a:t>
                </a:r>
              </a:p>
              <a:p>
                <a:pPr lvl="0" indent="-457200" marL="457200">
                  <a:buAutoNum type="arabicParenBoth"/>
                </a:pPr>
                <a:r>
                  <a:rPr/>
                  <a:t>令</a:t>
                </a:r>
                <a14:m>
                  <m:oMath xmlns:m="http://schemas.openxmlformats.org/officeDocument/2006/math">
                    <m:r>
                      <m:t>S</m:t>
                    </m:r>
                    <m:r>
                      <m:rPr>
                        <m:sty m:val="p"/>
                      </m:rPr>
                      <m:t>←</m:t>
                    </m:r>
                    <m:d>
                      <m:dPr>
                        <m:begChr m:val="("/>
                        <m:endChr m:val=")"/>
                        <m:sepChr m:val=""/>
                        <m:grow/>
                      </m:dPr>
                      <m:e>
                        <m:r>
                          <m:t>S</m:t>
                        </m:r>
                        <m:r>
                          <m:rPr>
                            <m:sty m:val="p"/>
                          </m:rPr>
                          <m:t>−</m:t>
                        </m:r>
                        <m:r>
                          <m:rPr>
                            <m:sty m:val="p"/>
                          </m:rPr>
                          <m:t>{</m:t>
                        </m:r>
                        <m:sSub>
                          <m:e>
                            <m:r>
                              <m:t>w</m:t>
                            </m:r>
                          </m:e>
                          <m:sub>
                            <m:r>
                              <m:t>i</m:t>
                            </m:r>
                          </m:sub>
                        </m:sSub>
                        <m:r>
                          <m:rPr>
                            <m:sty m:val="p"/>
                          </m:rPr>
                          <m:t>,</m:t>
                        </m:r>
                        <m:sSub>
                          <m:e>
                            <m:r>
                              <m:t>w</m:t>
                            </m:r>
                          </m:e>
                          <m:sub>
                            <m:r>
                              <m:t>j</m:t>
                            </m:r>
                          </m:sub>
                        </m:sSub>
                        <m:r>
                          <m:rPr>
                            <m:sty m:val="p"/>
                          </m:rPr>
                          <m:t>}</m:t>
                        </m:r>
                      </m:e>
                    </m:d>
                    <m:r>
                      <m:rPr>
                        <m:sty m:val="p"/>
                      </m:rPr>
                      <m:t>∪</m:t>
                    </m:r>
                    <m:r>
                      <m:rPr>
                        <m:sty m:val="p"/>
                      </m:rPr>
                      <m:t>{</m:t>
                    </m:r>
                    <m:sSub>
                      <m:e>
                        <m:r>
                          <m:t>w</m:t>
                        </m:r>
                      </m:e>
                      <m:sub>
                        <m:r>
                          <m:t>i</m:t>
                        </m:r>
                      </m:sub>
                    </m:sSub>
                    <m:r>
                      <m:rPr>
                        <m:sty m:val="p"/>
                      </m:rPr>
                      <m:t>+</m:t>
                    </m:r>
                    <m:sSub>
                      <m:e>
                        <m:r>
                          <m:t>w</m:t>
                        </m:r>
                      </m:e>
                      <m:sub>
                        <m:r>
                          <m:t>j</m:t>
                        </m:r>
                      </m:sub>
                    </m:sSub>
                    <m:r>
                      <m:rPr>
                        <m:sty m:val="p"/>
                      </m:rPr>
                      <m:t>}</m:t>
                    </m:r>
                  </m:oMath>
                </a14:m>
              </a:p>
              <a:p>
                <a:pPr lvl="0" indent="-457200" marL="457200">
                  <a:buAutoNum type="arabicParenBoth"/>
                </a:pPr>
                <a:r>
                  <a:rPr/>
                  <a:t>若</a:t>
                </a:r>
                <a14:m>
                  <m:oMath xmlns:m="http://schemas.openxmlformats.org/officeDocument/2006/math">
                    <m:r>
                      <m:t>S</m:t>
                    </m:r>
                  </m:oMath>
                </a14:m>
                <a:r>
                  <a:rPr/>
                  <a:t>只有一个元素, 则停止, 所构造的图就是最优二叉树. 否则转到(2).</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构造一棵赋权</a:t>
                </a:r>
                <a14:m>
                  <m:oMath xmlns:m="http://schemas.openxmlformats.org/officeDocument/2006/math">
                    <m:r>
                      <m:t>2</m:t>
                    </m:r>
                    <m:r>
                      <m:rPr>
                        <m:sty m:val="p"/>
                      </m:rPr>
                      <m:t>,</m:t>
                    </m:r>
                    <m:r>
                      <m:t>4</m:t>
                    </m:r>
                    <m:r>
                      <m:rPr>
                        <m:sty m:val="p"/>
                      </m:rPr>
                      <m:t>,</m:t>
                    </m:r>
                    <m:r>
                      <m:t>6</m:t>
                    </m:r>
                    <m:r>
                      <m:rPr>
                        <m:sty m:val="p"/>
                      </m:rPr>
                      <m:t>,</m:t>
                    </m:r>
                    <m:r>
                      <m:t>8</m:t>
                    </m:r>
                    <m:r>
                      <m:rPr>
                        <m:sty m:val="p"/>
                      </m:rPr>
                      <m:t>,</m:t>
                    </m:r>
                    <m:r>
                      <m:t>10</m:t>
                    </m:r>
                    <m:r>
                      <m:rPr>
                        <m:sty m:val="p"/>
                      </m:rPr>
                      <m:t>,</m:t>
                    </m:r>
                    <m:r>
                      <m:t>11</m:t>
                    </m:r>
                  </m:oMath>
                </a14:m>
                <a:r>
                  <a:rPr/>
                  <a:t>的最优二叉树</a:t>
                </a:r>
                <a14:m>
                  <m:oMath xmlns:m="http://schemas.openxmlformats.org/officeDocument/2006/math">
                    <m:r>
                      <m:t>T</m:t>
                    </m:r>
                  </m:oMath>
                </a14:m>
                <a:r>
                  <a:rPr/>
                  <a:t>, 并求</a:t>
                </a:r>
                <a14:m>
                  <m:oMath xmlns:m="http://schemas.openxmlformats.org/officeDocument/2006/math">
                    <m:r>
                      <m:t>W</m:t>
                    </m:r>
                    <m:d>
                      <m:dPr>
                        <m:begChr m:val="("/>
                        <m:endChr m:val=")"/>
                        <m:sepChr m:val=""/>
                        <m:grow/>
                      </m:dPr>
                      <m:e>
                        <m:r>
                          <m:t>T</m:t>
                        </m:r>
                      </m:e>
                    </m:d>
                  </m:oMath>
                </a14:m>
                <a:r>
                  <a:rPr/>
                  <a:t>.</a:t>
                </a:r>
              </a:p>
              <a:p>
                <a:pPr lvl="0" indent="0" marL="0">
                  <a:buNone/>
                </a:pPr>
                <a:r>
                  <a:rPr/>
                  <a:t>解: 赋权</a:t>
                </a:r>
                <a14:m>
                  <m:oMath xmlns:m="http://schemas.openxmlformats.org/officeDocument/2006/math">
                    <m:r>
                      <m:rPr>
                        <m:sty m:val="p"/>
                      </m:rPr>
                      <m:t>{</m:t>
                    </m:r>
                    <m:r>
                      <m:t>2</m:t>
                    </m:r>
                    <m:r>
                      <m:rPr>
                        <m:sty m:val="p"/>
                      </m:rPr>
                      <m:t>,</m:t>
                    </m:r>
                    <m:r>
                      <m:t>4</m:t>
                    </m:r>
                    <m:r>
                      <m:rPr>
                        <m:sty m:val="p"/>
                      </m:rPr>
                      <m:t>,</m:t>
                    </m:r>
                    <m:r>
                      <m:t>6</m:t>
                    </m:r>
                    <m:r>
                      <m:rPr>
                        <m:sty m:val="p"/>
                      </m:rPr>
                      <m:t>,</m:t>
                    </m:r>
                    <m:r>
                      <m:t>8</m:t>
                    </m:r>
                    <m:r>
                      <m:rPr>
                        <m:sty m:val="p"/>
                      </m:rPr>
                      <m:t>,</m:t>
                    </m:r>
                    <m:r>
                      <m:t>10</m:t>
                    </m:r>
                    <m:r>
                      <m:rPr>
                        <m:sty m:val="p"/>
                      </m:rPr>
                      <m:t>,</m:t>
                    </m:r>
                    <m:r>
                      <m:t>11</m:t>
                    </m:r>
                    <m:r>
                      <m:rPr>
                        <m:sty m:val="p"/>
                      </m:rPr>
                      <m:t>}</m:t>
                    </m:r>
                  </m:oMath>
                </a14:m>
                <a:r>
                  <a:rPr/>
                  <a:t>的最优二叉树构造过程如图所示.</a:t>
                </a:r>
              </a:p>
            </p:txBody>
          </p:sp>
        </mc:Choice>
      </mc:AlternateContent>
      <p:pic>
        <p:nvPicPr>
          <p:cNvPr descr="MAT21601T-Chapter10_files/figure-pptx/unnamed-chunk-95-1.png" id="0" name="Picture 1"/>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(a) {6, 6, 8, 10, 11} (b) {8, 10, 11, 12} (c) {11, 12, 18}</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实际上, 欧拉路径是经过图中所有边的路径中最短的路径; 欧拉回路是经过图中所有边的回路中最短的回路.</a:t>
                </a:r>
              </a:p>
              <a:p>
                <a:pPr lvl="0" indent="0" marL="0">
                  <a:buNone/>
                </a:pPr>
                <a:r>
                  <a:rPr/>
                  <a:t>例: 如图所示的街道, 是否存在一条投递路线, 使邮递员从</a:t>
                </a:r>
                <a14:m>
                  <m:oMath xmlns:m="http://schemas.openxmlformats.org/officeDocument/2006/math">
                    <m:r>
                      <m:t>a</m:t>
                    </m:r>
                  </m:oMath>
                </a14:m>
                <a:r>
                  <a:rPr/>
                  <a:t>出发经过所有街道一次再回到邮局</a:t>
                </a:r>
                <a14:m>
                  <m:oMath xmlns:m="http://schemas.openxmlformats.org/officeDocument/2006/math">
                    <m:r>
                      <m:t>a</m:t>
                    </m:r>
                  </m:oMath>
                </a14:m>
                <a:r>
                  <a:rPr/>
                  <a:t>？</a:t>
                </a:r>
              </a:p>
              <a:p>
                <a:pPr lvl="0" indent="0" marL="0">
                  <a:buNone/>
                </a:pPr>
                <a:r>
                  <a:rPr/>
                  <a:t>全部结点的度均为偶数, 故存在欧拉回路, 即所求投递路线. 例如: afjklgcbdfhkigedhieba.</a:t>
                </a:r>
              </a:p>
            </p:txBody>
          </p:sp>
        </mc:Choice>
      </mc:AlternateContent>
      <p:pic>
        <p:nvPicPr>
          <p:cNvPr descr="MAT21601T-Chapter10_files/figure-pptx/unnamed-chunk-8-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MAT21601T-Chapter10_files/figure-pptx/unnamed-chunk-96-1.png" id="0" name="Picture 1"/>
          <p:cNvPicPr>
            <a:picLocks noGrp="1" noChangeAspect="1"/>
          </p:cNvPicPr>
          <p:nvPr/>
        </p:nvPicPr>
        <p:blipFill>
          <a:blip r:embed="rId2"/>
          <a:stretch>
            <a:fillRect/>
          </a:stretch>
        </p:blipFill>
        <p:spPr bwMode="auto">
          <a:xfrm>
            <a:off x="2578100" y="2692400"/>
            <a:ext cx="4305300" cy="2159000"/>
          </a:xfrm>
          <a:prstGeom prst="rect">
            <a:avLst/>
          </a:prstGeom>
          <a:noFill/>
          <a:ln w="9525">
            <a:noFill/>
            <a:headEnd/>
            <a:tailEnd/>
          </a:ln>
        </p:spPr>
      </p:pic>
      <p:sp>
        <p:nvSpPr>
          <p:cNvPr id="1" name="TextBox 3"/>
          <p:cNvSpPr txBox="1"/>
          <p:nvPr/>
        </p:nvSpPr>
        <p:spPr>
          <a:xfrm>
            <a:off x="2578100" y="5397500"/>
            <a:ext cx="4305300" cy="508000"/>
          </a:xfrm>
          <a:prstGeom prst="rect">
            <a:avLst/>
          </a:prstGeom>
          <a:noFill/>
        </p:spPr>
        <p:txBody>
          <a:bodyPr/>
          <a:lstStyle/>
          <a:p>
            <a:pPr lvl="0" indent="0" marL="0" algn="ctr">
              <a:buNone/>
            </a:pPr>
            <a:r>
              <a:rPr/>
              <a:t>(d) {18, 23}</a:t>
            </a:r>
          </a:p>
        </p:txBody>
      </p:sp>
      <p:pic>
        <p:nvPicPr>
          <p:cNvPr descr="MAT21601T-Chapter10_files/figure-pptx/unnamed-chunk-97-1.png" id="0" name="Picture 1"/>
          <p:cNvPicPr>
            <a:picLocks noGrp="1" noChangeAspect="1"/>
          </p:cNvPicPr>
          <p:nvPr/>
        </p:nvPicPr>
        <p:blipFill>
          <a:blip r:embed="rId3"/>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(e) {41}. W(T)=2×4+4×4+6×3+11×2+8×2+10×2=100</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最优二叉树的重要应用: </a:t>
                </a:r>
                <a:r>
                  <a:rPr b="1"/>
                  <a:t>哈夫曼编码</a:t>
                </a:r>
              </a:p>
              <a:p>
                <a:pPr lvl="0" indent="0" marL="0">
                  <a:buNone/>
                </a:pPr>
                <a:r>
                  <a:rPr/>
                  <a:t>例: 采用二进制对</a:t>
                </a:r>
                <a14:m>
                  <m:oMath xmlns:m="http://schemas.openxmlformats.org/officeDocument/2006/math">
                    <m:r>
                      <m:t>a</m:t>
                    </m:r>
                    <m:r>
                      <m:rPr>
                        <m:sty m:val="p"/>
                      </m:rPr>
                      <m:t>,</m:t>
                    </m:r>
                    <m:r>
                      <m:t>b</m:t>
                    </m:r>
                    <m:r>
                      <m:rPr>
                        <m:sty m:val="p"/>
                      </m:rPr>
                      <m:t>,</m:t>
                    </m:r>
                    <m:r>
                      <m:t>c</m:t>
                    </m:r>
                  </m:oMath>
                </a14:m>
                <a:r>
                  <a:rPr/>
                  <a:t>和</a:t>
                </a:r>
                <a14:m>
                  <m:oMath xmlns:m="http://schemas.openxmlformats.org/officeDocument/2006/math">
                    <m:r>
                      <m:t>d</m:t>
                    </m:r>
                  </m:oMath>
                </a14:m>
                <a:r>
                  <a:rPr/>
                  <a:t>进行等(定)长编码:</a:t>
                </a:r>
              </a:p>
              <a:p>
                <a:pPr lvl="0" indent="0" marL="0">
                  <a:buNone/>
                </a:pPr>
                <a14:m>
                  <m:oMathPara xmlns:m="http://schemas.openxmlformats.org/officeDocument/2006/math">
                    <m:oMathParaPr>
                      <m:jc m:val="center"/>
                    </m:oMathParaPr>
                    <m:oMath>
                      <m:r>
                        <m:t>a</m:t>
                      </m:r>
                      <m:r>
                        <m:rPr>
                          <m:sty m:val="p"/>
                        </m:rPr>
                        <m:t>→</m:t>
                      </m:r>
                      <m:r>
                        <m:t>00</m:t>
                      </m:r>
                      <m:r>
                        <m:rPr>
                          <m:sty m:val="p"/>
                        </m:rPr>
                        <m:t>,</m:t>
                      </m:r>
                      <m:r>
                        <m:t>b</m:t>
                      </m:r>
                      <m:r>
                        <m:rPr>
                          <m:sty m:val="p"/>
                        </m:rPr>
                        <m:t>→</m:t>
                      </m:r>
                      <m:r>
                        <m:t>01</m:t>
                      </m:r>
                      <m:r>
                        <m:rPr>
                          <m:sty m:val="p"/>
                        </m:rPr>
                        <m:t>,</m:t>
                      </m:r>
                      <m:r>
                        <m:t>c</m:t>
                      </m:r>
                      <m:r>
                        <m:rPr>
                          <m:sty m:val="p"/>
                        </m:rPr>
                        <m:t>→</m:t>
                      </m:r>
                      <m:r>
                        <m:t>10</m:t>
                      </m:r>
                      <m:r>
                        <m:rPr>
                          <m:sty m:val="p"/>
                        </m:rPr>
                        <m:t>,</m:t>
                      </m:r>
                      <m:r>
                        <m:t>d</m:t>
                      </m:r>
                      <m:r>
                        <m:rPr>
                          <m:sty m:val="p"/>
                        </m:rPr>
                        <m:t>→</m:t>
                      </m:r>
                      <m:r>
                        <m:t>11</m:t>
                      </m:r>
                    </m:oMath>
                  </m:oMathPara>
                </a14:m>
              </a:p>
              <a:p>
                <a:pPr lvl="0" indent="0" marL="0">
                  <a:buNone/>
                </a:pPr>
                <a:r>
                  <a:rPr/>
                  <a:t>对字符序列</a:t>
                </a:r>
                <a14:m>
                  <m:oMath xmlns:m="http://schemas.openxmlformats.org/officeDocument/2006/math">
                    <m:r>
                      <m:t>a</m:t>
                    </m:r>
                    <m:r>
                      <m:t>a</m:t>
                    </m:r>
                    <m:r>
                      <m:t>b</m:t>
                    </m:r>
                    <m:r>
                      <m:t>b</m:t>
                    </m:r>
                    <m:r>
                      <m:t>a</m:t>
                    </m:r>
                  </m:oMath>
                </a14:m>
                <a:r>
                  <a:rPr/>
                  <a:t>进行二进制编码: 0000010100.</a:t>
                </a:r>
              </a:p>
              <a:p>
                <a:pPr lvl="0" indent="0" marL="0">
                  <a:buNone/>
                </a:pPr>
                <a:r>
                  <a:rPr/>
                  <a:t>在译(解)码时就对应一个字符序列</a:t>
                </a:r>
                <a14:m>
                  <m:oMath xmlns:m="http://schemas.openxmlformats.org/officeDocument/2006/math">
                    <m:r>
                      <m:t>a</m:t>
                    </m:r>
                    <m:r>
                      <m:t>a</m:t>
                    </m:r>
                    <m:r>
                      <m:t>b</m:t>
                    </m:r>
                    <m:r>
                      <m:t>b</m:t>
                    </m:r>
                    <m:r>
                      <m:t>a</m:t>
                    </m:r>
                  </m:oMath>
                </a14:m>
                <a:r>
                  <a:rPr/>
                  <a:t>, 还原了原字符序列.</a:t>
                </a:r>
              </a:p>
              <a:p>
                <a:pPr lvl="0" indent="0" marL="0">
                  <a:buNone/>
                </a:pPr>
                <a:r>
                  <a:rPr/>
                  <a:t> </a:t>
                </a:r>
              </a:p>
              <a:p>
                <a:pPr lvl="0" indent="0" marL="0">
                  <a:buNone/>
                </a:pPr>
                <a14:m>
                  <m:oMathPara xmlns:m="http://schemas.openxmlformats.org/officeDocument/2006/math">
                    <m:oMathParaPr>
                      <m:jc m:val="center"/>
                    </m:oMathParaPr>
                    <m:oMath>
                      <m:m>
                        <m:mPr>
                          <m:baseJc m:val="center"/>
                          <m:plcHide m:val="1"/>
                          <m:mcs>
                            <m:mc>
                              <m:mcPr>
                                <m:mcJc m:val="center"/>
                                <m:count m:val="1"/>
                              </m:mcPr>
                            </m:mc>
                            <m:mc>
                              <m:mcPr>
                                <m:mcJc m:val="center"/>
                                <m:count m:val="1"/>
                              </m:mcPr>
                            </m:mc>
                            <m:mc>
                              <m:mcPr>
                                <m:mcJc m:val="center"/>
                                <m:count m:val="1"/>
                              </m:mcPr>
                            </m:mc>
                            <m:mc>
                              <m:mcPr>
                                <m:mcJc m:val="center"/>
                                <m:count m:val="1"/>
                              </m:mcPr>
                            </m:mc>
                            <m:mc>
                              <m:mcPr>
                                <m:mcJc m:val="center"/>
                                <m:count m:val="1"/>
                              </m:mcPr>
                            </m:mc>
                          </m:mcs>
                        </m:mPr>
                        <m:mr>
                          <m:e>
                            <m:r>
                              <m:t>00</m:t>
                            </m:r>
                          </m:e>
                          <m:e>
                            <m:r>
                              <m:t>00</m:t>
                            </m:r>
                          </m:e>
                          <m:e>
                            <m:r>
                              <m:t>01</m:t>
                            </m:r>
                          </m:e>
                          <m:e>
                            <m:r>
                              <m:t>01</m:t>
                            </m:r>
                          </m:e>
                          <m:e>
                            <m:r>
                              <m:t>00</m:t>
                            </m:r>
                          </m:e>
                        </m:mr>
                        <m:mr>
                          <m:e>
                            <m:r>
                              <m:t>a</m:t>
                            </m:r>
                          </m:e>
                          <m:e>
                            <m:r>
                              <m:t>a</m:t>
                            </m:r>
                          </m:e>
                          <m:e>
                            <m:r>
                              <m:t>b</m:t>
                            </m:r>
                          </m:e>
                          <m:e>
                            <m:r>
                              <m:t>b</m:t>
                            </m:r>
                          </m:e>
                          <m:e>
                            <m:r>
                              <m:t>a</m:t>
                            </m:r>
                          </m:e>
                        </m:mr>
                      </m:m>
                    </m:oMath>
                  </m:oMathPara>
                </a14:m>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采用二进制对</a:t>
                </a:r>
                <a14:m>
                  <m:oMath xmlns:m="http://schemas.openxmlformats.org/officeDocument/2006/math">
                    <m:r>
                      <m:t>a</m:t>
                    </m:r>
                    <m:r>
                      <m:rPr>
                        <m:sty m:val="p"/>
                      </m:rPr>
                      <m:t>,</m:t>
                    </m:r>
                    <m:r>
                      <m:t>b</m:t>
                    </m:r>
                    <m:r>
                      <m:rPr>
                        <m:sty m:val="p"/>
                      </m:rPr>
                      <m:t>,</m:t>
                    </m:r>
                    <m:r>
                      <m:t>c</m:t>
                    </m:r>
                  </m:oMath>
                </a14:m>
                <a:r>
                  <a:rPr/>
                  <a:t>和</a:t>
                </a:r>
                <a14:m>
                  <m:oMath xmlns:m="http://schemas.openxmlformats.org/officeDocument/2006/math">
                    <m:r>
                      <m:t>d</m:t>
                    </m:r>
                  </m:oMath>
                </a14:m>
                <a:r>
                  <a:rPr/>
                  <a:t>进行变长编码:</a:t>
                </a:r>
              </a:p>
              <a:p>
                <a:pPr lvl="0" indent="0" marL="0">
                  <a:buNone/>
                </a:pPr>
                <a14:m>
                  <m:oMathPara xmlns:m="http://schemas.openxmlformats.org/officeDocument/2006/math">
                    <m:oMathParaPr>
                      <m:jc m:val="center"/>
                    </m:oMathParaPr>
                    <m:oMath>
                      <m:r>
                        <m:t>a</m:t>
                      </m:r>
                      <m:r>
                        <m:rPr>
                          <m:sty m:val="p"/>
                        </m:rPr>
                        <m:t>→</m:t>
                      </m:r>
                      <m:r>
                        <m:t>1</m:t>
                      </m:r>
                      <m:r>
                        <m:rPr>
                          <m:sty m:val="p"/>
                        </m:rPr>
                        <m:t>,</m:t>
                      </m:r>
                      <m:r>
                        <m:t> </m:t>
                      </m:r>
                      <m:r>
                        <m:t> </m:t>
                      </m:r>
                      <m:r>
                        <m:t>b</m:t>
                      </m:r>
                      <m:r>
                        <m:rPr>
                          <m:sty m:val="p"/>
                        </m:rPr>
                        <m:t>→</m:t>
                      </m:r>
                      <m:r>
                        <m:t>00</m:t>
                      </m:r>
                      <m:r>
                        <m:rPr>
                          <m:sty m:val="p"/>
                        </m:rPr>
                        <m:t>,</m:t>
                      </m:r>
                      <m:r>
                        <m:t> </m:t>
                      </m:r>
                      <m:r>
                        <m:t> </m:t>
                      </m:r>
                      <m:r>
                        <m:t>c</m:t>
                      </m:r>
                      <m:r>
                        <m:rPr>
                          <m:sty m:val="p"/>
                        </m:rPr>
                        <m:t>→</m:t>
                      </m:r>
                      <m:r>
                        <m:t>01</m:t>
                      </m:r>
                      <m:r>
                        <m:rPr>
                          <m:sty m:val="p"/>
                        </m:rPr>
                        <m:t>,</m:t>
                      </m:r>
                      <m:r>
                        <m:t> </m:t>
                      </m:r>
                      <m:r>
                        <m:t> </m:t>
                      </m:r>
                      <m:r>
                        <m:t>d</m:t>
                      </m:r>
                      <m:r>
                        <m:rPr>
                          <m:sty m:val="p"/>
                        </m:rPr>
                        <m:t>→</m:t>
                      </m:r>
                      <m:r>
                        <m:t>10</m:t>
                      </m:r>
                    </m:oMath>
                  </m:oMathPara>
                </a14:m>
              </a:p>
              <a:p>
                <a:pPr lvl="0" indent="0" marL="0">
                  <a:buNone/>
                </a:pPr>
                <a:r>
                  <a:rPr/>
                  <a:t>对字符序列</a:t>
                </a:r>
                <a14:m>
                  <m:oMath xmlns:m="http://schemas.openxmlformats.org/officeDocument/2006/math">
                    <m:r>
                      <m:t>a</m:t>
                    </m:r>
                    <m:r>
                      <m:t>a</m:t>
                    </m:r>
                    <m:r>
                      <m:t>b</m:t>
                    </m:r>
                    <m:r>
                      <m:t>b</m:t>
                    </m:r>
                    <m:r>
                      <m:t>a</m:t>
                    </m:r>
                  </m:oMath>
                </a14:m>
                <a:r>
                  <a:rPr/>
                  <a:t>进行二进制编码: 1100001.</a:t>
                </a:r>
              </a:p>
              <a:p>
                <a:pPr lvl="0" indent="0" marL="0">
                  <a:buNone/>
                </a:pPr>
                <a:r>
                  <a:rPr/>
                  <a:t>但在译码时:</a:t>
                </a:r>
              </a:p>
              <a:p>
                <a:pPr lvl="0" indent="0" marL="0">
                  <a:buNone/>
                </a:pPr>
                <a14:m>
                  <m:oMathPara xmlns:m="http://schemas.openxmlformats.org/officeDocument/2006/math">
                    <m:oMathParaPr>
                      <m:jc m:val="center"/>
                    </m:oMathParaPr>
                    <m:oMath>
                      <m:m>
                        <m:mPr>
                          <m:baseJc m:val="center"/>
                          <m:plcHide m:val="1"/>
                          <m:mcs>
                            <m:mc>
                              <m:mcPr>
                                <m:mcJc m:val="center"/>
                                <m:count m:val="1"/>
                              </m:mcPr>
                            </m:mc>
                            <m:mc>
                              <m:mcPr>
                                <m:mcJc m:val="center"/>
                                <m:count m:val="1"/>
                              </m:mcPr>
                            </m:mc>
                            <m:mc>
                              <m:mcPr>
                                <m:mcJc m:val="center"/>
                                <m:count m:val="1"/>
                              </m:mcPr>
                            </m:mc>
                            <m:mc>
                              <m:mcPr>
                                <m:mcJc m:val="center"/>
                                <m:count m:val="1"/>
                              </m:mcPr>
                            </m:mc>
                            <m:mc>
                              <m:mcPr>
                                <m:mcJc m:val="center"/>
                                <m:count m:val="1"/>
                              </m:mcPr>
                            </m:mc>
                          </m:mcs>
                        </m:mPr>
                        <m:mr>
                          <m:e>
                            <m:r>
                              <m:t>1</m:t>
                            </m:r>
                          </m:e>
                          <m:e>
                            <m:r>
                              <m:t>1</m:t>
                            </m:r>
                          </m:e>
                          <m:e>
                            <m:r>
                              <m:t>00</m:t>
                            </m:r>
                          </m:e>
                          <m:e>
                            <m:r>
                              <m:t>00</m:t>
                            </m:r>
                          </m:e>
                          <m:e>
                            <m:r>
                              <m:t>1</m:t>
                            </m:r>
                          </m:e>
                        </m:mr>
                        <m:mr>
                          <m:e>
                            <m:r>
                              <m:t>a</m:t>
                            </m:r>
                          </m:e>
                          <m:e>
                            <m:r>
                              <m:t>a</m:t>
                            </m:r>
                          </m:e>
                          <m:e>
                            <m:r>
                              <m:t>b</m:t>
                            </m:r>
                          </m:e>
                          <m:e>
                            <m:r>
                              <m:t>b</m:t>
                            </m:r>
                          </m:e>
                          <m:e>
                            <m:r>
                              <m:t>a</m:t>
                            </m:r>
                          </m:e>
                        </m:mr>
                      </m:m>
                    </m:oMath>
                  </m:oMathPara>
                </a14:m>
              </a:p>
              <a:p>
                <a:pPr lvl="0" indent="0" marL="0">
                  <a:buNone/>
                </a:pPr>
                <a:r>
                  <a:rPr/>
                  <a:t> </a:t>
                </a:r>
              </a:p>
              <a:p>
                <a:pPr lvl="0" indent="0" marL="0">
                  <a:buNone/>
                </a:pPr>
                <a14:m>
                  <m:oMathPara xmlns:m="http://schemas.openxmlformats.org/officeDocument/2006/math">
                    <m:oMathParaPr>
                      <m:jc m:val="center"/>
                    </m:oMathParaPr>
                    <m:oMath>
                      <m:m>
                        <m:mPr>
                          <m:baseJc m:val="center"/>
                          <m:plcHide m:val="1"/>
                          <m:mcs>
                            <m:mc>
                              <m:mcPr>
                                <m:mcJc m:val="center"/>
                                <m:count m:val="1"/>
                              </m:mcPr>
                            </m:mc>
                            <m:mc>
                              <m:mcPr>
                                <m:mcJc m:val="center"/>
                                <m:count m:val="1"/>
                              </m:mcPr>
                            </m:mc>
                            <m:mc>
                              <m:mcPr>
                                <m:mcJc m:val="center"/>
                                <m:count m:val="1"/>
                              </m:mcPr>
                            </m:mc>
                            <m:mc>
                              <m:mcPr>
                                <m:mcJc m:val="center"/>
                                <m:count m:val="1"/>
                              </m:mcPr>
                            </m:mc>
                          </m:mcs>
                        </m:mPr>
                        <m:mr>
                          <m:e>
                            <m:r>
                              <m:t>1</m:t>
                            </m:r>
                          </m:e>
                          <m:e>
                            <m:r>
                              <m:t>10</m:t>
                            </m:r>
                          </m:e>
                          <m:e>
                            <m:r>
                              <m:t>00</m:t>
                            </m:r>
                          </m:e>
                          <m:e>
                            <m:r>
                              <m:t>01</m:t>
                            </m:r>
                          </m:e>
                        </m:mr>
                        <m:mr>
                          <m:e>
                            <m:r>
                              <m:t>a</m:t>
                            </m:r>
                          </m:e>
                          <m:e>
                            <m:r>
                              <m:t>d</m:t>
                            </m:r>
                          </m:e>
                          <m:e>
                            <m:r>
                              <m:t>b</m:t>
                            </m:r>
                          </m:e>
                          <m:e>
                            <m:r>
                              <m:t>c</m:t>
                            </m:r>
                          </m:e>
                        </m:mr>
                      </m:m>
                    </m:oMath>
                  </m:oMathPara>
                </a14:m>
              </a:p>
              <a:p>
                <a:pPr lvl="0" indent="0" marL="0">
                  <a:buNone/>
                </a:pPr>
                <a:r>
                  <a:rPr/>
                  <a:t>可能对应两个字符序列</a:t>
                </a:r>
                <a14:m>
                  <m:oMath xmlns:m="http://schemas.openxmlformats.org/officeDocument/2006/math">
                    <m:r>
                      <m:t>a</m:t>
                    </m:r>
                    <m:r>
                      <m:t>a</m:t>
                    </m:r>
                    <m:r>
                      <m:t>b</m:t>
                    </m:r>
                    <m:r>
                      <m:t>b</m:t>
                    </m:r>
                    <m:r>
                      <m:t>a</m:t>
                    </m:r>
                  </m:oMath>
                </a14:m>
                <a:r>
                  <a:rPr/>
                  <a:t>或</a:t>
                </a:r>
                <a14:m>
                  <m:oMath xmlns:m="http://schemas.openxmlformats.org/officeDocument/2006/math">
                    <m:r>
                      <m:t>a</m:t>
                    </m:r>
                    <m:r>
                      <m:t>d</m:t>
                    </m:r>
                    <m:r>
                      <m:t>b</m:t>
                    </m:r>
                    <m:r>
                      <m:t>c</m:t>
                    </m:r>
                  </m:oMath>
                </a14:m>
                <a:r>
                  <a:rPr/>
                  <a:t>, 产生了二义性, 此时字符序列在编码后可能没有办法还原. 因此必须有一种方法来确定每一个字符的编码, 使得每一个字符序列对应惟一的二进制序列, 反之亦然.</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采用二进制对</a:t>
                </a:r>
                <a14:m>
                  <m:oMath xmlns:m="http://schemas.openxmlformats.org/officeDocument/2006/math">
                    <m:r>
                      <m:t>a</m:t>
                    </m:r>
                    <m:r>
                      <m:rPr>
                        <m:sty m:val="p"/>
                      </m:rPr>
                      <m:t>,</m:t>
                    </m:r>
                    <m:r>
                      <m:t>b</m:t>
                    </m:r>
                    <m:r>
                      <m:rPr>
                        <m:sty m:val="p"/>
                      </m:rPr>
                      <m:t>,</m:t>
                    </m:r>
                    <m:r>
                      <m:t>c</m:t>
                    </m:r>
                  </m:oMath>
                </a14:m>
                <a:r>
                  <a:rPr/>
                  <a:t>和</a:t>
                </a:r>
                <a14:m>
                  <m:oMath xmlns:m="http://schemas.openxmlformats.org/officeDocument/2006/math">
                    <m:r>
                      <m:t>d</m:t>
                    </m:r>
                  </m:oMath>
                </a14:m>
                <a:r>
                  <a:rPr/>
                  <a:t>进行变长编码:</a:t>
                </a:r>
              </a:p>
              <a:p>
                <a:pPr lvl="0" indent="0" marL="0">
                  <a:buNone/>
                </a:pPr>
                <a14:m>
                  <m:oMathPara xmlns:m="http://schemas.openxmlformats.org/officeDocument/2006/math">
                    <m:oMathParaPr>
                      <m:jc m:val="center"/>
                    </m:oMathParaPr>
                    <m:oMath>
                      <m:r>
                        <m:t>a</m:t>
                      </m:r>
                      <m:r>
                        <m:rPr>
                          <m:sty m:val="p"/>
                        </m:rPr>
                        <m:t>→</m:t>
                      </m:r>
                      <m:r>
                        <m:t>0</m:t>
                      </m:r>
                      <m:r>
                        <m:rPr>
                          <m:sty m:val="p"/>
                        </m:rPr>
                        <m:t>,</m:t>
                      </m:r>
                      <m:r>
                        <m:t> </m:t>
                      </m:r>
                      <m:r>
                        <m:t> </m:t>
                      </m:r>
                      <m:r>
                        <m:t>b</m:t>
                      </m:r>
                      <m:r>
                        <m:rPr>
                          <m:sty m:val="p"/>
                        </m:rPr>
                        <m:t>→</m:t>
                      </m:r>
                      <m:r>
                        <m:t>10</m:t>
                      </m:r>
                      <m:r>
                        <m:rPr>
                          <m:sty m:val="p"/>
                        </m:rPr>
                        <m:t>,</m:t>
                      </m:r>
                      <m:r>
                        <m:t> </m:t>
                      </m:r>
                      <m:r>
                        <m:t> </m:t>
                      </m:r>
                      <m:r>
                        <m:t>c</m:t>
                      </m:r>
                      <m:r>
                        <m:rPr>
                          <m:sty m:val="p"/>
                        </m:rPr>
                        <m:t>→</m:t>
                      </m:r>
                      <m:r>
                        <m:t>110</m:t>
                      </m:r>
                      <m:r>
                        <m:rPr>
                          <m:sty m:val="p"/>
                        </m:rPr>
                        <m:t>,</m:t>
                      </m:r>
                      <m:r>
                        <m:t> </m:t>
                      </m:r>
                      <m:r>
                        <m:t> </m:t>
                      </m:r>
                      <m:r>
                        <m:t>d</m:t>
                      </m:r>
                      <m:r>
                        <m:rPr>
                          <m:sty m:val="p"/>
                        </m:rPr>
                        <m:t>→</m:t>
                      </m:r>
                      <m:r>
                        <m:t>111</m:t>
                      </m:r>
                    </m:oMath>
                  </m:oMathPara>
                </a14:m>
              </a:p>
              <a:p>
                <a:pPr lvl="0" indent="0" marL="0">
                  <a:buNone/>
                </a:pPr>
                <a:r>
                  <a:rPr/>
                  <a:t>对字符序列</a:t>
                </a:r>
                <a14:m>
                  <m:oMath xmlns:m="http://schemas.openxmlformats.org/officeDocument/2006/math">
                    <m:r>
                      <m:t>a</m:t>
                    </m:r>
                    <m:r>
                      <m:t>a</m:t>
                    </m:r>
                    <m:r>
                      <m:t>b</m:t>
                    </m:r>
                    <m:r>
                      <m:t>b</m:t>
                    </m:r>
                    <m:r>
                      <m:t>a</m:t>
                    </m:r>
                  </m:oMath>
                </a14:m>
                <a:r>
                  <a:rPr/>
                  <a:t>进行二进制编码: 0010100.</a:t>
                </a:r>
              </a:p>
              <a:p>
                <a:pPr lvl="0" indent="0" marL="0">
                  <a:buNone/>
                </a:pPr>
                <a:r>
                  <a:rPr/>
                  <a:t>译码时就只对应一个字符序列: </a:t>
                </a:r>
                <a14:m>
                  <m:oMath xmlns:m="http://schemas.openxmlformats.org/officeDocument/2006/math">
                    <m:r>
                      <m:t>a</m:t>
                    </m:r>
                    <m:r>
                      <m:t>a</m:t>
                    </m:r>
                    <m:r>
                      <m:t>b</m:t>
                    </m:r>
                    <m:r>
                      <m:t>b</m:t>
                    </m:r>
                    <m:r>
                      <m:t>a</m:t>
                    </m:r>
                  </m:oMath>
                </a14:m>
                <a:r>
                  <a:rPr/>
                  <a:t>.</a:t>
                </a:r>
              </a:p>
              <a:p>
                <a:pPr lvl="0" indent="0" marL="0">
                  <a:buNone/>
                </a:pPr>
                <a14:m>
                  <m:oMathPara xmlns:m="http://schemas.openxmlformats.org/officeDocument/2006/math">
                    <m:oMathParaPr>
                      <m:jc m:val="center"/>
                    </m:oMathParaPr>
                    <m:oMath>
                      <m:m>
                        <m:mPr>
                          <m:baseJc m:val="center"/>
                          <m:plcHide m:val="1"/>
                          <m:mcs>
                            <m:mc>
                              <m:mcPr>
                                <m:mcJc m:val="center"/>
                                <m:count m:val="1"/>
                              </m:mcPr>
                            </m:mc>
                            <m:mc>
                              <m:mcPr>
                                <m:mcJc m:val="center"/>
                                <m:count m:val="1"/>
                              </m:mcPr>
                            </m:mc>
                            <m:mc>
                              <m:mcPr>
                                <m:mcJc m:val="center"/>
                                <m:count m:val="1"/>
                              </m:mcPr>
                            </m:mc>
                            <m:mc>
                              <m:mcPr>
                                <m:mcJc m:val="center"/>
                                <m:count m:val="1"/>
                              </m:mcPr>
                            </m:mc>
                            <m:mc>
                              <m:mcPr>
                                <m:mcJc m:val="center"/>
                                <m:count m:val="1"/>
                              </m:mcPr>
                            </m:mc>
                          </m:mcs>
                        </m:mPr>
                        <m:mr>
                          <m:e>
                            <m:r>
                              <m:t>0</m:t>
                            </m:r>
                          </m:e>
                          <m:e>
                            <m:r>
                              <m:t>0</m:t>
                            </m:r>
                          </m:e>
                          <m:e>
                            <m:r>
                              <m:t>10</m:t>
                            </m:r>
                          </m:e>
                          <m:e>
                            <m:r>
                              <m:t>10</m:t>
                            </m:r>
                          </m:e>
                          <m:e>
                            <m:r>
                              <m:t>0</m:t>
                            </m:r>
                          </m:e>
                        </m:mr>
                        <m:mr>
                          <m:e>
                            <m:r>
                              <m:t>a</m:t>
                            </m:r>
                          </m:e>
                          <m:e>
                            <m:r>
                              <m:t>a</m:t>
                            </m:r>
                          </m:e>
                          <m:e>
                            <m:r>
                              <m:t>b</m:t>
                            </m:r>
                          </m:e>
                          <m:e>
                            <m:r>
                              <m:t>b</m:t>
                            </m:r>
                          </m:e>
                          <m:e>
                            <m:r>
                              <m:t>a</m:t>
                            </m:r>
                          </m:e>
                        </m:mr>
                      </m:m>
                    </m:oMath>
                  </m:oMathPara>
                </a14:m>
              </a:p>
              <a:p>
                <a:pPr lvl="0" indent="0" marL="0">
                  <a:buNone/>
                </a:pPr>
                <a:r>
                  <a:rPr/>
                  <a:t>不会产生二义性. 这种编码称为前缀码.</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定义: 设</a:t>
                </a:r>
                <a14:m>
                  <m:oMath xmlns:m="http://schemas.openxmlformats.org/officeDocument/2006/math">
                    <m:sSub>
                      <m:e>
                        <m:r>
                          <m:t>a</m:t>
                        </m:r>
                      </m:e>
                      <m:sub>
                        <m:r>
                          <m:t>1</m:t>
                        </m:r>
                      </m:sub>
                    </m:sSub>
                    <m:sSub>
                      <m:e>
                        <m:r>
                          <m:t>a</m:t>
                        </m:r>
                      </m:e>
                      <m:sub>
                        <m:r>
                          <m:t>2</m:t>
                        </m:r>
                      </m:sub>
                    </m:sSub>
                    <m:r>
                      <m:rPr>
                        <m:sty m:val="p"/>
                      </m:rPr>
                      <m:t>⋯</m:t>
                    </m:r>
                    <m:sSub>
                      <m:e>
                        <m:r>
                          <m:t>a</m:t>
                        </m:r>
                      </m:e>
                      <m:sub>
                        <m:r>
                          <m:t>n</m:t>
                        </m:r>
                        <m:r>
                          <m:rPr>
                            <m:sty m:val="p"/>
                          </m:rPr>
                          <m:t>−</m:t>
                        </m:r>
                        <m:r>
                          <m:t>1</m:t>
                        </m:r>
                      </m:sub>
                    </m:sSub>
                    <m:sSub>
                      <m:e>
                        <m:r>
                          <m:t>a</m:t>
                        </m:r>
                      </m:e>
                      <m:sub>
                        <m:r>
                          <m:t>n</m:t>
                        </m:r>
                      </m:sub>
                    </m:sSub>
                  </m:oMath>
                </a14:m>
                <a:r>
                  <a:rPr/>
                  <a:t>是长度为</a:t>
                </a:r>
                <a14:m>
                  <m:oMath xmlns:m="http://schemas.openxmlformats.org/officeDocument/2006/math">
                    <m:r>
                      <m:t>n</m:t>
                    </m:r>
                  </m:oMath>
                </a14:m>
                <a:r>
                  <a:rPr/>
                  <a:t>的二进制串, 称其子串</a:t>
                </a:r>
                <a14:m>
                  <m:oMath xmlns:m="http://schemas.openxmlformats.org/officeDocument/2006/math">
                    <m:sSub>
                      <m:e>
                        <m:r>
                          <m:t>a</m:t>
                        </m:r>
                      </m:e>
                      <m:sub>
                        <m:r>
                          <m:t>1</m:t>
                        </m:r>
                      </m:sub>
                    </m:sSub>
                    <m:r>
                      <m:rPr>
                        <m:sty m:val="p"/>
                      </m:rPr>
                      <m:t>,</m:t>
                    </m:r>
                    <m:sSub>
                      <m:e>
                        <m:r>
                          <m:t>a</m:t>
                        </m:r>
                      </m:e>
                      <m:sub>
                        <m:r>
                          <m:t>1</m:t>
                        </m:r>
                      </m:sub>
                    </m:sSub>
                    <m:sSub>
                      <m:e>
                        <m:r>
                          <m:t>a</m:t>
                        </m:r>
                      </m:e>
                      <m:sub>
                        <m:r>
                          <m:t>2</m:t>
                        </m:r>
                      </m:sub>
                    </m:sSub>
                    <m:r>
                      <m:rPr>
                        <m:sty m:val="p"/>
                      </m:rPr>
                      <m:t>,</m:t>
                    </m:r>
                    <m:r>
                      <m:rPr>
                        <m:sty m:val="p"/>
                      </m:rPr>
                      <m:t>⋯</m:t>
                    </m:r>
                    <m:r>
                      <m:rPr>
                        <m:sty m:val="p"/>
                      </m:rPr>
                      <m:t>,</m:t>
                    </m:r>
                    <m:sSub>
                      <m:e>
                        <m:r>
                          <m:t>a</m:t>
                        </m:r>
                      </m:e>
                      <m:sub>
                        <m:r>
                          <m:t>1</m:t>
                        </m:r>
                      </m:sub>
                    </m:sSub>
                    <m:sSub>
                      <m:e>
                        <m:r>
                          <m:t>a</m:t>
                        </m:r>
                      </m:e>
                      <m:sub>
                        <m:r>
                          <m:t>2</m:t>
                        </m:r>
                      </m:sub>
                    </m:sSub>
                    <m:r>
                      <m:rPr>
                        <m:sty m:val="p"/>
                      </m:rPr>
                      <m:t>⋯</m:t>
                    </m:r>
                    <m:sSub>
                      <m:e>
                        <m:r>
                          <m:t>a</m:t>
                        </m:r>
                      </m:e>
                      <m:sub>
                        <m:r>
                          <m:t>n</m:t>
                        </m:r>
                        <m:r>
                          <m:rPr>
                            <m:sty m:val="p"/>
                          </m:rPr>
                          <m:t>−</m:t>
                        </m:r>
                        <m:r>
                          <m:t>1</m:t>
                        </m:r>
                      </m:sub>
                    </m:sSub>
                  </m:oMath>
                </a14:m>
                <a:r>
                  <a:rPr/>
                  <a:t>为该二进制串的长度为</a:t>
                </a:r>
                <a14:m>
                  <m:oMath xmlns:m="http://schemas.openxmlformats.org/officeDocument/2006/math">
                    <m:r>
                      <m:t>1</m:t>
                    </m:r>
                    <m:r>
                      <m:rPr>
                        <m:sty m:val="p"/>
                      </m:rPr>
                      <m:t>,</m:t>
                    </m:r>
                    <m:r>
                      <m:t>2</m:t>
                    </m:r>
                    <m:r>
                      <m:rPr>
                        <m:sty m:val="p"/>
                      </m:rPr>
                      <m:t>,</m:t>
                    </m:r>
                    <m:r>
                      <m:rPr>
                        <m:sty m:val="p"/>
                      </m:rPr>
                      <m:t>⋯</m:t>
                    </m:r>
                    <m:r>
                      <m:rPr>
                        <m:sty m:val="p"/>
                      </m:rPr>
                      <m:t>,</m:t>
                    </m:r>
                    <m:r>
                      <m:t>n</m:t>
                    </m:r>
                    <m:r>
                      <m:rPr>
                        <m:sty m:val="p"/>
                      </m:rPr>
                      <m:t>−</m:t>
                    </m:r>
                    <m:r>
                      <m:t>1</m:t>
                    </m:r>
                  </m:oMath>
                </a14:m>
                <a:r>
                  <a:rPr/>
                  <a:t>的</a:t>
                </a:r>
                <a:r>
                  <a:rPr b="1"/>
                  <a:t>前缀</a:t>
                </a:r>
                <a:r>
                  <a:rPr/>
                  <a:t>.</a:t>
                </a:r>
              </a:p>
              <a:p>
                <a:pPr lvl="0" indent="0" marL="0">
                  <a:buNone/>
                </a:pPr>
                <a:r>
                  <a:rPr/>
                  <a:t>定义: 设</a:t>
                </a:r>
                <a14:m>
                  <m:oMath xmlns:m="http://schemas.openxmlformats.org/officeDocument/2006/math">
                    <m:r>
                      <m:rPr>
                        <m:sty m:val="p"/>
                      </m:rPr>
                      <m:t>{</m:t>
                    </m:r>
                    <m:sSub>
                      <m:e>
                        <m:r>
                          <m:t>α</m:t>
                        </m:r>
                      </m:e>
                      <m:sub>
                        <m:r>
                          <m:t>1</m:t>
                        </m:r>
                      </m:sub>
                    </m:sSub>
                    <m:r>
                      <m:rPr>
                        <m:sty m:val="p"/>
                      </m:rPr>
                      <m:t>,</m:t>
                    </m:r>
                    <m:sSub>
                      <m:e>
                        <m:r>
                          <m:t>α</m:t>
                        </m:r>
                      </m:e>
                      <m:sub>
                        <m:r>
                          <m:t>2</m:t>
                        </m:r>
                      </m:sub>
                    </m:sSub>
                    <m:r>
                      <m:rPr>
                        <m:sty m:val="p"/>
                      </m:rPr>
                      <m:t>,</m:t>
                    </m:r>
                    <m:r>
                      <m:rPr>
                        <m:sty m:val="p"/>
                      </m:rPr>
                      <m:t>⋯</m:t>
                    </m:r>
                    <m:r>
                      <m:rPr>
                        <m:sty m:val="p"/>
                      </m:rPr>
                      <m:t>,</m:t>
                    </m:r>
                    <m:sSub>
                      <m:e>
                        <m:r>
                          <m:t>α</m:t>
                        </m:r>
                      </m:e>
                      <m:sub>
                        <m:r>
                          <m:t>n</m:t>
                        </m:r>
                        <m:r>
                          <m:rPr>
                            <m:sty m:val="p"/>
                          </m:rPr>
                          <m:t>−</m:t>
                        </m:r>
                        <m:r>
                          <m:t>1</m:t>
                        </m:r>
                      </m:sub>
                    </m:sSub>
                    <m:r>
                      <m:rPr>
                        <m:sty m:val="p"/>
                      </m:rPr>
                      <m:t>,</m:t>
                    </m:r>
                    <m:sSub>
                      <m:e>
                        <m:r>
                          <m:t>α</m:t>
                        </m:r>
                      </m:e>
                      <m:sub>
                        <m:r>
                          <m:t>n</m:t>
                        </m:r>
                      </m:sub>
                    </m:sSub>
                    <m:r>
                      <m:rPr>
                        <m:sty m:val="p"/>
                      </m:rPr>
                      <m:t>}</m:t>
                    </m:r>
                  </m:oMath>
                </a14:m>
                <a:r>
                  <a:rPr/>
                  <a:t>为一个二进制串的集合, 若集合中的任意一个二进制串都不是集合中其他二进制串的前缀, 则称</a:t>
                </a:r>
                <a14:m>
                  <m:oMath xmlns:m="http://schemas.openxmlformats.org/officeDocument/2006/math">
                    <m:r>
                      <m:rPr>
                        <m:sty m:val="p"/>
                      </m:rPr>
                      <m:t>{</m:t>
                    </m:r>
                    <m:sSub>
                      <m:e>
                        <m:r>
                          <m:t>α</m:t>
                        </m:r>
                      </m:e>
                      <m:sub>
                        <m:r>
                          <m:t>1</m:t>
                        </m:r>
                      </m:sub>
                    </m:sSub>
                    <m:r>
                      <m:rPr>
                        <m:sty m:val="p"/>
                      </m:rPr>
                      <m:t>,</m:t>
                    </m:r>
                    <m:sSub>
                      <m:e>
                        <m:r>
                          <m:t>α</m:t>
                        </m:r>
                      </m:e>
                      <m:sub>
                        <m:r>
                          <m:t>2</m:t>
                        </m:r>
                      </m:sub>
                    </m:sSub>
                    <m:r>
                      <m:rPr>
                        <m:sty m:val="p"/>
                      </m:rPr>
                      <m:t>,</m:t>
                    </m:r>
                    <m:r>
                      <m:rPr>
                        <m:sty m:val="p"/>
                      </m:rPr>
                      <m:t>⋯</m:t>
                    </m:r>
                    <m:r>
                      <m:rPr>
                        <m:sty m:val="p"/>
                      </m:rPr>
                      <m:t>,</m:t>
                    </m:r>
                    <m:sSub>
                      <m:e>
                        <m:r>
                          <m:t>α</m:t>
                        </m:r>
                      </m:e>
                      <m:sub>
                        <m:r>
                          <m:t>n</m:t>
                        </m:r>
                        <m:r>
                          <m:rPr>
                            <m:sty m:val="p"/>
                          </m:rPr>
                          <m:t>−</m:t>
                        </m:r>
                        <m:r>
                          <m:t>1</m:t>
                        </m:r>
                      </m:sub>
                    </m:sSub>
                    <m:r>
                      <m:rPr>
                        <m:sty m:val="p"/>
                      </m:rPr>
                      <m:t>,</m:t>
                    </m:r>
                    <m:sSub>
                      <m:e>
                        <m:r>
                          <m:t>α</m:t>
                        </m:r>
                      </m:e>
                      <m:sub>
                        <m:r>
                          <m:t>n</m:t>
                        </m:r>
                      </m:sub>
                    </m:sSub>
                    <m:r>
                      <m:rPr>
                        <m:sty m:val="p"/>
                      </m:rPr>
                      <m:t>}</m:t>
                    </m:r>
                  </m:oMath>
                </a14:m>
                <a:r>
                  <a:rPr/>
                  <a:t>为</a:t>
                </a:r>
                <a:r>
                  <a:rPr b="1"/>
                  <a:t>前缀码</a:t>
                </a:r>
                <a:r>
                  <a:rPr/>
                  <a:t>.</a:t>
                </a:r>
              </a:p>
              <a:p>
                <a:pPr lvl="0" indent="0" marL="0">
                  <a:buNone/>
                </a:pPr>
                <a:r>
                  <a:rPr/>
                  <a:t>例如, </a:t>
                </a:r>
                <a14:m>
                  <m:oMath xmlns:m="http://schemas.openxmlformats.org/officeDocument/2006/math">
                    <m:r>
                      <m:rPr>
                        <m:sty m:val="p"/>
                      </m:rPr>
                      <m:t>{</m:t>
                    </m:r>
                    <m:r>
                      <m:t>10</m:t>
                    </m:r>
                    <m:r>
                      <m:rPr>
                        <m:sty m:val="p"/>
                      </m:rPr>
                      <m:t>,</m:t>
                    </m:r>
                    <m:r>
                      <m:t>01</m:t>
                    </m:r>
                    <m:r>
                      <m:rPr>
                        <m:sty m:val="p"/>
                      </m:rPr>
                      <m:t>,</m:t>
                    </m:r>
                    <m:r>
                      <m:t>001</m:t>
                    </m:r>
                    <m:r>
                      <m:rPr>
                        <m:sty m:val="p"/>
                      </m:rPr>
                      <m:t>,</m:t>
                    </m:r>
                    <m:r>
                      <m:t>1100</m:t>
                    </m:r>
                    <m:r>
                      <m:rPr>
                        <m:sty m:val="p"/>
                      </m:rPr>
                      <m:t>,</m:t>
                    </m:r>
                    <m:r>
                      <m:t>00011</m:t>
                    </m:r>
                    <m:r>
                      <m:rPr>
                        <m:sty m:val="p"/>
                      </m:rPr>
                      <m:t>}</m:t>
                    </m:r>
                  </m:oMath>
                </a14:m>
                <a:r>
                  <a:rPr/>
                  <a:t>就是一个前缀码.</a:t>
                </a:r>
              </a:p>
              <a:p>
                <a:pPr lvl="0" indent="0" marL="0">
                  <a:buNone/>
                </a:pPr>
                <a:r>
                  <a:rPr/>
                  <a:t>那么如何构造前缀码呢？前缀码可以通过正则二叉树来构造.</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设</a:t>
                </a:r>
                <a14:m>
                  <m:oMath xmlns:m="http://schemas.openxmlformats.org/officeDocument/2006/math">
                    <m:r>
                      <m:t>T</m:t>
                    </m:r>
                  </m:oMath>
                </a14:m>
                <a:r>
                  <a:rPr/>
                  <a:t>是具有</a:t>
                </a:r>
                <a14:m>
                  <m:oMath xmlns:m="http://schemas.openxmlformats.org/officeDocument/2006/math">
                    <m:r>
                      <m:t>t</m:t>
                    </m:r>
                  </m:oMath>
                </a14:m>
                <a:r>
                  <a:rPr/>
                  <a:t>片树叶</a:t>
                </a:r>
                <a14:m>
                  <m:oMath xmlns:m="http://schemas.openxmlformats.org/officeDocument/2006/math">
                    <m:sSub>
                      <m:e>
                        <m:r>
                          <m:t>v</m:t>
                        </m:r>
                      </m:e>
                      <m:sub>
                        <m:r>
                          <m:t>1</m:t>
                        </m:r>
                      </m:sub>
                    </m:sSub>
                    <m:r>
                      <m:rPr>
                        <m:sty m:val="p"/>
                      </m:rPr>
                      <m:t>,</m:t>
                    </m:r>
                    <m:sSub>
                      <m:e>
                        <m:r>
                          <m:t>v</m:t>
                        </m:r>
                      </m:e>
                      <m:sub>
                        <m:r>
                          <m:t>2</m:t>
                        </m:r>
                      </m:sub>
                    </m:sSub>
                    <m:r>
                      <m:rPr>
                        <m:sty m:val="p"/>
                      </m:rPr>
                      <m:t>,</m:t>
                    </m:r>
                    <m:r>
                      <m:rPr>
                        <m:sty m:val="p"/>
                      </m:rPr>
                      <m:t>⋯</m:t>
                    </m:r>
                    <m:r>
                      <m:rPr>
                        <m:sty m:val="p"/>
                      </m:rPr>
                      <m:t>,</m:t>
                    </m:r>
                    <m:sSub>
                      <m:e>
                        <m:r>
                          <m:t>v</m:t>
                        </m:r>
                      </m:e>
                      <m:sub>
                        <m:r>
                          <m:t>t</m:t>
                        </m:r>
                      </m:sub>
                    </m:sSub>
                  </m:oMath>
                </a14:m>
                <a:r>
                  <a:rPr/>
                  <a:t>的正则二叉树, 则</a:t>
                </a:r>
                <a14:m>
                  <m:oMath xmlns:m="http://schemas.openxmlformats.org/officeDocument/2006/math">
                    <m:r>
                      <m:t>T</m:t>
                    </m:r>
                  </m:oMath>
                </a14:m>
                <a:r>
                  <a:rPr/>
                  <a:t>的每个分支点有两个儿子, 将每个分支点通向其左儿子的边标记为0, 通向其右儿子的边标记为1.</a:t>
                </a:r>
              </a:p>
              <a:p>
                <a:pPr lvl="0" indent="0" marL="0">
                  <a:buNone/>
                </a:pPr>
                <a:r>
                  <a:rPr/>
                  <a:t>设</a:t>
                </a:r>
                <a14:m>
                  <m:oMath xmlns:m="http://schemas.openxmlformats.org/officeDocument/2006/math">
                    <m:sSub>
                      <m:e>
                        <m:r>
                          <m:t>v</m:t>
                        </m:r>
                      </m:e>
                      <m:sub>
                        <m:r>
                          <m:t>i</m:t>
                        </m:r>
                      </m:sub>
                    </m:sSub>
                  </m:oMath>
                </a14:m>
                <a:r>
                  <a:rPr/>
                  <a:t>是</a:t>
                </a:r>
                <a14:m>
                  <m:oMath xmlns:m="http://schemas.openxmlformats.org/officeDocument/2006/math">
                    <m:r>
                      <m:t>T</m:t>
                    </m:r>
                  </m:oMath>
                </a14:m>
                <a:r>
                  <a:rPr/>
                  <a:t>的的任一片树叶, 将树根到树叶</a:t>
                </a:r>
                <a14:m>
                  <m:oMath xmlns:m="http://schemas.openxmlformats.org/officeDocument/2006/math">
                    <m:sSub>
                      <m:e>
                        <m:r>
                          <m:t>v</m:t>
                        </m:r>
                      </m:e>
                      <m:sub>
                        <m:r>
                          <m:t>i</m:t>
                        </m:r>
                      </m:sub>
                    </m:sSub>
                  </m:oMath>
                </a14:m>
                <a:r>
                  <a:rPr/>
                  <a:t>的通路上各边的标记按顺序组成的二进制串放在</a:t>
                </a:r>
                <a14:m>
                  <m:oMath xmlns:m="http://schemas.openxmlformats.org/officeDocument/2006/math">
                    <m:sSub>
                      <m:e>
                        <m:r>
                          <m:t>v</m:t>
                        </m:r>
                      </m:e>
                      <m:sub>
                        <m:r>
                          <m:t>i</m:t>
                        </m:r>
                      </m:sub>
                    </m:sSub>
                  </m:oMath>
                </a14:m>
                <a:r>
                  <a:rPr/>
                  <a:t>处, 则</a:t>
                </a:r>
                <a14:m>
                  <m:oMath xmlns:m="http://schemas.openxmlformats.org/officeDocument/2006/math">
                    <m:r>
                      <m:t>t</m:t>
                    </m:r>
                  </m:oMath>
                </a14:m>
                <a:r>
                  <a:rPr/>
                  <a:t>片树叶处的</a:t>
                </a:r>
                <a14:m>
                  <m:oMath xmlns:m="http://schemas.openxmlformats.org/officeDocument/2006/math">
                    <m:r>
                      <m:t>t</m:t>
                    </m:r>
                  </m:oMath>
                </a14:m>
                <a:r>
                  <a:rPr/>
                  <a:t>个二进制串组成的集合就是二元前缀码.</a:t>
                </a:r>
              </a:p>
            </p:txBody>
          </p:sp>
        </mc:Choice>
      </mc:AlternateContent>
      <p:pic>
        <p:nvPicPr>
          <p:cNvPr descr="MAT21601T-Chapter10_files/figure-pptx/unnamed-chunk-98-1.png" id="0" name="Picture 1"/>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(a) {000, 000, 1} (b) {010, 011, 1} (c) {000, 001, 01, 1}</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定理: 由一棵给定的二叉树, 可产生一个二元前缀码.</a:t>
                </a:r>
              </a:p>
              <a:p>
                <a:pPr lvl="0" indent="0" marL="0">
                  <a:buNone/>
                </a:pPr>
                <a:r>
                  <a:rPr/>
                  <a:t>定理: 由一棵给定的正则二叉树, 可产生唯一的一个二元前缀码.</a:t>
                </a:r>
              </a:p>
              <a:p>
                <a:pPr lvl="0" indent="0" marL="0">
                  <a:buNone/>
                </a:pPr>
                <a:r>
                  <a:rPr/>
                  <a:t>定理: 任意一个前缀码都对应一棵正则二叉树.</a:t>
                </a:r>
              </a:p>
              <a:p>
                <a:pPr lvl="0" indent="0" marL="0">
                  <a:buNone/>
                </a:pPr>
                <a:r>
                  <a:rPr/>
                  <a:t>例: 对前缀码</a:t>
                </a:r>
                <a14:m>
                  <m:oMath xmlns:m="http://schemas.openxmlformats.org/officeDocument/2006/math">
                    <m:r>
                      <m:rPr>
                        <m:sty m:val="p"/>
                      </m:rPr>
                      <m:t>{</m:t>
                    </m:r>
                    <m:r>
                      <m:t>000</m:t>
                    </m:r>
                    <m:r>
                      <m:rPr>
                        <m:sty m:val="p"/>
                      </m:rPr>
                      <m:t>,</m:t>
                    </m:r>
                    <m:r>
                      <m:t>001</m:t>
                    </m:r>
                    <m:r>
                      <m:rPr>
                        <m:sty m:val="p"/>
                      </m:rPr>
                      <m:t>,</m:t>
                    </m:r>
                    <m:r>
                      <m:t>01</m:t>
                    </m:r>
                    <m:r>
                      <m:rPr>
                        <m:sty m:val="p"/>
                      </m:rPr>
                      <m:t>,</m:t>
                    </m:r>
                    <m:r>
                      <m:t>10</m:t>
                    </m:r>
                    <m:r>
                      <m:rPr>
                        <m:sty m:val="p"/>
                      </m:rPr>
                      <m:t>,</m:t>
                    </m:r>
                    <m:r>
                      <m:t>11</m:t>
                    </m:r>
                    <m:r>
                      <m:rPr>
                        <m:sty m:val="p"/>
                      </m:rPr>
                      <m:t>}</m:t>
                    </m:r>
                  </m:oMath>
                </a14:m>
                <a:r>
                  <a:rPr/>
                  <a:t>, 其对应的正则二叉树如下:</a:t>
                </a:r>
              </a:p>
            </p:txBody>
          </p:sp>
        </mc:Choice>
      </mc:AlternateContent>
      <p:pic>
        <p:nvPicPr>
          <p:cNvPr descr="MAT21601T-Chapter10_files/figure-pptx/unnamed-chunk-99-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采用哈夫曼编码不但可以使字符序列在进行二进制编码后的位数最少, 还保证在解码时不会出现二义性, 这种编码称为</a:t>
                </a:r>
                <a:r>
                  <a:rPr b="1"/>
                  <a:t>最佳编码</a:t>
                </a:r>
                <a:r>
                  <a:rPr/>
                  <a:t>.</a:t>
                </a:r>
              </a:p>
              <a:p>
                <a:pPr lvl="0" indent="0" marL="0">
                  <a:buNone/>
                </a:pPr>
                <a:r>
                  <a:rPr/>
                  <a:t>例: 已知字母</a:t>
                </a:r>
                <a14:m>
                  <m:oMath xmlns:m="http://schemas.openxmlformats.org/officeDocument/2006/math">
                    <m:r>
                      <m:t>A</m:t>
                    </m:r>
                    <m:r>
                      <m:rPr>
                        <m:sty m:val="p"/>
                      </m:rPr>
                      <m:t>,</m:t>
                    </m:r>
                    <m:r>
                      <m:t>B</m:t>
                    </m:r>
                    <m:r>
                      <m:rPr>
                        <m:sty m:val="p"/>
                      </m:rPr>
                      <m:t>,</m:t>
                    </m:r>
                    <m:r>
                      <m:t>C</m:t>
                    </m:r>
                    <m:r>
                      <m:rPr>
                        <m:sty m:val="p"/>
                      </m:rPr>
                      <m:t>,</m:t>
                    </m:r>
                    <m:r>
                      <m:t>D</m:t>
                    </m:r>
                    <m:r>
                      <m:rPr>
                        <m:sty m:val="p"/>
                      </m:rPr>
                      <m:t>,</m:t>
                    </m:r>
                    <m:r>
                      <m:t>E</m:t>
                    </m:r>
                    <m:r>
                      <m:rPr>
                        <m:sty m:val="p"/>
                      </m:rPr>
                      <m:t>,</m:t>
                    </m:r>
                    <m:r>
                      <m:t>F</m:t>
                    </m:r>
                  </m:oMath>
                </a14:m>
                <a:r>
                  <a:rPr/>
                  <a:t>出现的频率如下:</a:t>
                </a:r>
              </a:p>
              <a:p>
                <a:pPr lvl="0" indent="0" marL="0">
                  <a:buNone/>
                </a:pPr>
                <a14:m>
                  <m:oMathPara xmlns:m="http://schemas.openxmlformats.org/officeDocument/2006/math">
                    <m:oMathParaPr>
                      <m:jc m:val="center"/>
                    </m:oMathParaPr>
                    <m:oMath>
                      <m:r>
                        <m:t>A</m:t>
                      </m:r>
                      <m:r>
                        <m:rPr>
                          <m:sty m:val="p"/>
                        </m:rPr>
                        <m:t>:</m:t>
                      </m:r>
                      <m:r>
                        <m:t>30</m:t>
                      </m:r>
                      <m:r>
                        <m:rPr>
                          <m:sty m:val="p"/>
                        </m:rPr>
                        <m:t>%</m:t>
                      </m:r>
                      <m:r>
                        <m:t> </m:t>
                      </m:r>
                      <m:r>
                        <m:t>B</m:t>
                      </m:r>
                      <m:r>
                        <m:rPr>
                          <m:sty m:val="p"/>
                        </m:rPr>
                        <m:t>:</m:t>
                      </m:r>
                      <m:r>
                        <m:t>25</m:t>
                      </m:r>
                      <m:r>
                        <m:rPr>
                          <m:sty m:val="p"/>
                        </m:rPr>
                        <m:t>%</m:t>
                      </m:r>
                      <m:r>
                        <m:t> </m:t>
                      </m:r>
                      <m:r>
                        <m:t>C</m:t>
                      </m:r>
                      <m:r>
                        <m:rPr>
                          <m:sty m:val="p"/>
                        </m:rPr>
                        <m:t>:</m:t>
                      </m:r>
                      <m:r>
                        <m:t>20</m:t>
                      </m:r>
                      <m:r>
                        <m:rPr>
                          <m:sty m:val="p"/>
                        </m:rPr>
                        <m:t>%</m:t>
                      </m:r>
                      <m:r>
                        <m:t> </m:t>
                      </m:r>
                      <m:r>
                        <m:t>D</m:t>
                      </m:r>
                      <m:r>
                        <m:rPr>
                          <m:sty m:val="p"/>
                        </m:rPr>
                        <m:t>:</m:t>
                      </m:r>
                      <m:r>
                        <m:t>10</m:t>
                      </m:r>
                      <m:r>
                        <m:rPr>
                          <m:sty m:val="p"/>
                        </m:rPr>
                        <m:t>%</m:t>
                      </m:r>
                      <m:r>
                        <m:t> </m:t>
                      </m:r>
                      <m:r>
                        <m:t>E</m:t>
                      </m:r>
                      <m:r>
                        <m:rPr>
                          <m:sty m:val="p"/>
                        </m:rPr>
                        <m:t>:</m:t>
                      </m:r>
                      <m:r>
                        <m:t>10</m:t>
                      </m:r>
                      <m:r>
                        <m:rPr>
                          <m:sty m:val="p"/>
                        </m:rPr>
                        <m:t>%</m:t>
                      </m:r>
                      <m:r>
                        <m:t> </m:t>
                      </m:r>
                      <m:r>
                        <m:t>F</m:t>
                      </m:r>
                      <m:r>
                        <m:rPr>
                          <m:sty m:val="p"/>
                        </m:rPr>
                        <m:t>:</m:t>
                      </m:r>
                      <m:r>
                        <m:t>5</m:t>
                      </m:r>
                      <m:r>
                        <m:rPr>
                          <m:sty m:val="p"/>
                        </m:rPr>
                        <m:t>%</m:t>
                      </m:r>
                    </m:oMath>
                  </m:oMathPara>
                </a14:m>
              </a:p>
              <a:p>
                <a:pPr lvl="0" indent="0" marL="0">
                  <a:buNone/>
                </a:pPr>
                <a:r>
                  <a:rPr/>
                  <a:t>试设计一种编码方案, 使发送1000个按上述比例出现的字母所用二进制编码位数为最少, 并求最少的发送位数.</a:t>
                </a:r>
              </a:p>
              <a:p>
                <a:pPr lvl="0" indent="0" marL="0">
                  <a:buNone/>
                </a:pPr>
                <a:r>
                  <a:rPr/>
                  <a:t>解:</a:t>
                </a:r>
              </a:p>
              <a:p>
                <a:pPr lvl="0" indent="0" marL="0">
                  <a:buNone/>
                </a:pPr>
                <a:r>
                  <a:rPr/>
                  <a:t>(1)构造赋权30, 25, 20, 10, 10, 5的最优二叉树</a:t>
                </a:r>
                <a14:m>
                  <m:oMath xmlns:m="http://schemas.openxmlformats.org/officeDocument/2006/math">
                    <m:r>
                      <m:t>T</m:t>
                    </m:r>
                  </m:oMath>
                </a14:m>
                <a:r>
                  <a:rPr/>
                  <a:t>;</a:t>
                </a:r>
              </a:p>
              <a:p>
                <a:pPr lvl="0" indent="0" marL="0">
                  <a:buNone/>
                </a:pPr>
                <a:r>
                  <a:rPr/>
                  <a:t>(2)在</a:t>
                </a:r>
                <a14:m>
                  <m:oMath xmlns:m="http://schemas.openxmlformats.org/officeDocument/2006/math">
                    <m:r>
                      <m:t>T</m:t>
                    </m:r>
                  </m:oMath>
                </a14:m>
                <a:r>
                  <a:rPr/>
                  <a:t>上求一个前缀码(哈夫曼编码).</a:t>
                </a:r>
              </a:p>
              <a:p>
                <a:pPr lvl="0" indent="0" marL="0">
                  <a:buNone/>
                </a:pPr>
                <a14:m>
                  <m:oMathPara xmlns:m="http://schemas.openxmlformats.org/officeDocument/2006/math">
                    <m:oMathParaPr>
                      <m:jc m:val="center"/>
                    </m:oMathParaPr>
                    <m:oMath>
                      <m:r>
                        <m:rPr>
                          <m:sty m:val="p"/>
                        </m:rPr>
                        <m:t>{</m:t>
                      </m:r>
                      <m:r>
                        <m:t>5</m:t>
                      </m:r>
                      <m:r>
                        <m:rPr>
                          <m:sty m:val="p"/>
                        </m:rPr>
                        <m:t>,</m:t>
                      </m:r>
                      <m:r>
                        <m:t>10</m:t>
                      </m:r>
                      <m:r>
                        <m:rPr>
                          <m:sty m:val="p"/>
                        </m:rPr>
                        <m:t>,</m:t>
                      </m:r>
                      <m:r>
                        <m:t>10</m:t>
                      </m:r>
                      <m:r>
                        <m:rPr>
                          <m:sty m:val="p"/>
                        </m:rPr>
                        <m:t>,</m:t>
                      </m:r>
                      <m:r>
                        <m:t>20</m:t>
                      </m:r>
                      <m:r>
                        <m:rPr>
                          <m:sty m:val="p"/>
                        </m:rPr>
                        <m:t>,</m:t>
                      </m:r>
                      <m:r>
                        <m:t>25</m:t>
                      </m:r>
                      <m:r>
                        <m:rPr>
                          <m:sty m:val="p"/>
                        </m:rPr>
                        <m:t>,</m:t>
                      </m:r>
                      <m:r>
                        <m:t>30</m:t>
                      </m:r>
                      <m:r>
                        <m:rPr>
                          <m:sty m:val="p"/>
                        </m:rPr>
                        <m:t>}</m:t>
                      </m:r>
                      <m:r>
                        <m:rPr>
                          <m:sty m:val="p"/>
                        </m:rPr>
                        <m:t>→</m:t>
                      </m:r>
                      <m:r>
                        <m:rPr>
                          <m:sty m:val="p"/>
                        </m:rPr>
                        <m:t>{</m:t>
                      </m:r>
                      <m:r>
                        <m:t>10</m:t>
                      </m:r>
                      <m:r>
                        <m:rPr>
                          <m:sty m:val="p"/>
                        </m:rPr>
                        <m:t>,</m:t>
                      </m:r>
                      <m:r>
                        <m:t>15</m:t>
                      </m:r>
                      <m:r>
                        <m:rPr>
                          <m:sty m:val="p"/>
                        </m:rPr>
                        <m:t>,</m:t>
                      </m:r>
                      <m:r>
                        <m:t>20</m:t>
                      </m:r>
                      <m:r>
                        <m:rPr>
                          <m:sty m:val="p"/>
                        </m:rPr>
                        <m:t>,</m:t>
                      </m:r>
                      <m:r>
                        <m:t>25</m:t>
                      </m:r>
                      <m:r>
                        <m:rPr>
                          <m:sty m:val="p"/>
                        </m:rPr>
                        <m:t>,</m:t>
                      </m:r>
                      <m:r>
                        <m:t>30</m:t>
                      </m:r>
                      <m:r>
                        <m:rPr>
                          <m:sty m:val="p"/>
                        </m:rPr>
                        <m:t>}</m:t>
                      </m:r>
                      <m:r>
                        <m:rPr>
                          <m:sty m:val="p"/>
                        </m:rPr>
                        <m:t>→</m:t>
                      </m:r>
                      <m:r>
                        <m:rPr>
                          <m:sty m:val="p"/>
                        </m:rPr>
                        <m:t>{</m:t>
                      </m:r>
                      <m:r>
                        <m:t>20</m:t>
                      </m:r>
                      <m:r>
                        <m:rPr>
                          <m:sty m:val="p"/>
                        </m:rPr>
                        <m:t>,</m:t>
                      </m:r>
                      <m:r>
                        <m:t>25</m:t>
                      </m:r>
                      <m:r>
                        <m:rPr>
                          <m:sty m:val="p"/>
                        </m:rPr>
                        <m:t>,</m:t>
                      </m:r>
                      <m:r>
                        <m:t>25</m:t>
                      </m:r>
                      <m:r>
                        <m:rPr>
                          <m:sty m:val="p"/>
                        </m:rPr>
                        <m:t>,</m:t>
                      </m:r>
                      <m:r>
                        <m:t>30</m:t>
                      </m:r>
                      <m:r>
                        <m:rPr>
                          <m:sty m:val="p"/>
                        </m:rPr>
                        <m:t>}</m:t>
                      </m:r>
                      <m:r>
                        <m:rPr>
                          <m:sty m:val="p"/>
                        </m:rPr>
                        <m:t>→</m:t>
                      </m:r>
                      <m:r>
                        <m:rPr>
                          <m:sty m:val="p"/>
                        </m:rPr>
                        <m:t>{</m:t>
                      </m:r>
                      <m:r>
                        <m:t>25</m:t>
                      </m:r>
                      <m:r>
                        <m:rPr>
                          <m:sty m:val="p"/>
                        </m:rPr>
                        <m:t>,</m:t>
                      </m:r>
                      <m:r>
                        <m:t>30</m:t>
                      </m:r>
                      <m:r>
                        <m:rPr>
                          <m:sty m:val="p"/>
                        </m:rPr>
                        <m:t>,</m:t>
                      </m:r>
                      <m:r>
                        <m:t>45</m:t>
                      </m:r>
                      <m:r>
                        <m:rPr>
                          <m:sty m:val="p"/>
                        </m:rPr>
                        <m:t>}</m:t>
                      </m:r>
                      <m:r>
                        <m:rPr>
                          <m:sty m:val="p"/>
                        </m:rPr>
                        <m:t>→</m:t>
                      </m:r>
                      <m:r>
                        <m:rPr>
                          <m:sty m:val="p"/>
                        </m:rPr>
                        <m:t>{</m:t>
                      </m:r>
                      <m:r>
                        <m:t>45</m:t>
                      </m:r>
                      <m:r>
                        <m:rPr>
                          <m:sty m:val="p"/>
                        </m:rPr>
                        <m:t>,</m:t>
                      </m:r>
                      <m:r>
                        <m:t>55</m:t>
                      </m:r>
                      <m:r>
                        <m:rPr>
                          <m:sty m:val="p"/>
                        </m:rPr>
                        <m:t>}</m:t>
                      </m:r>
                      <m:r>
                        <m:rPr>
                          <m:sty m:val="p"/>
                        </m:rPr>
                        <m:t>→</m:t>
                      </m:r>
                      <m:r>
                        <m:rPr>
                          <m:sty m:val="p"/>
                        </m:rPr>
                        <m:t>{</m:t>
                      </m:r>
                      <m:r>
                        <m:t>100</m:t>
                      </m:r>
                      <m:r>
                        <m:rPr>
                          <m:sty m:val="p"/>
                        </m:rPr>
                        <m:t>}</m:t>
                      </m:r>
                    </m:oMath>
                  </m:oMathPara>
                </a14:m>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MAT21601T-Chapter10_files/figure-pptx/unnamed-chunk-100-1.png" id="0" name="Picture 1"/>
          <p:cNvPicPr>
            <a:picLocks noGrp="1" noChangeAspect="1"/>
          </p:cNvPicPr>
          <p:nvPr/>
        </p:nvPicPr>
        <p:blipFill>
          <a:blip r:embed="rId2"/>
          <a:stretch>
            <a:fillRect/>
          </a:stretch>
        </p:blipFill>
        <p:spPr bwMode="auto">
          <a:xfrm>
            <a:off x="2578100" y="2946400"/>
            <a:ext cx="4305300" cy="2159000"/>
          </a:xfrm>
          <a:prstGeom prst="rect">
            <a:avLst/>
          </a:prstGeom>
          <a:noFill/>
          <a:ln w="9525">
            <a:noFill/>
            <a:headEnd/>
            <a:tailEnd/>
          </a:ln>
        </p:spPr>
      </p:pic>
      <p:pic>
        <p:nvPicPr>
          <p:cNvPr descr="MAT21601T-Chapter10_files/figure-pptx/unnamed-chunk-101-1.png" id="0" name="Picture 1"/>
          <p:cNvPicPr>
            <a:picLocks noGrp="1" noChangeAspect="1"/>
          </p:cNvPicPr>
          <p:nvPr/>
        </p:nvPicPr>
        <p:blipFill>
          <a:blip r:embed="rId3"/>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{A, B, C, D, E, F}对应的哈夫曼编码:{01, 10, 11, 001, 0000, 0001}</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14:m>
                  <m:oMathPara xmlns:m="http://schemas.openxmlformats.org/officeDocument/2006/math">
                    <m:oMathParaPr>
                      <m:jc m:val="center"/>
                    </m:oMathParaPr>
                    <m:oMath>
                      <m:m>
                        <m:mPr>
                          <m:baseJc m:val="center"/>
                          <m:plcHide m:val="1"/>
                          <m:mcs>
                            <m:mc>
                              <m:mcPr>
                                <m:mcJc m:val="center"/>
                                <m:count m:val="1"/>
                              </m:mcPr>
                            </m:mc>
                            <m:mc>
                              <m:mcPr>
                                <m:mcJc m:val="center"/>
                                <m:count m:val="1"/>
                              </m:mcPr>
                            </m:mc>
                            <m:mc>
                              <m:mcPr>
                                <m:mcJc m:val="center"/>
                                <m:count m:val="1"/>
                              </m:mcPr>
                            </m:mc>
                            <m:mc>
                              <m:mcPr>
                                <m:mcJc m:val="center"/>
                                <m:count m:val="1"/>
                              </m:mcPr>
                            </m:mc>
                            <m:mc>
                              <m:mcPr>
                                <m:mcJc m:val="center"/>
                                <m:count m:val="1"/>
                              </m:mcPr>
                            </m:mc>
                            <m:mc>
                              <m:mcPr>
                                <m:mcJc m:val="center"/>
                                <m:count m:val="1"/>
                              </m:mcPr>
                            </m:mc>
                            <m:mc>
                              <m:mcPr>
                                <m:mcJc m:val="center"/>
                                <m:count m:val="1"/>
                              </m:mcPr>
                            </m:mc>
                          </m:mcs>
                        </m:mPr>
                        <m:mr>
                          <m:e>
                            <m:r>
                              <m:t>字</m:t>
                            </m:r>
                            <m:r>
                              <m:t>母</m:t>
                            </m:r>
                          </m:e>
                          <m:e>
                            <m:r>
                              <m:t>A</m:t>
                            </m:r>
                          </m:e>
                          <m:e>
                            <m:r>
                              <m:t>B</m:t>
                            </m:r>
                          </m:e>
                          <m:e>
                            <m:r>
                              <m:t>C</m:t>
                            </m:r>
                          </m:e>
                          <m:e>
                            <m:r>
                              <m:t>D</m:t>
                            </m:r>
                          </m:e>
                          <m:e>
                            <m:r>
                              <m:t>E</m:t>
                            </m:r>
                          </m:e>
                          <m:e>
                            <m:r>
                              <m:t>F</m:t>
                            </m:r>
                          </m:e>
                        </m:mr>
                        <m:mr>
                          <m:e>
                            <m:r>
                              <m:t>编</m:t>
                            </m:r>
                            <m:r>
                              <m:t>码</m:t>
                            </m:r>
                          </m:e>
                          <m:e>
                            <m:r>
                              <m:t>11</m:t>
                            </m:r>
                          </m:e>
                          <m:e>
                            <m:r>
                              <m:t>10</m:t>
                            </m:r>
                          </m:e>
                          <m:e>
                            <m:r>
                              <m:t>01</m:t>
                            </m:r>
                          </m:e>
                          <m:e>
                            <m:r>
                              <m:t>001</m:t>
                            </m:r>
                          </m:e>
                          <m:e>
                            <m:r>
                              <m:t>0001</m:t>
                            </m:r>
                          </m:e>
                          <m:e>
                            <m:r>
                              <m:t>0000</m:t>
                            </m:r>
                          </m:e>
                        </m:mr>
                        <m:mr>
                          <m:e>
                            <m:r>
                              <m:t>发</m:t>
                            </m:r>
                            <m:r>
                              <m:t>送</m:t>
                            </m:r>
                            <m:r>
                              <m:t>量</m:t>
                            </m:r>
                          </m:e>
                          <m:e>
                            <m:r>
                              <m:t>300</m:t>
                            </m:r>
                          </m:e>
                          <m:e>
                            <m:r>
                              <m:t>250</m:t>
                            </m:r>
                          </m:e>
                          <m:e>
                            <m:r>
                              <m:t>200</m:t>
                            </m:r>
                          </m:e>
                          <m:e>
                            <m:r>
                              <m:t>100</m:t>
                            </m:r>
                          </m:e>
                          <m:e>
                            <m:r>
                              <m:t>100</m:t>
                            </m:r>
                          </m:e>
                          <m:e>
                            <m:r>
                              <m:t>50</m:t>
                            </m:r>
                          </m:e>
                        </m:mr>
                      </m:m>
                    </m:oMath>
                  </m:oMathPara>
                </a14:m>
              </a:p>
              <a:p>
                <a:pPr lvl="0" indent="0" marL="0">
                  <a:buNone/>
                </a:pPr>
                <a:r>
                  <a:rPr/>
                  <a:t> </a:t>
                </a:r>
              </a:p>
              <a:p>
                <a:pPr lvl="0" indent="0" marL="0">
                  <a:buNone/>
                </a:pPr>
                <a:r>
                  <a:rPr/>
                  <a:t>发送1000个字母所用二进制位数:</a:t>
                </a:r>
              </a:p>
              <a:p>
                <a:pPr lvl="0" indent="0" marL="0">
                  <a:buNone/>
                </a:pPr>
                <a:r>
                  <a:rPr/>
                  <a:t> </a:t>
                </a:r>
              </a:p>
              <a:p>
                <a:pPr lvl="0" indent="0" marL="0">
                  <a:buNone/>
                </a:pPr>
                <a14:m>
                  <m:oMathPara xmlns:m="http://schemas.openxmlformats.org/officeDocument/2006/math">
                    <m:oMathParaPr>
                      <m:jc m:val="center"/>
                    </m:oMathParaPr>
                    <m:oMath>
                      <m:r>
                        <m:t>300</m:t>
                      </m:r>
                      <m:r>
                        <m:rPr>
                          <m:sty m:val="p"/>
                        </m:rPr>
                        <m:t>×</m:t>
                      </m:r>
                      <m:r>
                        <m:t>2</m:t>
                      </m:r>
                      <m:r>
                        <m:rPr>
                          <m:sty m:val="p"/>
                        </m:rPr>
                        <m:t>+</m:t>
                      </m:r>
                      <m:r>
                        <m:t>250</m:t>
                      </m:r>
                      <m:r>
                        <m:rPr>
                          <m:sty m:val="p"/>
                        </m:rPr>
                        <m:t>×</m:t>
                      </m:r>
                      <m:r>
                        <m:t>2</m:t>
                      </m:r>
                      <m:r>
                        <m:rPr>
                          <m:sty m:val="p"/>
                        </m:rPr>
                        <m:t>+</m:t>
                      </m:r>
                      <m:r>
                        <m:t>200</m:t>
                      </m:r>
                      <m:r>
                        <m:rPr>
                          <m:sty m:val="p"/>
                        </m:rPr>
                        <m:t>×</m:t>
                      </m:r>
                      <m:r>
                        <m:t>2</m:t>
                      </m:r>
                      <m:r>
                        <m:rPr>
                          <m:sty m:val="p"/>
                        </m:rPr>
                        <m:t>+</m:t>
                      </m:r>
                      <m:r>
                        <m:t>100</m:t>
                      </m:r>
                      <m:r>
                        <m:rPr>
                          <m:sty m:val="p"/>
                        </m:rPr>
                        <m:t>×</m:t>
                      </m:r>
                      <m:r>
                        <m:t>3</m:t>
                      </m:r>
                      <m:r>
                        <m:rPr>
                          <m:sty m:val="p"/>
                        </m:rPr>
                        <m:t>+</m:t>
                      </m:r>
                      <m:r>
                        <m:t>100</m:t>
                      </m:r>
                      <m:r>
                        <m:rPr>
                          <m:sty m:val="p"/>
                        </m:rPr>
                        <m:t>×</m:t>
                      </m:r>
                      <m:r>
                        <m:t>4</m:t>
                      </m:r>
                      <m:r>
                        <m:rPr>
                          <m:sty m:val="p"/>
                        </m:rPr>
                        <m:t>+</m:t>
                      </m:r>
                      <m:r>
                        <m:t>50</m:t>
                      </m:r>
                      <m:r>
                        <m:rPr>
                          <m:sty m:val="p"/>
                        </m:rPr>
                        <m:t>×</m:t>
                      </m:r>
                      <m:r>
                        <m:t>4</m:t>
                      </m:r>
                      <m:r>
                        <m:rPr>
                          <m:sty m:val="p"/>
                        </m:rPr>
                        <m:t>=</m:t>
                      </m:r>
                      <m:r>
                        <m:t>2400</m:t>
                      </m:r>
                    </m:oMath>
                  </m:oMathPara>
                </a14:m>
              </a:p>
              <a:p>
                <a:pPr lvl="0" indent="0" marL="0">
                  <a:buNone/>
                </a:pPr>
                <a:r>
                  <a:rPr/>
                  <a:t>位二进制.</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b="1"/>
                  <a:t>Fleury算法求欧拉回路</a:t>
                </a:r>
              </a:p>
              <a:p>
                <a:pPr lvl="0" indent="0" marL="0">
                  <a:buNone/>
                </a:pPr>
                <a:r>
                  <a:rPr/>
                  <a:t>定理: 设Fleury(弗罗莱)算法: 设欧拉图</a:t>
                </a:r>
              </a:p>
              <a:p>
                <a:pPr lvl="0" indent="0" marL="0">
                  <a:buNone/>
                </a:pPr>
                <a14:m>
                  <m:oMathPara xmlns:m="http://schemas.openxmlformats.org/officeDocument/2006/math">
                    <m:oMathParaPr>
                      <m:jc m:val="center"/>
                    </m:oMathParaPr>
                    <m:oMath>
                      <m:r>
                        <m:t>G</m:t>
                      </m:r>
                      <m:r>
                        <m:rPr>
                          <m:sty m:val="p"/>
                        </m:rPr>
                        <m:t>=</m:t>
                      </m:r>
                      <m:r>
                        <m:rPr>
                          <m:sty m:val="p"/>
                        </m:rPr>
                        <m:t>⟨</m:t>
                      </m:r>
                      <m:r>
                        <m:t>V</m:t>
                      </m:r>
                      <m:r>
                        <m:rPr>
                          <m:sty m:val="p"/>
                        </m:rPr>
                        <m:t>,</m:t>
                      </m:r>
                      <m:r>
                        <m:t>E</m:t>
                      </m:r>
                      <m:r>
                        <m:rPr>
                          <m:sty m:val="p"/>
                        </m:rPr>
                        <m:t>⟩</m:t>
                      </m:r>
                    </m:oMath>
                  </m:oMathPara>
                </a14:m>
              </a:p>
              <a:p>
                <a:pPr lvl="0" indent="0" marL="0">
                  <a:buNone/>
                </a:pPr>
                <a:r>
                  <a:rPr/>
                  <a:t>1 任取</a:t>
                </a:r>
                <a14:m>
                  <m:oMath xmlns:m="http://schemas.openxmlformats.org/officeDocument/2006/math">
                    <m:sSub>
                      <m:e>
                        <m:r>
                          <m:t>v</m:t>
                        </m:r>
                      </m:e>
                      <m:sub>
                        <m:r>
                          <m:t>0</m:t>
                        </m:r>
                      </m:sub>
                    </m:sSub>
                    <m:r>
                      <m:rPr>
                        <m:sty m:val="p"/>
                      </m:rPr>
                      <m:t>∈</m:t>
                    </m:r>
                    <m:r>
                      <m:t>V</m:t>
                    </m:r>
                  </m:oMath>
                </a14:m>
                <a:r>
                  <a:rPr/>
                  <a:t>, 令</a:t>
                </a:r>
                <a14:m>
                  <m:oMath xmlns:m="http://schemas.openxmlformats.org/officeDocument/2006/math">
                    <m:sSub>
                      <m:e>
                        <m:r>
                          <m:t>P</m:t>
                        </m:r>
                      </m:e>
                      <m:sub>
                        <m:r>
                          <m:t>0</m:t>
                        </m:r>
                      </m:sub>
                    </m:sSub>
                    <m:r>
                      <m:rPr>
                        <m:sty m:val="p"/>
                      </m:rPr>
                      <m:t>=</m:t>
                    </m:r>
                    <m:sSub>
                      <m:e>
                        <m:r>
                          <m:t>v</m:t>
                        </m:r>
                      </m:e>
                      <m:sub>
                        <m:r>
                          <m:t>0</m:t>
                        </m:r>
                      </m:sub>
                    </m:sSub>
                  </m:oMath>
                </a14:m>
                <a:r>
                  <a:rPr/>
                  <a:t>;</a:t>
                </a:r>
              </a:p>
              <a:p>
                <a:pPr lvl="0" indent="0" marL="0">
                  <a:buNone/>
                </a:pPr>
                <a:r>
                  <a:rPr/>
                  <a:t>2 设路径</a:t>
                </a:r>
                <a14:m>
                  <m:oMath xmlns:m="http://schemas.openxmlformats.org/officeDocument/2006/math">
                    <m:sSub>
                      <m:e>
                        <m:r>
                          <m:t>p</m:t>
                        </m:r>
                      </m:e>
                      <m:sub>
                        <m:r>
                          <m:t>i</m:t>
                        </m:r>
                      </m:sub>
                    </m:sSub>
                    <m:r>
                      <m:rPr>
                        <m:sty m:val="p"/>
                      </m:rPr>
                      <m:t>=</m:t>
                    </m:r>
                    <m:sSub>
                      <m:e>
                        <m:r>
                          <m:t>v</m:t>
                        </m:r>
                      </m:e>
                      <m:sub>
                        <m:r>
                          <m:t>0</m:t>
                        </m:r>
                      </m:sub>
                    </m:sSub>
                    <m:sSub>
                      <m:e>
                        <m:r>
                          <m:t>e</m:t>
                        </m:r>
                      </m:e>
                      <m:sub>
                        <m:r>
                          <m:t>1</m:t>
                        </m:r>
                      </m:sub>
                    </m:sSub>
                    <m:sSub>
                      <m:e>
                        <m:r>
                          <m:t>v</m:t>
                        </m:r>
                      </m:e>
                      <m:sub>
                        <m:r>
                          <m:t>1</m:t>
                        </m:r>
                      </m:sub>
                    </m:sSub>
                    <m:sSub>
                      <m:e>
                        <m:r>
                          <m:t>e</m:t>
                        </m:r>
                      </m:e>
                      <m:sub>
                        <m:r>
                          <m:t>2</m:t>
                        </m:r>
                      </m:sub>
                    </m:sSub>
                    <m:r>
                      <m:rPr>
                        <m:sty m:val="p"/>
                      </m:rPr>
                      <m:t>⋯</m:t>
                    </m:r>
                    <m:sSub>
                      <m:e>
                        <m:r>
                          <m:t>e</m:t>
                        </m:r>
                      </m:e>
                      <m:sub>
                        <m:r>
                          <m:t>i</m:t>
                        </m:r>
                      </m:sub>
                    </m:sSub>
                    <m:sSub>
                      <m:e>
                        <m:r>
                          <m:t>v</m:t>
                        </m:r>
                      </m:e>
                      <m:sub>
                        <m:r>
                          <m:t>i</m:t>
                        </m:r>
                      </m:sub>
                    </m:sSub>
                  </m:oMath>
                </a14:m>
                <a:r>
                  <a:rPr/>
                  <a:t>已经走过, 按下面方法从</a:t>
                </a:r>
                <a14:m>
                  <m:oMath xmlns:m="http://schemas.openxmlformats.org/officeDocument/2006/math">
                    <m:r>
                      <m:t>E</m:t>
                    </m:r>
                  </m:oMath>
                </a14:m>
                <a:r>
                  <a:rPr/>
                  <a:t>-</a:t>
                </a:r>
                <a14:m>
                  <m:oMath xmlns:m="http://schemas.openxmlformats.org/officeDocument/2006/math">
                    <m:r>
                      <m:rPr>
                        <m:sty m:val="p"/>
                      </m:rPr>
                      <m:t>{</m:t>
                    </m:r>
                    <m:sSub>
                      <m:e>
                        <m:r>
                          <m:t>e</m:t>
                        </m:r>
                      </m:e>
                      <m:sub>
                        <m:r>
                          <m:t>1</m:t>
                        </m:r>
                      </m:sub>
                    </m:sSub>
                    <m:r>
                      <m:rPr>
                        <m:sty m:val="p"/>
                      </m:rPr>
                      <m:t>,</m:t>
                    </m:r>
                    <m:sSub>
                      <m:e>
                        <m:r>
                          <m:t>e</m:t>
                        </m:r>
                      </m:e>
                      <m:sub>
                        <m:r>
                          <m:t>2</m:t>
                        </m:r>
                      </m:sub>
                    </m:sSub>
                    <m:r>
                      <m:rPr>
                        <m:sty m:val="p"/>
                      </m:rPr>
                      <m:t>,</m:t>
                    </m:r>
                    <m:sSub>
                      <m:e>
                        <m:r>
                          <m:t>e</m:t>
                        </m:r>
                      </m:e>
                      <m:sub>
                        <m:r>
                          <m:t>3</m:t>
                        </m:r>
                      </m:sub>
                    </m:sSub>
                    <m:r>
                      <m:rPr>
                        <m:sty m:val="p"/>
                      </m:rPr>
                      <m:t>,</m:t>
                    </m:r>
                    <m:r>
                      <m:rPr>
                        <m:sty m:val="p"/>
                      </m:rPr>
                      <m:t>⋯</m:t>
                    </m:r>
                    <m:r>
                      <m:rPr>
                        <m:sty m:val="p"/>
                      </m:rPr>
                      <m:t>,</m:t>
                    </m:r>
                    <m:sSub>
                      <m:e>
                        <m:r>
                          <m:t>e</m:t>
                        </m:r>
                      </m:e>
                      <m:sub>
                        <m:r>
                          <m:t>i</m:t>
                        </m:r>
                      </m:sub>
                    </m:sSub>
                    <m:r>
                      <m:rPr>
                        <m:sty m:val="p"/>
                      </m:rPr>
                      <m:t>}</m:t>
                    </m:r>
                  </m:oMath>
                </a14:m>
                <a:r>
                  <a:rPr/>
                  <a:t>中选取</a:t>
                </a:r>
                <a14:m>
                  <m:oMath xmlns:m="http://schemas.openxmlformats.org/officeDocument/2006/math">
                    <m:sSub>
                      <m:e>
                        <m:r>
                          <m:t>e</m:t>
                        </m:r>
                      </m:e>
                      <m:sub>
                        <m:r>
                          <m:t>i</m:t>
                        </m:r>
                        <m:r>
                          <m:rPr>
                            <m:sty m:val="p"/>
                          </m:rPr>
                          <m:t>+</m:t>
                        </m:r>
                        <m:r>
                          <m:t>1</m:t>
                        </m:r>
                      </m:sub>
                    </m:sSub>
                  </m:oMath>
                </a14:m>
                <a:r>
                  <a:rPr/>
                  <a:t>:</a:t>
                </a:r>
              </a:p>
              <a:p>
                <a:pPr lvl="0"/>
                <a14:m>
                  <m:oMath xmlns:m="http://schemas.openxmlformats.org/officeDocument/2006/math">
                    <m:sSub>
                      <m:e>
                        <m:r>
                          <m:t>e</m:t>
                        </m:r>
                      </m:e>
                      <m:sub>
                        <m:r>
                          <m:t>i</m:t>
                        </m:r>
                        <m:r>
                          <m:rPr>
                            <m:sty m:val="p"/>
                          </m:rPr>
                          <m:t>+</m:t>
                        </m:r>
                        <m:r>
                          <m:t>1</m:t>
                        </m:r>
                      </m:sub>
                    </m:sSub>
                  </m:oMath>
                </a14:m>
                <a:r>
                  <a:rPr/>
                  <a:t>与</a:t>
                </a:r>
                <a14:m>
                  <m:oMath xmlns:m="http://schemas.openxmlformats.org/officeDocument/2006/math">
                    <m:sSub>
                      <m:e>
                        <m:r>
                          <m:t>v</m:t>
                        </m:r>
                      </m:e>
                      <m:sub>
                        <m:r>
                          <m:t>i</m:t>
                        </m:r>
                      </m:sub>
                    </m:sSub>
                  </m:oMath>
                </a14:m>
                <a:r>
                  <a:rPr/>
                  <a:t>关联;</a:t>
                </a:r>
              </a:p>
              <a:p>
                <a:pPr lvl="0"/>
                <a:r>
                  <a:rPr/>
                  <a:t>除非没有别的边可以走, 否则</a:t>
                </a:r>
                <a14:m>
                  <m:oMath xmlns:m="http://schemas.openxmlformats.org/officeDocument/2006/math">
                    <m:sSub>
                      <m:e>
                        <m:r>
                          <m:t>e</m:t>
                        </m:r>
                      </m:e>
                      <m:sub>
                        <m:r>
                          <m:t>i</m:t>
                        </m:r>
                        <m:r>
                          <m:rPr>
                            <m:sty m:val="p"/>
                          </m:rPr>
                          <m:t>+</m:t>
                        </m:r>
                        <m:r>
                          <m:t>1</m:t>
                        </m:r>
                      </m:sub>
                    </m:sSub>
                  </m:oMath>
                </a14:m>
                <a:r>
                  <a:rPr/>
                  <a:t>不应该为 </a:t>
                </a:r>
                <a14:m>
                  <m:oMath xmlns:m="http://schemas.openxmlformats.org/officeDocument/2006/math">
                    <m:sSub>
                      <m:e>
                        <m:r>
                          <m:t>G</m:t>
                        </m:r>
                      </m:e>
                      <m:sub>
                        <m:r>
                          <m:t>i</m:t>
                        </m:r>
                      </m:sub>
                    </m:sSub>
                    <m:r>
                      <m:rPr>
                        <m:sty m:val="p"/>
                      </m:rPr>
                      <m:t>=</m:t>
                    </m:r>
                    <m:r>
                      <m:t>G</m:t>
                    </m:r>
                    <m:r>
                      <m:rPr>
                        <m:sty m:val="p"/>
                      </m:rPr>
                      <m:t>−</m:t>
                    </m:r>
                    <m:r>
                      <m:rPr>
                        <m:sty m:val="p"/>
                      </m:rPr>
                      <m:t>{</m:t>
                    </m:r>
                    <m:sSub>
                      <m:e>
                        <m:r>
                          <m:t>e</m:t>
                        </m:r>
                      </m:e>
                      <m:sub>
                        <m:r>
                          <m:t>1</m:t>
                        </m:r>
                      </m:sub>
                    </m:sSub>
                    <m:r>
                      <m:rPr>
                        <m:sty m:val="p"/>
                      </m:rPr>
                      <m:t>,</m:t>
                    </m:r>
                    <m:sSub>
                      <m:e>
                        <m:r>
                          <m:t>e</m:t>
                        </m:r>
                      </m:e>
                      <m:sub>
                        <m:r>
                          <m:t>2</m:t>
                        </m:r>
                      </m:sub>
                    </m:sSub>
                    <m:r>
                      <m:rPr>
                        <m:sty m:val="p"/>
                      </m:rPr>
                      <m:t>,</m:t>
                    </m:r>
                    <m:sSub>
                      <m:e>
                        <m:r>
                          <m:t>e</m:t>
                        </m:r>
                      </m:e>
                      <m:sub>
                        <m:r>
                          <m:t>3</m:t>
                        </m:r>
                      </m:sub>
                    </m:sSub>
                    <m:r>
                      <m:rPr>
                        <m:sty m:val="p"/>
                      </m:rPr>
                      <m:t>,</m:t>
                    </m:r>
                    <m:r>
                      <m:rPr>
                        <m:sty m:val="p"/>
                      </m:rPr>
                      <m:t>⋯</m:t>
                    </m:r>
                    <m:r>
                      <m:rPr>
                        <m:sty m:val="p"/>
                      </m:rPr>
                      <m:t>,</m:t>
                    </m:r>
                    <m:sSub>
                      <m:e>
                        <m:r>
                          <m:t>e</m:t>
                        </m:r>
                      </m:e>
                      <m:sub>
                        <m:r>
                          <m:t>i</m:t>
                        </m:r>
                      </m:sub>
                    </m:sSub>
                    <m:r>
                      <m:rPr>
                        <m:sty m:val="p"/>
                      </m:rPr>
                      <m:t>}</m:t>
                    </m:r>
                  </m:oMath>
                </a14:m>
                <a:r>
                  <a:rPr/>
                  <a:t>中的桥.</a:t>
                </a:r>
              </a:p>
              <a:p>
                <a:pPr lvl="0" indent="0" marL="0">
                  <a:buNone/>
                </a:pPr>
                <a:r>
                  <a:rPr/>
                  <a:t>3 当2不能再进行时, 算法停止.</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采用Fleury算法求如</a:t>
                </a:r>
                <a14:m>
                  <m:oMath xmlns:m="http://schemas.openxmlformats.org/officeDocument/2006/math">
                    <m:r>
                      <m:t>G</m:t>
                    </m:r>
                    <m:r>
                      <m:rPr>
                        <m:sty m:val="p"/>
                      </m:rPr>
                      <m:t>=</m:t>
                    </m:r>
                    <m:r>
                      <m:rPr>
                        <m:sty m:val="p"/>
                      </m:rPr>
                      <m:t>⟨</m:t>
                    </m:r>
                    <m:r>
                      <m:t>V</m:t>
                    </m:r>
                    <m:r>
                      <m:rPr>
                        <m:sty m:val="p"/>
                      </m:rPr>
                      <m:t>,</m:t>
                    </m:r>
                    <m:r>
                      <m:t>E</m:t>
                    </m:r>
                    <m:r>
                      <m:rPr>
                        <m:sty m:val="p"/>
                      </m:rPr>
                      <m:t>⟩</m:t>
                    </m:r>
                  </m:oMath>
                </a14:m>
                <a:r>
                  <a:rPr/>
                  <a:t>的一条欧拉回路.</a:t>
                </a:r>
              </a:p>
              <a:p>
                <a:pPr lvl="0" indent="0" marL="0">
                  <a:buNone/>
                </a:pPr>
                <a:r>
                  <a:rPr/>
                  <a:t>解: 任取</a:t>
                </a:r>
                <a14:m>
                  <m:oMath xmlns:m="http://schemas.openxmlformats.org/officeDocument/2006/math">
                    <m:sSub>
                      <m:e>
                        <m:r>
                          <m:t>v</m:t>
                        </m:r>
                      </m:e>
                      <m:sub>
                        <m:r>
                          <m:t>0</m:t>
                        </m:r>
                      </m:sub>
                    </m:sSub>
                    <m:r>
                      <m:rPr>
                        <m:sty m:val="p"/>
                      </m:rPr>
                      <m:t>∈</m:t>
                    </m:r>
                    <m:r>
                      <m:t>V</m:t>
                    </m:r>
                  </m:oMath>
                </a14:m>
                <a:r>
                  <a:rPr/>
                  <a:t>.</a:t>
                </a:r>
              </a:p>
              <a:p>
                <a:pPr lvl="0" indent="0" marL="0">
                  <a:buNone/>
                </a:pPr>
                <a:r>
                  <a:rPr/>
                  <a:t>选</a:t>
                </a:r>
                <a14:m>
                  <m:oMath xmlns:m="http://schemas.openxmlformats.org/officeDocument/2006/math">
                    <m:sSub>
                      <m:e>
                        <m:r>
                          <m:t>e</m:t>
                        </m:r>
                      </m:e>
                      <m:sub>
                        <m:r>
                          <m:t>1</m:t>
                        </m:r>
                      </m:sub>
                    </m:sSub>
                  </m:oMath>
                </a14:m>
                <a:r>
                  <a:rPr/>
                  <a:t>, 得</a:t>
                </a:r>
                <a14:m>
                  <m:oMath xmlns:m="http://schemas.openxmlformats.org/officeDocument/2006/math">
                    <m:sSub>
                      <m:e>
                        <m:r>
                          <m:t>v</m:t>
                        </m:r>
                      </m:e>
                      <m:sub>
                        <m:r>
                          <m:t>0</m:t>
                        </m:r>
                      </m:sub>
                    </m:sSub>
                    <m:sSub>
                      <m:e>
                        <m:r>
                          <m:t>e</m:t>
                        </m:r>
                      </m:e>
                      <m:sub>
                        <m:r>
                          <m:t>1</m:t>
                        </m:r>
                      </m:sub>
                    </m:sSub>
                    <m:sSub>
                      <m:e>
                        <m:r>
                          <m:t>v</m:t>
                        </m:r>
                      </m:e>
                      <m:sub>
                        <m:r>
                          <m:t>1</m:t>
                        </m:r>
                      </m:sub>
                    </m:sSub>
                  </m:oMath>
                </a14:m>
              </a:p>
              <a:p>
                <a:pPr lvl="0" indent="0" marL="0">
                  <a:buNone/>
                </a:pPr>
                <a:r>
                  <a:rPr/>
                  <a:t>选</a:t>
                </a:r>
                <a14:m>
                  <m:oMath xmlns:m="http://schemas.openxmlformats.org/officeDocument/2006/math">
                    <m:sSub>
                      <m:e>
                        <m:r>
                          <m:t>e</m:t>
                        </m:r>
                      </m:e>
                      <m:sub>
                        <m:r>
                          <m:t>2</m:t>
                        </m:r>
                      </m:sub>
                    </m:sSub>
                  </m:oMath>
                </a14:m>
                <a:r>
                  <a:rPr/>
                  <a:t>, 得</a:t>
                </a:r>
                <a14:m>
                  <m:oMath xmlns:m="http://schemas.openxmlformats.org/officeDocument/2006/math">
                    <m:sSub>
                      <m:e>
                        <m:r>
                          <m:t>v</m:t>
                        </m:r>
                      </m:e>
                      <m:sub>
                        <m:r>
                          <m:t>0</m:t>
                        </m:r>
                      </m:sub>
                    </m:sSub>
                    <m:sSub>
                      <m:e>
                        <m:r>
                          <m:t>e</m:t>
                        </m:r>
                      </m:e>
                      <m:sub>
                        <m:r>
                          <m:t>1</m:t>
                        </m:r>
                      </m:sub>
                    </m:sSub>
                    <m:sSub>
                      <m:e>
                        <m:r>
                          <m:t>v</m:t>
                        </m:r>
                      </m:e>
                      <m:sub>
                        <m:r>
                          <m:t>1</m:t>
                        </m:r>
                      </m:sub>
                    </m:sSub>
                    <m:sSub>
                      <m:e>
                        <m:r>
                          <m:t>e</m:t>
                        </m:r>
                      </m:e>
                      <m:sub>
                        <m:r>
                          <m:t>2</m:t>
                        </m:r>
                      </m:sub>
                    </m:sSub>
                    <m:sSub>
                      <m:e>
                        <m:r>
                          <m:t>v</m:t>
                        </m:r>
                      </m:e>
                      <m:sub>
                        <m:r>
                          <m:t>2</m:t>
                        </m:r>
                      </m:sub>
                    </m:sSub>
                  </m:oMath>
                </a14:m>
              </a:p>
              <a:p>
                <a:pPr lvl="0" indent="0" marL="0">
                  <a:buNone/>
                </a:pPr>
                <a:r>
                  <a:rPr/>
                  <a:t>选</a:t>
                </a:r>
                <a14:m>
                  <m:oMath xmlns:m="http://schemas.openxmlformats.org/officeDocument/2006/math">
                    <m:sSub>
                      <m:e>
                        <m:r>
                          <m:t>e</m:t>
                        </m:r>
                      </m:e>
                      <m:sub>
                        <m:r>
                          <m:t>6</m:t>
                        </m:r>
                      </m:sub>
                    </m:sSub>
                  </m:oMath>
                </a14:m>
                <a:r>
                  <a:rPr/>
                  <a:t>, 得</a:t>
                </a:r>
                <a14:m>
                  <m:oMath xmlns:m="http://schemas.openxmlformats.org/officeDocument/2006/math">
                    <m:sSub>
                      <m:e>
                        <m:r>
                          <m:t>v</m:t>
                        </m:r>
                      </m:e>
                      <m:sub>
                        <m:r>
                          <m:t>0</m:t>
                        </m:r>
                      </m:sub>
                    </m:sSub>
                    <m:sSub>
                      <m:e>
                        <m:r>
                          <m:t>e</m:t>
                        </m:r>
                      </m:e>
                      <m:sub>
                        <m:r>
                          <m:t>1</m:t>
                        </m:r>
                      </m:sub>
                    </m:sSub>
                    <m:sSub>
                      <m:e>
                        <m:r>
                          <m:t>v</m:t>
                        </m:r>
                      </m:e>
                      <m:sub>
                        <m:r>
                          <m:t>1</m:t>
                        </m:r>
                      </m:sub>
                    </m:sSub>
                    <m:sSub>
                      <m:e>
                        <m:r>
                          <m:t>e</m:t>
                        </m:r>
                      </m:e>
                      <m:sub>
                        <m:r>
                          <m:t>2</m:t>
                        </m:r>
                      </m:sub>
                    </m:sSub>
                    <m:sSub>
                      <m:e>
                        <m:r>
                          <m:t>v</m:t>
                        </m:r>
                      </m:e>
                      <m:sub>
                        <m:r>
                          <m:t>2</m:t>
                        </m:r>
                      </m:sub>
                    </m:sSub>
                    <m:sSub>
                      <m:e>
                        <m:r>
                          <m:t>e</m:t>
                        </m:r>
                      </m:e>
                      <m:sub>
                        <m:r>
                          <m:t>6</m:t>
                        </m:r>
                      </m:sub>
                    </m:sSub>
                    <m:sSub>
                      <m:e>
                        <m:r>
                          <m:t>v</m:t>
                        </m:r>
                      </m:e>
                      <m:sub>
                        <m:r>
                          <m:t>0</m:t>
                        </m:r>
                      </m:sub>
                    </m:sSub>
                  </m:oMath>
                </a14:m>
              </a:p>
              <a:p>
                <a:pPr lvl="0" indent="0" marL="0">
                  <a:buNone/>
                </a:pPr>
                <a:r>
                  <a:rPr/>
                  <a:t>选</a:t>
                </a:r>
                <a14:m>
                  <m:oMath xmlns:m="http://schemas.openxmlformats.org/officeDocument/2006/math">
                    <m:sSub>
                      <m:e>
                        <m:r>
                          <m:t>e</m:t>
                        </m:r>
                      </m:e>
                      <m:sub>
                        <m:r>
                          <m:t>3</m:t>
                        </m:r>
                      </m:sub>
                    </m:sSub>
                  </m:oMath>
                </a14:m>
                <a:r>
                  <a:rPr/>
                  <a:t>, 得</a:t>
                </a:r>
                <a14:m>
                  <m:oMath xmlns:m="http://schemas.openxmlformats.org/officeDocument/2006/math">
                    <m:sSub>
                      <m:e>
                        <m:r>
                          <m:t>v</m:t>
                        </m:r>
                      </m:e>
                      <m:sub>
                        <m:r>
                          <m:t>0</m:t>
                        </m:r>
                      </m:sub>
                    </m:sSub>
                    <m:sSub>
                      <m:e>
                        <m:r>
                          <m:t>e</m:t>
                        </m:r>
                      </m:e>
                      <m:sub>
                        <m:r>
                          <m:t>1</m:t>
                        </m:r>
                      </m:sub>
                    </m:sSub>
                    <m:sSub>
                      <m:e>
                        <m:r>
                          <m:t>v</m:t>
                        </m:r>
                      </m:e>
                      <m:sub>
                        <m:r>
                          <m:t>1</m:t>
                        </m:r>
                      </m:sub>
                    </m:sSub>
                    <m:sSub>
                      <m:e>
                        <m:r>
                          <m:t>e</m:t>
                        </m:r>
                      </m:e>
                      <m:sub>
                        <m:r>
                          <m:t>2</m:t>
                        </m:r>
                      </m:sub>
                    </m:sSub>
                    <m:sSub>
                      <m:e>
                        <m:r>
                          <m:t>v</m:t>
                        </m:r>
                      </m:e>
                      <m:sub>
                        <m:r>
                          <m:t>2</m:t>
                        </m:r>
                      </m:sub>
                    </m:sSub>
                    <m:sSub>
                      <m:e>
                        <m:r>
                          <m:t>e</m:t>
                        </m:r>
                      </m:e>
                      <m:sub>
                        <m:r>
                          <m:t>5</m:t>
                        </m:r>
                      </m:sub>
                    </m:sSub>
                    <m:sSub>
                      <m:e>
                        <m:r>
                          <m:t>v</m:t>
                        </m:r>
                      </m:e>
                      <m:sub>
                        <m:r>
                          <m:t>0</m:t>
                        </m:r>
                      </m:sub>
                    </m:sSub>
                    <m:sSub>
                      <m:e>
                        <m:r>
                          <m:t>e</m:t>
                        </m:r>
                      </m:e>
                      <m:sub>
                        <m:r>
                          <m:t>3</m:t>
                        </m:r>
                      </m:sub>
                    </m:sSub>
                    <m:sSub>
                      <m:e>
                        <m:r>
                          <m:t>v</m:t>
                        </m:r>
                      </m:e>
                      <m:sub>
                        <m:r>
                          <m:t>2</m:t>
                        </m:r>
                      </m:sub>
                    </m:sSub>
                  </m:oMath>
                </a14:m>
              </a:p>
              <a:p>
                <a:pPr lvl="0" indent="0" marL="0">
                  <a:buNone/>
                </a:pPr>
                <a:r>
                  <a:rPr/>
                  <a:t>选</a:t>
                </a:r>
                <a14:m>
                  <m:oMath xmlns:m="http://schemas.openxmlformats.org/officeDocument/2006/math">
                    <m:sSub>
                      <m:e>
                        <m:r>
                          <m:t>e</m:t>
                        </m:r>
                      </m:e>
                      <m:sub>
                        <m:r>
                          <m:t>4</m:t>
                        </m:r>
                      </m:sub>
                    </m:sSub>
                  </m:oMath>
                </a14:m>
                <a:r>
                  <a:rPr/>
                  <a:t>, 得</a:t>
                </a:r>
                <a14:m>
                  <m:oMath xmlns:m="http://schemas.openxmlformats.org/officeDocument/2006/math">
                    <m:sSub>
                      <m:e>
                        <m:r>
                          <m:t>v</m:t>
                        </m:r>
                      </m:e>
                      <m:sub>
                        <m:r>
                          <m:t>0</m:t>
                        </m:r>
                      </m:sub>
                    </m:sSub>
                    <m:sSub>
                      <m:e>
                        <m:r>
                          <m:t>e</m:t>
                        </m:r>
                      </m:e>
                      <m:sub>
                        <m:r>
                          <m:t>1</m:t>
                        </m:r>
                      </m:sub>
                    </m:sSub>
                    <m:sSub>
                      <m:e>
                        <m:r>
                          <m:t>v</m:t>
                        </m:r>
                      </m:e>
                      <m:sub>
                        <m:r>
                          <m:t>1</m:t>
                        </m:r>
                      </m:sub>
                    </m:sSub>
                    <m:sSub>
                      <m:e>
                        <m:r>
                          <m:t>e</m:t>
                        </m:r>
                      </m:e>
                      <m:sub>
                        <m:r>
                          <m:t>2</m:t>
                        </m:r>
                      </m:sub>
                    </m:sSub>
                    <m:sSub>
                      <m:e>
                        <m:r>
                          <m:t>v</m:t>
                        </m:r>
                      </m:e>
                      <m:sub>
                        <m:r>
                          <m:t>2</m:t>
                        </m:r>
                      </m:sub>
                    </m:sSub>
                    <m:sSub>
                      <m:e>
                        <m:r>
                          <m:t>e</m:t>
                        </m:r>
                      </m:e>
                      <m:sub>
                        <m:r>
                          <m:t>5</m:t>
                        </m:r>
                      </m:sub>
                    </m:sSub>
                    <m:sSub>
                      <m:e>
                        <m:r>
                          <m:t>v</m:t>
                        </m:r>
                      </m:e>
                      <m:sub>
                        <m:r>
                          <m:t>0</m:t>
                        </m:r>
                      </m:sub>
                    </m:sSub>
                    <m:sSub>
                      <m:e>
                        <m:r>
                          <m:t>e</m:t>
                        </m:r>
                      </m:e>
                      <m:sub>
                        <m:r>
                          <m:t>3</m:t>
                        </m:r>
                      </m:sub>
                    </m:sSub>
                    <m:sSub>
                      <m:e>
                        <m:r>
                          <m:t>v</m:t>
                        </m:r>
                      </m:e>
                      <m:sub>
                        <m:r>
                          <m:t>2</m:t>
                        </m:r>
                      </m:sub>
                    </m:sSub>
                    <m:sSub>
                      <m:e>
                        <m:r>
                          <m:t>e</m:t>
                        </m:r>
                      </m:e>
                      <m:sub>
                        <m:r>
                          <m:t>4</m:t>
                        </m:r>
                      </m:sub>
                    </m:sSub>
                    <m:sSub>
                      <m:e>
                        <m:r>
                          <m:t>v</m:t>
                        </m:r>
                      </m:e>
                      <m:sub>
                        <m:r>
                          <m:t>3</m:t>
                        </m:r>
                      </m:sub>
                    </m:sSub>
                  </m:oMath>
                </a14:m>
              </a:p>
              <a:p>
                <a:pPr lvl="0" indent="0" marL="0">
                  <a:buNone/>
                </a:pPr>
                <a:r>
                  <a:rPr/>
                  <a:t>选</a:t>
                </a:r>
                <a14:m>
                  <m:oMath xmlns:m="http://schemas.openxmlformats.org/officeDocument/2006/math">
                    <m:sSub>
                      <m:e>
                        <m:r>
                          <m:t>e</m:t>
                        </m:r>
                      </m:e>
                      <m:sub>
                        <m:r>
                          <m:t>5</m:t>
                        </m:r>
                      </m:sub>
                    </m:sSub>
                  </m:oMath>
                </a14:m>
                <a:r>
                  <a:rPr/>
                  <a:t>, 得</a:t>
                </a:r>
                <a14:m>
                  <m:oMath xmlns:m="http://schemas.openxmlformats.org/officeDocument/2006/math">
                    <m:sSub>
                      <m:e>
                        <m:r>
                          <m:t>v</m:t>
                        </m:r>
                      </m:e>
                      <m:sub>
                        <m:r>
                          <m:t>0</m:t>
                        </m:r>
                      </m:sub>
                    </m:sSub>
                    <m:sSub>
                      <m:e>
                        <m:r>
                          <m:t>e</m:t>
                        </m:r>
                      </m:e>
                      <m:sub>
                        <m:r>
                          <m:t>1</m:t>
                        </m:r>
                      </m:sub>
                    </m:sSub>
                    <m:sSub>
                      <m:e>
                        <m:r>
                          <m:t>v</m:t>
                        </m:r>
                      </m:e>
                      <m:sub>
                        <m:r>
                          <m:t>1</m:t>
                        </m:r>
                      </m:sub>
                    </m:sSub>
                    <m:sSub>
                      <m:e>
                        <m:r>
                          <m:t>e</m:t>
                        </m:r>
                      </m:e>
                      <m:sub>
                        <m:r>
                          <m:t>2</m:t>
                        </m:r>
                      </m:sub>
                    </m:sSub>
                    <m:sSub>
                      <m:e>
                        <m:r>
                          <m:t>v</m:t>
                        </m:r>
                      </m:e>
                      <m:sub>
                        <m:r>
                          <m:t>2</m:t>
                        </m:r>
                      </m:sub>
                    </m:sSub>
                    <m:sSub>
                      <m:e>
                        <m:r>
                          <m:t>e</m:t>
                        </m:r>
                      </m:e>
                      <m:sub>
                        <m:r>
                          <m:t>5</m:t>
                        </m:r>
                      </m:sub>
                    </m:sSub>
                    <m:sSub>
                      <m:e>
                        <m:r>
                          <m:t>v</m:t>
                        </m:r>
                      </m:e>
                      <m:sub>
                        <m:r>
                          <m:t>0</m:t>
                        </m:r>
                      </m:sub>
                    </m:sSub>
                    <m:sSub>
                      <m:e>
                        <m:r>
                          <m:t>e</m:t>
                        </m:r>
                      </m:e>
                      <m:sub>
                        <m:r>
                          <m:t>3</m:t>
                        </m:r>
                      </m:sub>
                    </m:sSub>
                    <m:sSub>
                      <m:e>
                        <m:r>
                          <m:t>v</m:t>
                        </m:r>
                      </m:e>
                      <m:sub>
                        <m:r>
                          <m:t>2</m:t>
                        </m:r>
                      </m:sub>
                    </m:sSub>
                    <m:sSub>
                      <m:e>
                        <m:r>
                          <m:t>e</m:t>
                        </m:r>
                      </m:e>
                      <m:sub>
                        <m:r>
                          <m:t>4</m:t>
                        </m:r>
                      </m:sub>
                    </m:sSub>
                    <m:sSub>
                      <m:e>
                        <m:r>
                          <m:t>v</m:t>
                        </m:r>
                      </m:e>
                      <m:sub>
                        <m:r>
                          <m:t>3</m:t>
                        </m:r>
                      </m:sub>
                    </m:sSub>
                    <m:sSub>
                      <m:e>
                        <m:r>
                          <m:t>e</m:t>
                        </m:r>
                      </m:e>
                      <m:sub>
                        <m:r>
                          <m:t>5</m:t>
                        </m:r>
                      </m:sub>
                    </m:sSub>
                    <m:sSub>
                      <m:e>
                        <m:r>
                          <m:t>v</m:t>
                        </m:r>
                      </m:e>
                      <m:sub>
                        <m:r>
                          <m:t>0</m:t>
                        </m:r>
                      </m:sub>
                    </m:sSub>
                  </m:oMath>
                </a14:m>
              </a:p>
            </p:txBody>
          </p:sp>
        </mc:Choice>
      </mc:AlternateContent>
      <p:pic>
        <p:nvPicPr>
          <p:cNvPr descr="MAT21601T-Chapter10_files/figure-pptx/unnamed-chunk-9-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定理: 设</a:t>
                </a:r>
                <a14:m>
                  <m:oMath xmlns:m="http://schemas.openxmlformats.org/officeDocument/2006/math">
                    <m:r>
                      <m:t>G</m:t>
                    </m:r>
                  </m:oMath>
                </a14:m>
                <a:r>
                  <a:rPr/>
                  <a:t>是非平凡的欧拉图当且仅当</a:t>
                </a:r>
                <a14:m>
                  <m:oMath xmlns:m="http://schemas.openxmlformats.org/officeDocument/2006/math">
                    <m:r>
                      <m:t>G</m:t>
                    </m:r>
                  </m:oMath>
                </a14:m>
                <a:r>
                  <a:rPr/>
                  <a:t>是连通的, 且为若干个边不重复的简单回路的并.</a:t>
                </a:r>
              </a:p>
              <a:p>
                <a:pPr lvl="0" indent="0" marL="0">
                  <a:buNone/>
                </a:pPr>
                <a:r>
                  <a:rPr/>
                  <a:t> </a:t>
                </a:r>
              </a:p>
              <a:p>
                <a:pPr lvl="0" indent="0" marL="0">
                  <a:buNone/>
                </a:pPr>
                <a:r>
                  <a:rPr/>
                  <a:t>定理: 设有向图</a:t>
                </a:r>
                <a14:m>
                  <m:oMath xmlns:m="http://schemas.openxmlformats.org/officeDocument/2006/math">
                    <m:r>
                      <m:t>G</m:t>
                    </m:r>
                    <m:r>
                      <m:rPr>
                        <m:sty m:val="p"/>
                      </m:rPr>
                      <m:t>=</m:t>
                    </m:r>
                    <m:r>
                      <m:rPr>
                        <m:sty m:val="p"/>
                      </m:rPr>
                      <m:t>⟨</m:t>
                    </m:r>
                    <m:r>
                      <m:t>V</m:t>
                    </m:r>
                    <m:r>
                      <m:rPr>
                        <m:sty m:val="p"/>
                      </m:rPr>
                      <m:t>,</m:t>
                    </m:r>
                    <m:r>
                      <m:t>E</m:t>
                    </m:r>
                    <m:r>
                      <m:rPr>
                        <m:sty m:val="p"/>
                      </m:rPr>
                      <m:t>⟩</m:t>
                    </m:r>
                  </m:oMath>
                </a14:m>
                <a:r>
                  <a:rPr/>
                  <a:t>是弱连通的, 则:</a:t>
                </a:r>
              </a:p>
              <a:p>
                <a:pPr lvl="0" indent="-457200" marL="457200">
                  <a:buAutoNum type="arabicParenBoth"/>
                </a:pPr>
                <a14:m>
                  <m:oMath xmlns:m="http://schemas.openxmlformats.org/officeDocument/2006/math">
                    <m:r>
                      <m:t>G</m:t>
                    </m:r>
                  </m:oMath>
                </a14:m>
                <a:r>
                  <a:rPr/>
                  <a:t>中存在欧拉回路, 当且仅当</a:t>
                </a:r>
                <a14:m>
                  <m:oMath xmlns:m="http://schemas.openxmlformats.org/officeDocument/2006/math">
                    <m:r>
                      <m:t>G</m:t>
                    </m:r>
                  </m:oMath>
                </a14:m>
                <a:r>
                  <a:rPr/>
                  <a:t>中每个结点的入度等于出度.</a:t>
                </a:r>
              </a:p>
              <a:p>
                <a:pPr lvl="0" indent="-457200" marL="457200">
                  <a:buAutoNum type="arabicParenBoth"/>
                </a:pPr>
                <a14:m>
                  <m:oMath xmlns:m="http://schemas.openxmlformats.org/officeDocument/2006/math">
                    <m:r>
                      <m:t>G</m:t>
                    </m:r>
                  </m:oMath>
                </a14:m>
                <a:r>
                  <a:rPr/>
                  <a:t>中存在欧拉路径但不存在欧拉回路, 当且仅当</a:t>
                </a:r>
                <a14:m>
                  <m:oMath xmlns:m="http://schemas.openxmlformats.org/officeDocument/2006/math">
                    <m:r>
                      <m:t>G</m:t>
                    </m:r>
                  </m:oMath>
                </a14:m>
                <a:r>
                  <a:rPr/>
                  <a:t>中除两个结点外, 其余结点的入度等于出度, 而除外的两个结点中, 一个结点的入度比出度大1, 另一个结点的入度比出度小1.</a:t>
                </a:r>
              </a:p>
            </p:txBody>
          </p:sp>
        </mc:Choice>
      </mc:AlternateContent>
      <p:pic>
        <p:nvPicPr>
          <p:cNvPr descr="MAT21601T-Chapter10_files/figure-pptx/unnamed-chunk-10-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判断图是否是存在欧拉路径和欧拉回路.</a:t>
                </a:r>
              </a:p>
              <a:p>
                <a:pPr lvl="0" indent="0" marL="0">
                  <a:buNone/>
                </a:pPr>
                <a:r>
                  <a:rPr/>
                  <a:t>解: 对于</a:t>
                </a:r>
                <a14:m>
                  <m:oMath xmlns:m="http://schemas.openxmlformats.org/officeDocument/2006/math">
                    <m:r>
                      <m:t>G</m:t>
                    </m:r>
                  </m:oMath>
                </a14:m>
                <a:r>
                  <a:rPr/>
                  <a:t>,</a:t>
                </a:r>
              </a:p>
              <a:p>
                <a:pPr lvl="0" indent="0" marL="0">
                  <a:buNone/>
                </a:pPr>
                <a14:m>
                  <m:oMathPara xmlns:m="http://schemas.openxmlformats.org/officeDocument/2006/math">
                    <m:oMathParaPr>
                      <m:jc m:val="center"/>
                    </m:oMathParaPr>
                    <m:oMath>
                      <m:sSup>
                        <m:e>
                          <m:r>
                            <m:t>d</m:t>
                          </m:r>
                        </m:e>
                        <m:sup>
                          <m:r>
                            <m:rPr>
                              <m:sty m:val="p"/>
                            </m:rPr>
                            <m:t>+</m:t>
                          </m:r>
                        </m:sup>
                      </m:sSup>
                      <m:d>
                        <m:dPr>
                          <m:begChr m:val="("/>
                          <m:endChr m:val=")"/>
                          <m:sepChr m:val=""/>
                          <m:grow/>
                        </m:dPr>
                        <m:e>
                          <m:sSub>
                            <m:e>
                              <m:r>
                                <m:t>v</m:t>
                              </m:r>
                            </m:e>
                            <m:sub>
                              <m:r>
                                <m:t>1</m:t>
                              </m:r>
                            </m:sub>
                          </m:sSub>
                        </m:e>
                      </m:d>
                      <m:r>
                        <m:rPr>
                          <m:sty m:val="p"/>
                        </m:rPr>
                        <m:t>=</m:t>
                      </m:r>
                      <m:r>
                        <m:t>1</m:t>
                      </m:r>
                      <m:r>
                        <m:rPr>
                          <m:sty m:val="p"/>
                        </m:rPr>
                        <m:t>,</m:t>
                      </m:r>
                      <m:sSup>
                        <m:e>
                          <m:r>
                            <m:t>d</m:t>
                          </m:r>
                        </m:e>
                        <m:sup>
                          <m:r>
                            <m:rPr>
                              <m:sty m:val="p"/>
                            </m:rPr>
                            <m:t>−</m:t>
                          </m:r>
                        </m:sup>
                      </m:sSup>
                      <m:d>
                        <m:dPr>
                          <m:begChr m:val="("/>
                          <m:endChr m:val=")"/>
                          <m:sepChr m:val=""/>
                          <m:grow/>
                        </m:dPr>
                        <m:e>
                          <m:sSub>
                            <m:e>
                              <m:r>
                                <m:t>v</m:t>
                              </m:r>
                            </m:e>
                            <m:sub>
                              <m:r>
                                <m:t>1</m:t>
                              </m:r>
                            </m:sub>
                          </m:sSub>
                        </m:e>
                      </m:d>
                      <m:r>
                        <m:rPr>
                          <m:sty m:val="p"/>
                        </m:rPr>
                        <m:t>=</m:t>
                      </m:r>
                      <m:r>
                        <m:t>1</m:t>
                      </m:r>
                    </m:oMath>
                  </m:oMathPara>
                </a14:m>
              </a:p>
              <a:p>
                <a:pPr lvl="0" indent="0" marL="0">
                  <a:buNone/>
                </a:pPr>
                <a14:m>
                  <m:oMathPara xmlns:m="http://schemas.openxmlformats.org/officeDocument/2006/math">
                    <m:oMathParaPr>
                      <m:jc m:val="center"/>
                    </m:oMathParaPr>
                    <m:oMath>
                      <m:sSup>
                        <m:e>
                          <m:r>
                            <m:t>d</m:t>
                          </m:r>
                        </m:e>
                        <m:sup>
                          <m:r>
                            <m:rPr>
                              <m:sty m:val="p"/>
                            </m:rPr>
                            <m:t>+</m:t>
                          </m:r>
                        </m:sup>
                      </m:sSup>
                      <m:d>
                        <m:dPr>
                          <m:begChr m:val="("/>
                          <m:endChr m:val=")"/>
                          <m:sepChr m:val=""/>
                          <m:grow/>
                        </m:dPr>
                        <m:e>
                          <m:sSub>
                            <m:e>
                              <m:r>
                                <m:t>v</m:t>
                              </m:r>
                            </m:e>
                            <m:sub>
                              <m:r>
                                <m:t>2</m:t>
                              </m:r>
                            </m:sub>
                          </m:sSub>
                        </m:e>
                      </m:d>
                      <m:r>
                        <m:rPr>
                          <m:sty m:val="p"/>
                        </m:rPr>
                        <m:t>=</m:t>
                      </m:r>
                      <m:r>
                        <m:t>2</m:t>
                      </m:r>
                      <m:r>
                        <m:rPr>
                          <m:sty m:val="p"/>
                        </m:rPr>
                        <m:t>,</m:t>
                      </m:r>
                      <m:sSup>
                        <m:e>
                          <m:r>
                            <m:t>d</m:t>
                          </m:r>
                        </m:e>
                        <m:sup>
                          <m:r>
                            <m:rPr>
                              <m:sty m:val="p"/>
                            </m:rPr>
                            <m:t>−</m:t>
                          </m:r>
                        </m:sup>
                      </m:sSup>
                      <m:d>
                        <m:dPr>
                          <m:begChr m:val="("/>
                          <m:endChr m:val=")"/>
                          <m:sepChr m:val=""/>
                          <m:grow/>
                        </m:dPr>
                        <m:e>
                          <m:sSub>
                            <m:e>
                              <m:r>
                                <m:t>v</m:t>
                              </m:r>
                            </m:e>
                            <m:sub>
                              <m:r>
                                <m:t>2</m:t>
                              </m:r>
                            </m:sub>
                          </m:sSub>
                        </m:e>
                      </m:d>
                      <m:r>
                        <m:rPr>
                          <m:sty m:val="p"/>
                        </m:rPr>
                        <m:t>=</m:t>
                      </m:r>
                      <m:r>
                        <m:t>1</m:t>
                      </m:r>
                    </m:oMath>
                  </m:oMathPara>
                </a14:m>
              </a:p>
              <a:p>
                <a:pPr lvl="0" indent="0" marL="0">
                  <a:buNone/>
                </a:pPr>
                <a14:m>
                  <m:oMathPara xmlns:m="http://schemas.openxmlformats.org/officeDocument/2006/math">
                    <m:oMathParaPr>
                      <m:jc m:val="center"/>
                    </m:oMathParaPr>
                    <m:oMath>
                      <m:sSup>
                        <m:e>
                          <m:r>
                            <m:t>d</m:t>
                          </m:r>
                        </m:e>
                        <m:sup>
                          <m:r>
                            <m:rPr>
                              <m:sty m:val="p"/>
                            </m:rPr>
                            <m:t>+</m:t>
                          </m:r>
                        </m:sup>
                      </m:sSup>
                      <m:d>
                        <m:dPr>
                          <m:begChr m:val="("/>
                          <m:endChr m:val=")"/>
                          <m:sepChr m:val=""/>
                          <m:grow/>
                        </m:dPr>
                        <m:e>
                          <m:sSub>
                            <m:e>
                              <m:r>
                                <m:t>v</m:t>
                              </m:r>
                            </m:e>
                            <m:sub>
                              <m:r>
                                <m:t>3</m:t>
                              </m:r>
                            </m:sub>
                          </m:sSub>
                        </m:e>
                      </m:d>
                      <m:r>
                        <m:rPr>
                          <m:sty m:val="p"/>
                        </m:rPr>
                        <m:t>=</m:t>
                      </m:r>
                      <m:r>
                        <m:t>1</m:t>
                      </m:r>
                      <m:r>
                        <m:rPr>
                          <m:sty m:val="p"/>
                        </m:rPr>
                        <m:t>,</m:t>
                      </m:r>
                      <m:sSup>
                        <m:e>
                          <m:r>
                            <m:t>d</m:t>
                          </m:r>
                        </m:e>
                        <m:sup>
                          <m:r>
                            <m:rPr>
                              <m:sty m:val="p"/>
                            </m:rPr>
                            <m:t>−</m:t>
                          </m:r>
                        </m:sup>
                      </m:sSup>
                      <m:d>
                        <m:dPr>
                          <m:begChr m:val="("/>
                          <m:endChr m:val=")"/>
                          <m:sepChr m:val=""/>
                          <m:grow/>
                        </m:dPr>
                        <m:e>
                          <m:sSub>
                            <m:e>
                              <m:r>
                                <m:t>v</m:t>
                              </m:r>
                            </m:e>
                            <m:sub>
                              <m:r>
                                <m:t>3</m:t>
                              </m:r>
                            </m:sub>
                          </m:sSub>
                        </m:e>
                      </m:d>
                      <m:r>
                        <m:rPr>
                          <m:sty m:val="p"/>
                        </m:rPr>
                        <m:t>=</m:t>
                      </m:r>
                      <m:r>
                        <m:t>1</m:t>
                      </m:r>
                    </m:oMath>
                  </m:oMathPara>
                </a14:m>
              </a:p>
              <a:p>
                <a:pPr lvl="0" indent="0" marL="0">
                  <a:buNone/>
                </a:pPr>
                <a14:m>
                  <m:oMathPara xmlns:m="http://schemas.openxmlformats.org/officeDocument/2006/math">
                    <m:oMathParaPr>
                      <m:jc m:val="center"/>
                    </m:oMathParaPr>
                    <m:oMath>
                      <m:sSup>
                        <m:e>
                          <m:r>
                            <m:t>d</m:t>
                          </m:r>
                        </m:e>
                        <m:sup>
                          <m:r>
                            <m:rPr>
                              <m:sty m:val="p"/>
                            </m:rPr>
                            <m:t>+</m:t>
                          </m:r>
                        </m:sup>
                      </m:sSup>
                      <m:d>
                        <m:dPr>
                          <m:begChr m:val="("/>
                          <m:endChr m:val=")"/>
                          <m:sepChr m:val=""/>
                          <m:grow/>
                        </m:dPr>
                        <m:e>
                          <m:sSub>
                            <m:e>
                              <m:r>
                                <m:t>v</m:t>
                              </m:r>
                            </m:e>
                            <m:sub>
                              <m:r>
                                <m:t>4</m:t>
                              </m:r>
                            </m:sub>
                          </m:sSub>
                        </m:e>
                      </m:d>
                      <m:r>
                        <m:rPr>
                          <m:sty m:val="p"/>
                        </m:rPr>
                        <m:t>=</m:t>
                      </m:r>
                      <m:r>
                        <m:t>1</m:t>
                      </m:r>
                      <m:r>
                        <m:rPr>
                          <m:sty m:val="p"/>
                        </m:rPr>
                        <m:t>,</m:t>
                      </m:r>
                      <m:sSup>
                        <m:e>
                          <m:r>
                            <m:t>d</m:t>
                          </m:r>
                        </m:e>
                        <m:sup>
                          <m:r>
                            <m:rPr>
                              <m:sty m:val="p"/>
                            </m:rPr>
                            <m:t>−</m:t>
                          </m:r>
                        </m:sup>
                      </m:sSup>
                      <m:d>
                        <m:dPr>
                          <m:begChr m:val="("/>
                          <m:endChr m:val=")"/>
                          <m:sepChr m:val=""/>
                          <m:grow/>
                        </m:dPr>
                        <m:e>
                          <m:sSub>
                            <m:e>
                              <m:r>
                                <m:t>v</m:t>
                              </m:r>
                            </m:e>
                            <m:sub>
                              <m:r>
                                <m:t>4</m:t>
                              </m:r>
                            </m:sub>
                          </m:sSub>
                        </m:e>
                      </m:d>
                      <m:r>
                        <m:rPr>
                          <m:sty m:val="p"/>
                        </m:rPr>
                        <m:t>=</m:t>
                      </m:r>
                      <m:r>
                        <m:t>1</m:t>
                      </m:r>
                    </m:oMath>
                  </m:oMathPara>
                </a14:m>
              </a:p>
              <a:p>
                <a:pPr lvl="0" indent="0" marL="0">
                  <a:buNone/>
                </a:pPr>
                <a14:m>
                  <m:oMathPara xmlns:m="http://schemas.openxmlformats.org/officeDocument/2006/math">
                    <m:oMathParaPr>
                      <m:jc m:val="center"/>
                    </m:oMathParaPr>
                    <m:oMath>
                      <m:sSup>
                        <m:e>
                          <m:r>
                            <m:t>d</m:t>
                          </m:r>
                        </m:e>
                        <m:sup>
                          <m:r>
                            <m:rPr>
                              <m:sty m:val="p"/>
                            </m:rPr>
                            <m:t>+</m:t>
                          </m:r>
                        </m:sup>
                      </m:sSup>
                      <m:d>
                        <m:dPr>
                          <m:begChr m:val="("/>
                          <m:endChr m:val=")"/>
                          <m:sepChr m:val=""/>
                          <m:grow/>
                        </m:dPr>
                        <m:e>
                          <m:sSub>
                            <m:e>
                              <m:r>
                                <m:t>v</m:t>
                              </m:r>
                            </m:e>
                            <m:sub>
                              <m:r>
                                <m:t>5</m:t>
                              </m:r>
                            </m:sub>
                          </m:sSub>
                        </m:e>
                      </m:d>
                      <m:r>
                        <m:rPr>
                          <m:sty m:val="p"/>
                        </m:rPr>
                        <m:t>=</m:t>
                      </m:r>
                      <m:r>
                        <m:t>1</m:t>
                      </m:r>
                      <m:r>
                        <m:rPr>
                          <m:sty m:val="p"/>
                        </m:rPr>
                        <m:t>,</m:t>
                      </m:r>
                      <m:sSup>
                        <m:e>
                          <m:r>
                            <m:t>d</m:t>
                          </m:r>
                        </m:e>
                        <m:sup>
                          <m:r>
                            <m:rPr>
                              <m:sty m:val="p"/>
                            </m:rPr>
                            <m:t>−</m:t>
                          </m:r>
                        </m:sup>
                      </m:sSup>
                      <m:d>
                        <m:dPr>
                          <m:begChr m:val="("/>
                          <m:endChr m:val=")"/>
                          <m:sepChr m:val=""/>
                          <m:grow/>
                        </m:dPr>
                        <m:e>
                          <m:sSub>
                            <m:e>
                              <m:r>
                                <m:t>v</m:t>
                              </m:r>
                            </m:e>
                            <m:sub>
                              <m:r>
                                <m:t>2</m:t>
                              </m:r>
                            </m:sub>
                          </m:sSub>
                        </m:e>
                      </m:d>
                      <m:r>
                        <m:rPr>
                          <m:sty m:val="p"/>
                        </m:rPr>
                        <m:t>=</m:t>
                      </m:r>
                      <m:r>
                        <m:t>2</m:t>
                      </m:r>
                    </m:oMath>
                  </m:oMathPara>
                </a14:m>
              </a:p>
              <a:p>
                <a:pPr lvl="0" indent="0" marL="0">
                  <a:buNone/>
                </a:pPr>
                <a:r>
                  <a:rPr/>
                  <a:t>故存在欧拉路径, 例如</a:t>
                </a:r>
                <a14:m>
                  <m:oMath xmlns:m="http://schemas.openxmlformats.org/officeDocument/2006/math">
                    <m:sSub>
                      <m:e>
                        <m:r>
                          <m:t>v</m:t>
                        </m:r>
                      </m:e>
                      <m:sub>
                        <m:r>
                          <m:t>2</m:t>
                        </m:r>
                      </m:sub>
                    </m:sSub>
                    <m:sSub>
                      <m:e>
                        <m:r>
                          <m:t>v</m:t>
                        </m:r>
                      </m:e>
                      <m:sub>
                        <m:r>
                          <m:t>3</m:t>
                        </m:r>
                      </m:sub>
                    </m:sSub>
                    <m:sSub>
                      <m:e>
                        <m:r>
                          <m:t>v</m:t>
                        </m:r>
                      </m:e>
                      <m:sub>
                        <m:r>
                          <m:t>4</m:t>
                        </m:r>
                      </m:sub>
                    </m:sSub>
                    <m:sSub>
                      <m:e>
                        <m:r>
                          <m:t>v</m:t>
                        </m:r>
                      </m:e>
                      <m:sub>
                        <m:r>
                          <m:t>5</m:t>
                        </m:r>
                      </m:sub>
                    </m:sSub>
                    <m:sSub>
                      <m:e>
                        <m:r>
                          <m:t>v</m:t>
                        </m:r>
                      </m:e>
                      <m:sub>
                        <m:r>
                          <m:t>2</m:t>
                        </m:r>
                      </m:sub>
                    </m:sSub>
                    <m:sSub>
                      <m:e>
                        <m:r>
                          <m:t>v</m:t>
                        </m:r>
                      </m:e>
                      <m:sub>
                        <m:r>
                          <m:t>1</m:t>
                        </m:r>
                      </m:sub>
                    </m:sSub>
                    <m:sSub>
                      <m:e>
                        <m:r>
                          <m:t>v</m:t>
                        </m:r>
                      </m:e>
                      <m:sub>
                        <m:r>
                          <m:t>5</m:t>
                        </m:r>
                      </m:sub>
                    </m:sSub>
                  </m:oMath>
                </a14:m>
                <a:r>
                  <a:rPr/>
                  <a:t>.</a:t>
                </a:r>
              </a:p>
            </p:txBody>
          </p:sp>
        </mc:Choice>
      </mc:AlternateContent>
      <p:pic>
        <p:nvPicPr>
          <p:cNvPr descr="MAT21601T-Chapter10_files/figure-pptx/unnamed-chunk-11-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判断下图是否是存在欧拉通路或欧拉回路.</a:t>
                </a:r>
              </a:p>
              <a:p>
                <a:pPr lvl="0" indent="0" marL="0">
                  <a:buNone/>
                </a:pPr>
                <a:r>
                  <a:rPr/>
                  <a:t>解: 对于</a:t>
                </a:r>
                <a14:m>
                  <m:oMath xmlns:m="http://schemas.openxmlformats.org/officeDocument/2006/math">
                    <m:r>
                      <m:t>G</m:t>
                    </m:r>
                  </m:oMath>
                </a14:m>
                <a:r>
                  <a:rPr/>
                  <a:t>,</a:t>
                </a:r>
              </a:p>
              <a:p>
                <a:pPr lvl="0" indent="0" marL="0">
                  <a:buNone/>
                </a:pPr>
                <a14:m>
                  <m:oMathPara xmlns:m="http://schemas.openxmlformats.org/officeDocument/2006/math">
                    <m:oMathParaPr>
                      <m:jc m:val="center"/>
                    </m:oMathParaPr>
                    <m:oMath>
                      <m:sSup>
                        <m:e>
                          <m:r>
                            <m:t>d</m:t>
                          </m:r>
                        </m:e>
                        <m:sup>
                          <m:r>
                            <m:rPr>
                              <m:sty m:val="p"/>
                            </m:rPr>
                            <m:t>+</m:t>
                          </m:r>
                        </m:sup>
                      </m:sSup>
                      <m:d>
                        <m:dPr>
                          <m:begChr m:val="("/>
                          <m:endChr m:val=")"/>
                          <m:sepChr m:val=""/>
                          <m:grow/>
                        </m:dPr>
                        <m:e>
                          <m:r>
                            <m:t>a</m:t>
                          </m:r>
                        </m:e>
                      </m:d>
                      <m:r>
                        <m:rPr>
                          <m:sty m:val="p"/>
                        </m:rPr>
                        <m:t>=</m:t>
                      </m:r>
                      <m:sSup>
                        <m:e>
                          <m:r>
                            <m:t>d</m:t>
                          </m:r>
                        </m:e>
                        <m:sup>
                          <m:r>
                            <m:rPr>
                              <m:sty m:val="p"/>
                            </m:rPr>
                            <m:t>−</m:t>
                          </m:r>
                        </m:sup>
                      </m:sSup>
                      <m:d>
                        <m:dPr>
                          <m:begChr m:val="("/>
                          <m:endChr m:val=")"/>
                          <m:sepChr m:val=""/>
                          <m:grow/>
                        </m:dPr>
                        <m:e>
                          <m:r>
                            <m:t>a</m:t>
                          </m:r>
                        </m:e>
                      </m:d>
                      <m:r>
                        <m:rPr>
                          <m:sty m:val="p"/>
                        </m:rPr>
                        <m:t>=</m:t>
                      </m:r>
                      <m:r>
                        <m:t>1</m:t>
                      </m:r>
                      <m:r>
                        <m:rPr>
                          <m:sty m:val="p"/>
                        </m:rPr>
                        <m:t>,</m:t>
                      </m:r>
                      <m:sSup>
                        <m:e>
                          <m:r>
                            <m:t>d</m:t>
                          </m:r>
                        </m:e>
                        <m:sup>
                          <m:r>
                            <m:rPr>
                              <m:sty m:val="p"/>
                            </m:rPr>
                            <m:t>+</m:t>
                          </m:r>
                        </m:sup>
                      </m:sSup>
                      <m:d>
                        <m:dPr>
                          <m:begChr m:val="("/>
                          <m:endChr m:val=")"/>
                          <m:sepChr m:val=""/>
                          <m:grow/>
                        </m:dPr>
                        <m:e>
                          <m:r>
                            <m:t>b</m:t>
                          </m:r>
                        </m:e>
                      </m:d>
                      <m:r>
                        <m:rPr>
                          <m:sty m:val="p"/>
                        </m:rPr>
                        <m:t>=</m:t>
                      </m:r>
                      <m:sSup>
                        <m:e>
                          <m:r>
                            <m:t>d</m:t>
                          </m:r>
                        </m:e>
                        <m:sup>
                          <m:r>
                            <m:rPr>
                              <m:sty m:val="p"/>
                            </m:rPr>
                            <m:t>−</m:t>
                          </m:r>
                        </m:sup>
                      </m:sSup>
                      <m:d>
                        <m:dPr>
                          <m:begChr m:val="("/>
                          <m:endChr m:val=")"/>
                          <m:sepChr m:val=""/>
                          <m:grow/>
                        </m:dPr>
                        <m:e>
                          <m:r>
                            <m:t>b</m:t>
                          </m:r>
                        </m:e>
                      </m:d>
                      <m:r>
                        <m:rPr>
                          <m:sty m:val="p"/>
                        </m:rPr>
                        <m:t>=</m:t>
                      </m:r>
                      <m:r>
                        <m:t>1</m:t>
                      </m:r>
                    </m:oMath>
                  </m:oMathPara>
                </a14:m>
              </a:p>
              <a:p>
                <a:pPr lvl="0" indent="0" marL="0">
                  <a:buNone/>
                </a:pPr>
                <a14:m>
                  <m:oMathPara xmlns:m="http://schemas.openxmlformats.org/officeDocument/2006/math">
                    <m:oMathParaPr>
                      <m:jc m:val="center"/>
                    </m:oMathParaPr>
                    <m:oMath>
                      <m:sSup>
                        <m:e>
                          <m:r>
                            <m:t>d</m:t>
                          </m:r>
                        </m:e>
                        <m:sup>
                          <m:r>
                            <m:rPr>
                              <m:sty m:val="p"/>
                            </m:rPr>
                            <m:t>+</m:t>
                          </m:r>
                        </m:sup>
                      </m:sSup>
                      <m:d>
                        <m:dPr>
                          <m:begChr m:val="("/>
                          <m:endChr m:val=")"/>
                          <m:sepChr m:val=""/>
                          <m:grow/>
                        </m:dPr>
                        <m:e>
                          <m:r>
                            <m:t>c</m:t>
                          </m:r>
                        </m:e>
                      </m:d>
                      <m:r>
                        <m:rPr>
                          <m:sty m:val="p"/>
                        </m:rPr>
                        <m:t>=</m:t>
                      </m:r>
                      <m:sSup>
                        <m:e>
                          <m:r>
                            <m:t>d</m:t>
                          </m:r>
                        </m:e>
                        <m:sup>
                          <m:r>
                            <m:rPr>
                              <m:sty m:val="p"/>
                            </m:rPr>
                            <m:t>−</m:t>
                          </m:r>
                        </m:sup>
                      </m:sSup>
                      <m:d>
                        <m:dPr>
                          <m:begChr m:val="("/>
                          <m:endChr m:val=")"/>
                          <m:sepChr m:val=""/>
                          <m:grow/>
                        </m:dPr>
                        <m:e>
                          <m:r>
                            <m:t>c</m:t>
                          </m:r>
                        </m:e>
                      </m:d>
                      <m:r>
                        <m:rPr>
                          <m:sty m:val="p"/>
                        </m:rPr>
                        <m:t>=</m:t>
                      </m:r>
                      <m:r>
                        <m:t>1</m:t>
                      </m:r>
                      <m:r>
                        <m:rPr>
                          <m:sty m:val="p"/>
                        </m:rPr>
                        <m:t>,</m:t>
                      </m:r>
                      <m:sSup>
                        <m:e>
                          <m:r>
                            <m:t>d</m:t>
                          </m:r>
                        </m:e>
                        <m:sup>
                          <m:r>
                            <m:rPr>
                              <m:sty m:val="p"/>
                            </m:rPr>
                            <m:t>+</m:t>
                          </m:r>
                        </m:sup>
                      </m:sSup>
                      <m:d>
                        <m:dPr>
                          <m:begChr m:val="("/>
                          <m:endChr m:val=")"/>
                          <m:sepChr m:val=""/>
                          <m:grow/>
                        </m:dPr>
                        <m:e>
                          <m:r>
                            <m:t>d</m:t>
                          </m:r>
                        </m:e>
                      </m:d>
                      <m:r>
                        <m:rPr>
                          <m:sty m:val="p"/>
                        </m:rPr>
                        <m:t>=</m:t>
                      </m:r>
                      <m:sSup>
                        <m:e>
                          <m:r>
                            <m:t>d</m:t>
                          </m:r>
                        </m:e>
                        <m:sup>
                          <m:r>
                            <m:rPr>
                              <m:sty m:val="p"/>
                            </m:rPr>
                            <m:t>−</m:t>
                          </m:r>
                        </m:sup>
                      </m:sSup>
                      <m:d>
                        <m:dPr>
                          <m:begChr m:val="("/>
                          <m:endChr m:val=")"/>
                          <m:sepChr m:val=""/>
                          <m:grow/>
                        </m:dPr>
                        <m:e>
                          <m:r>
                            <m:t>d</m:t>
                          </m:r>
                        </m:e>
                      </m:d>
                      <m:r>
                        <m:rPr>
                          <m:sty m:val="p"/>
                        </m:rPr>
                        <m:t>=</m:t>
                      </m:r>
                      <m:r>
                        <m:t>1</m:t>
                      </m:r>
                    </m:oMath>
                  </m:oMathPara>
                </a14:m>
              </a:p>
              <a:p>
                <a:pPr lvl="0" indent="0" marL="0">
                  <a:buNone/>
                </a:pPr>
                <a14:m>
                  <m:oMathPara xmlns:m="http://schemas.openxmlformats.org/officeDocument/2006/math">
                    <m:oMathParaPr>
                      <m:jc m:val="center"/>
                    </m:oMathParaPr>
                    <m:oMath>
                      <m:sSup>
                        <m:e>
                          <m:r>
                            <m:t>d</m:t>
                          </m:r>
                        </m:e>
                        <m:sup>
                          <m:r>
                            <m:rPr>
                              <m:sty m:val="p"/>
                            </m:rPr>
                            <m:t>+</m:t>
                          </m:r>
                        </m:sup>
                      </m:sSup>
                      <m:d>
                        <m:dPr>
                          <m:begChr m:val="("/>
                          <m:endChr m:val=")"/>
                          <m:sepChr m:val=""/>
                          <m:grow/>
                        </m:dPr>
                        <m:e>
                          <m:r>
                            <m:t>e</m:t>
                          </m:r>
                        </m:e>
                      </m:d>
                      <m:r>
                        <m:rPr>
                          <m:sty m:val="p"/>
                        </m:rPr>
                        <m:t>=</m:t>
                      </m:r>
                      <m:sSup>
                        <m:e>
                          <m:r>
                            <m:t>d</m:t>
                          </m:r>
                        </m:e>
                        <m:sup>
                          <m:r>
                            <m:rPr>
                              <m:sty m:val="p"/>
                            </m:rPr>
                            <m:t>−</m:t>
                          </m:r>
                        </m:sup>
                      </m:sSup>
                      <m:d>
                        <m:dPr>
                          <m:begChr m:val="("/>
                          <m:endChr m:val=")"/>
                          <m:sepChr m:val=""/>
                          <m:grow/>
                        </m:dPr>
                        <m:e>
                          <m:r>
                            <m:t>e</m:t>
                          </m:r>
                        </m:e>
                      </m:d>
                      <m:r>
                        <m:rPr>
                          <m:sty m:val="p"/>
                        </m:rPr>
                        <m:t>=</m:t>
                      </m:r>
                      <m:r>
                        <m:t>2</m:t>
                      </m:r>
                      <m:r>
                        <m:rPr>
                          <m:sty m:val="p"/>
                        </m:rPr>
                        <m:t>,</m:t>
                      </m:r>
                      <m:sSup>
                        <m:e>
                          <m:r>
                            <m:t>d</m:t>
                          </m:r>
                        </m:e>
                        <m:sup>
                          <m:r>
                            <m:rPr>
                              <m:sty m:val="p"/>
                            </m:rPr>
                            <m:t>+</m:t>
                          </m:r>
                        </m:sup>
                      </m:sSup>
                      <m:d>
                        <m:dPr>
                          <m:begChr m:val="("/>
                          <m:endChr m:val=")"/>
                          <m:sepChr m:val=""/>
                          <m:grow/>
                        </m:dPr>
                        <m:e>
                          <m:r>
                            <m:t>f</m:t>
                          </m:r>
                        </m:e>
                      </m:d>
                      <m:r>
                        <m:rPr>
                          <m:sty m:val="p"/>
                        </m:rPr>
                        <m:t>=</m:t>
                      </m:r>
                      <m:sSup>
                        <m:e>
                          <m:r>
                            <m:t>d</m:t>
                          </m:r>
                        </m:e>
                        <m:sup>
                          <m:r>
                            <m:rPr>
                              <m:sty m:val="p"/>
                            </m:rPr>
                            <m:t>−</m:t>
                          </m:r>
                        </m:sup>
                      </m:sSup>
                      <m:d>
                        <m:dPr>
                          <m:begChr m:val="("/>
                          <m:endChr m:val=")"/>
                          <m:sepChr m:val=""/>
                          <m:grow/>
                        </m:dPr>
                        <m:e>
                          <m:r>
                            <m:t>f</m:t>
                          </m:r>
                        </m:e>
                      </m:d>
                      <m:r>
                        <m:rPr>
                          <m:sty m:val="p"/>
                        </m:rPr>
                        <m:t>=</m:t>
                      </m:r>
                      <m:r>
                        <m:t>2</m:t>
                      </m:r>
                    </m:oMath>
                  </m:oMathPara>
                </a14:m>
              </a:p>
              <a:p>
                <a:pPr lvl="0" indent="0" marL="0">
                  <a:buNone/>
                </a:pPr>
                <a14:m>
                  <m:oMathPara xmlns:m="http://schemas.openxmlformats.org/officeDocument/2006/math">
                    <m:oMathParaPr>
                      <m:jc m:val="center"/>
                    </m:oMathParaPr>
                    <m:oMath>
                      <m:sSup>
                        <m:e>
                          <m:r>
                            <m:t>d</m:t>
                          </m:r>
                        </m:e>
                        <m:sup>
                          <m:r>
                            <m:rPr>
                              <m:sty m:val="p"/>
                            </m:rPr>
                            <m:t>+</m:t>
                          </m:r>
                        </m:sup>
                      </m:sSup>
                      <m:d>
                        <m:dPr>
                          <m:begChr m:val="("/>
                          <m:endChr m:val=")"/>
                          <m:sepChr m:val=""/>
                          <m:grow/>
                        </m:dPr>
                        <m:e>
                          <m:r>
                            <m:t>g</m:t>
                          </m:r>
                        </m:e>
                      </m:d>
                      <m:r>
                        <m:rPr>
                          <m:sty m:val="p"/>
                        </m:rPr>
                        <m:t>=</m:t>
                      </m:r>
                      <m:sSup>
                        <m:e>
                          <m:r>
                            <m:t>d</m:t>
                          </m:r>
                        </m:e>
                        <m:sup>
                          <m:r>
                            <m:rPr>
                              <m:sty m:val="p"/>
                            </m:rPr>
                            <m:t>−</m:t>
                          </m:r>
                        </m:sup>
                      </m:sSup>
                      <m:d>
                        <m:dPr>
                          <m:begChr m:val="("/>
                          <m:endChr m:val=")"/>
                          <m:sepChr m:val=""/>
                          <m:grow/>
                        </m:dPr>
                        <m:e>
                          <m:r>
                            <m:t>g</m:t>
                          </m:r>
                        </m:e>
                      </m:d>
                      <m:r>
                        <m:rPr>
                          <m:sty m:val="p"/>
                        </m:rPr>
                        <m:t>=</m:t>
                      </m:r>
                      <m:r>
                        <m:t>2</m:t>
                      </m:r>
                      <m:r>
                        <m:rPr>
                          <m:sty m:val="p"/>
                        </m:rPr>
                        <m:t>,</m:t>
                      </m:r>
                      <m:sSup>
                        <m:e>
                          <m:r>
                            <m:t>d</m:t>
                          </m:r>
                        </m:e>
                        <m:sup>
                          <m:r>
                            <m:rPr>
                              <m:sty m:val="p"/>
                            </m:rPr>
                            <m:t>+</m:t>
                          </m:r>
                        </m:sup>
                      </m:sSup>
                      <m:d>
                        <m:dPr>
                          <m:begChr m:val="("/>
                          <m:endChr m:val=")"/>
                          <m:sepChr m:val=""/>
                          <m:grow/>
                        </m:dPr>
                        <m:e>
                          <m:r>
                            <m:t>h</m:t>
                          </m:r>
                        </m:e>
                      </m:d>
                      <m:r>
                        <m:rPr>
                          <m:sty m:val="p"/>
                        </m:rPr>
                        <m:t>=</m:t>
                      </m:r>
                      <m:sSup>
                        <m:e>
                          <m:r>
                            <m:t>d</m:t>
                          </m:r>
                        </m:e>
                        <m:sup>
                          <m:r>
                            <m:rPr>
                              <m:sty m:val="p"/>
                            </m:rPr>
                            <m:t>−</m:t>
                          </m:r>
                        </m:sup>
                      </m:sSup>
                      <m:d>
                        <m:dPr>
                          <m:begChr m:val="("/>
                          <m:endChr m:val=")"/>
                          <m:sepChr m:val=""/>
                          <m:grow/>
                        </m:dPr>
                        <m:e>
                          <m:r>
                            <m:t>h</m:t>
                          </m:r>
                        </m:e>
                      </m:d>
                      <m:r>
                        <m:rPr>
                          <m:sty m:val="p"/>
                        </m:rPr>
                        <m:t>=</m:t>
                      </m:r>
                      <m:r>
                        <m:t>2</m:t>
                      </m:r>
                    </m:oMath>
                  </m:oMathPara>
                </a14:m>
              </a:p>
              <a:p>
                <a:pPr lvl="0" indent="0" marL="0">
                  <a:buNone/>
                </a:pPr>
                <a:r>
                  <a:rPr/>
                  <a:t>故存在欧拉回路.</a:t>
                </a:r>
              </a:p>
            </p:txBody>
          </p:sp>
        </mc:Choice>
      </mc:AlternateContent>
      <p:pic>
        <p:nvPicPr>
          <p:cNvPr descr="MAT21601T-Chapter10_files/figure-pptx/unnamed-chunk-12-1.png" id="0" name="Picture 1"/>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欧拉回路: aebfcgdhefgha.</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lvl="0" indent="0" marL="0">
              <a:buNone/>
            </a:pPr>
            <a:r>
              <a:rPr/>
              <a:t>哈密尔顿图</a:t>
            </a:r>
          </a:p>
        </p:txBody>
      </p:sp>
      <p:sp>
        <p:nvSpPr>
          <p:cNvPr id="3" name="Content Placeholder 2"/>
          <p:cNvSpPr>
            <a:spLocks noGrp="1"/>
          </p:cNvSpPr>
          <p:nvPr>
            <p:ph idx="1" sz="half"/>
          </p:nvPr>
        </p:nvSpPr>
        <p:spPr/>
        <p:txBody>
          <a:bodyPr/>
          <a:lstStyle/>
          <a:p>
            <a:pPr lvl="0" indent="0" marL="0">
              <a:buNone/>
            </a:pPr>
            <a:r>
              <a:rPr/>
              <a:t>哈密尔顿图源于一种数学游戏，它是由爱尔兰数学家哈密尔顿于1859年提出的“周游世界问题”:</a:t>
            </a:r>
          </a:p>
          <a:p>
            <a:pPr lvl="0" indent="0" marL="0">
              <a:buNone/>
            </a:pPr>
            <a:r>
              <a:rPr/>
              <a:t>用一个正十二面体的20个顶点代表世界上20个著名城市，要求沿着正十二面体的棱，从一个城市出发，经过每个城市恰好一次，然后回到出发点.</a:t>
            </a:r>
          </a:p>
          <a:p>
            <a:pPr lvl="0" indent="0" marL="0">
              <a:buNone/>
            </a:pPr>
            <a:r>
              <a:rPr/>
              <a:t>与哥尼斯堡七桥问题不同的是，不久，哈密尔顿先生就收到来自世界各地的解决周游世界问题的答案.</a:t>
            </a:r>
          </a:p>
        </p:txBody>
      </p:sp>
      <p:pic>
        <p:nvPicPr>
          <p:cNvPr descr="Res/dodecahedron.png" id="0" name="Picture 1"/>
          <p:cNvPicPr>
            <a:picLocks noGrp="1" noChangeAspect="1"/>
          </p:cNvPicPr>
          <p:nvPr/>
        </p:nvPicPr>
        <p:blipFill>
          <a:blip r:embed="rId2"/>
          <a:stretch>
            <a:fillRect/>
          </a:stretch>
        </p:blipFill>
        <p:spPr bwMode="auto">
          <a:xfrm>
            <a:off x="7772400" y="2120900"/>
            <a:ext cx="3136900" cy="32639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周游世界问题</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pPr lvl="0" indent="0" marL="0">
              <a:buNone/>
            </a:pPr>
            <a:r>
              <a:rPr/>
              <a:t>内容</a:t>
            </a:r>
          </a:p>
        </p:txBody>
      </p:sp>
      <p:sp>
        <p:nvSpPr>
          <p:cNvPr id="3" name="Content Placeholder 2"/>
          <p:cNvSpPr>
            <a:spLocks noGrp="1"/>
          </p:cNvSpPr>
          <p:nvPr>
            <p:ph idx="1"/>
          </p:nvPr>
        </p:nvSpPr>
        <p:spPr/>
        <p:txBody>
          <a:bodyPr/>
          <a:lstStyle/>
          <a:p>
            <a:pPr lvl="0"/>
            <a:r>
              <a:rPr>
                <a:hlinkClick r:id="rId2" action="ppaction://hlinksldjump"/>
              </a:rPr>
              <a:t>欧拉图</a:t>
            </a:r>
          </a:p>
          <a:p>
            <a:pPr lvl="0"/>
            <a:r>
              <a:rPr>
                <a:hlinkClick r:id="rId3" action="ppaction://hlinksldjump"/>
              </a:rPr>
              <a:t>哈密尔顿图</a:t>
            </a:r>
          </a:p>
          <a:p>
            <a:pPr lvl="0"/>
            <a:r>
              <a:rPr>
                <a:hlinkClick r:id="rId4" action="ppaction://hlinksldjump"/>
              </a:rPr>
              <a:t>二分图</a:t>
            </a:r>
          </a:p>
          <a:p>
            <a:pPr lvl="0"/>
            <a:r>
              <a:rPr>
                <a:hlinkClick r:id="rId5" action="ppaction://hlinksldjump"/>
              </a:rPr>
              <a:t>树</a:t>
            </a:r>
          </a:p>
        </p:txBody>
      </p:sp>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定义: 对于图</a:t>
                </a:r>
                <a14:m>
                  <m:oMath xmlns:m="http://schemas.openxmlformats.org/officeDocument/2006/math">
                    <m:r>
                      <m:t>G</m:t>
                    </m:r>
                  </m:oMath>
                </a14:m>
                <a:r>
                  <a:rPr/>
                  <a:t>, 经过图中每个结点一次且仅一次的一条路径, 称为该图的一条</a:t>
                </a:r>
                <a:r>
                  <a:rPr b="1"/>
                  <a:t>哈密尔顿路径</a:t>
                </a:r>
                <a:r>
                  <a:rPr/>
                  <a:t>. 经过图中每个结点一次且仅一次的一条回路, 称为该图的一条</a:t>
                </a:r>
                <a:r>
                  <a:rPr b="1"/>
                  <a:t>哈密尔顿回路</a:t>
                </a:r>
                <a:r>
                  <a:rPr/>
                  <a:t>, 具有哈密尔顿回路的图称为</a:t>
                </a:r>
                <a:r>
                  <a:rPr b="1"/>
                  <a:t>哈密尔顿图</a:t>
                </a:r>
                <a:r>
                  <a:rPr/>
                  <a:t>.</a:t>
                </a:r>
              </a:p>
              <a:p>
                <a:pPr lvl="0" indent="0" marL="0">
                  <a:buNone/>
                </a:pPr>
                <a:r>
                  <a:rPr/>
                  <a:t>如图:</a:t>
                </a:r>
              </a:p>
              <a:p>
                <a:pPr lvl="0" indent="0" marL="0">
                  <a:buNone/>
                </a:pPr>
                <a:r>
                  <a:rPr/>
                  <a:t>(a)中存在哈密尔顿通路和哈密尔顿回路, 一条哈密尔顿通路是</a:t>
                </a:r>
                <a14:m>
                  <m:oMath xmlns:m="http://schemas.openxmlformats.org/officeDocument/2006/math">
                    <m:d>
                      <m:dPr>
                        <m:begChr m:val="("/>
                        <m:endChr m:val=")"/>
                        <m:sepChr m:val=""/>
                        <m:grow/>
                      </m:dPr>
                      <m:e>
                        <m:r>
                          <m:t>a</m:t>
                        </m:r>
                        <m:r>
                          <m:rPr>
                            <m:sty m:val="p"/>
                          </m:rPr>
                          <m:t>,</m:t>
                        </m:r>
                        <m:r>
                          <m:t>b</m:t>
                        </m:r>
                        <m:r>
                          <m:rPr>
                            <m:sty m:val="p"/>
                          </m:rPr>
                          <m:t>,</m:t>
                        </m:r>
                        <m:r>
                          <m:t>c</m:t>
                        </m:r>
                        <m:r>
                          <m:rPr>
                            <m:sty m:val="p"/>
                          </m:rPr>
                          <m:t>,</m:t>
                        </m:r>
                        <m:r>
                          <m:t>d</m:t>
                        </m:r>
                      </m:e>
                    </m:d>
                  </m:oMath>
                </a14:m>
                <a:r>
                  <a:rPr/>
                  <a:t>, 一条哈密尔顿回路是</a:t>
                </a:r>
                <a14:m>
                  <m:oMath xmlns:m="http://schemas.openxmlformats.org/officeDocument/2006/math">
                    <m:d>
                      <m:dPr>
                        <m:begChr m:val="("/>
                        <m:endChr m:val=")"/>
                        <m:sepChr m:val=""/>
                        <m:grow/>
                      </m:dPr>
                      <m:e>
                        <m:r>
                          <m:t>a</m:t>
                        </m:r>
                        <m:r>
                          <m:rPr>
                            <m:sty m:val="p"/>
                          </m:rPr>
                          <m:t>,</m:t>
                        </m:r>
                        <m:r>
                          <m:t>b</m:t>
                        </m:r>
                        <m:r>
                          <m:rPr>
                            <m:sty m:val="p"/>
                          </m:rPr>
                          <m:t>,</m:t>
                        </m:r>
                        <m:r>
                          <m:t>c</m:t>
                        </m:r>
                        <m:r>
                          <m:rPr>
                            <m:sty m:val="p"/>
                          </m:rPr>
                          <m:t>,</m:t>
                        </m:r>
                        <m:r>
                          <m:t>d</m:t>
                        </m:r>
                        <m:r>
                          <m:rPr>
                            <m:sty m:val="p"/>
                          </m:rPr>
                          <m:t>,</m:t>
                        </m:r>
                        <m:r>
                          <m:t>a</m:t>
                        </m:r>
                      </m:e>
                    </m:d>
                  </m:oMath>
                </a14:m>
                <a:r>
                  <a:rPr/>
                  <a:t>.</a:t>
                </a:r>
              </a:p>
              <a:p>
                <a:pPr lvl="0" indent="0" marL="0">
                  <a:buNone/>
                </a:pPr>
                <a:r>
                  <a:rPr/>
                  <a:t>(b)中也存在哈密尔顿通路, 一条哈密尔顿通路是</a:t>
                </a:r>
                <a14:m>
                  <m:oMath xmlns:m="http://schemas.openxmlformats.org/officeDocument/2006/math">
                    <m:d>
                      <m:dPr>
                        <m:begChr m:val="("/>
                        <m:endChr m:val=")"/>
                        <m:sepChr m:val=""/>
                        <m:grow/>
                      </m:dPr>
                      <m:e>
                        <m:r>
                          <m:t>1</m:t>
                        </m:r>
                        <m:r>
                          <m:rPr>
                            <m:sty m:val="p"/>
                          </m:rPr>
                          <m:t>,</m:t>
                        </m:r>
                        <m:r>
                          <m:t>2</m:t>
                        </m:r>
                        <m:r>
                          <m:rPr>
                            <m:sty m:val="p"/>
                          </m:rPr>
                          <m:t>,</m:t>
                        </m:r>
                        <m:r>
                          <m:t>3</m:t>
                        </m:r>
                        <m:r>
                          <m:rPr>
                            <m:sty m:val="p"/>
                          </m:rPr>
                          <m:t>,</m:t>
                        </m:r>
                        <m:r>
                          <m:t>4</m:t>
                        </m:r>
                        <m:r>
                          <m:rPr>
                            <m:sty m:val="p"/>
                          </m:rPr>
                          <m:t>,</m:t>
                        </m:r>
                        <m:r>
                          <m:t>5</m:t>
                        </m:r>
                      </m:e>
                    </m:d>
                  </m:oMath>
                </a14:m>
                <a:r>
                  <a:rPr/>
                  <a:t>, 无哈密尔顿回路.</a:t>
                </a:r>
              </a:p>
            </p:txBody>
          </p:sp>
        </mc:Choice>
      </mc:AlternateContent>
      <p:pic>
        <p:nvPicPr>
          <p:cNvPr descr="MAT21601T-Chapter10_files/figure-pptx/unnamed-chunk-13-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正十二面体中存在哈密尔顿回路, 它是可以周游的, 例如: </a:t>
                </a:r>
                <a14:m>
                  <m:oMath xmlns:m="http://schemas.openxmlformats.org/officeDocument/2006/math">
                    <m:r>
                      <m:t>1</m:t>
                    </m:r>
                    <m:r>
                      <m:t> </m:t>
                    </m:r>
                    <m:r>
                      <m:t>2</m:t>
                    </m:r>
                    <m:r>
                      <m:t> </m:t>
                    </m:r>
                    <m:r>
                      <m:t>3</m:t>
                    </m:r>
                    <m:r>
                      <m:t> </m:t>
                    </m:r>
                    <m:r>
                      <m:t>10</m:t>
                    </m:r>
                    <m:r>
                      <m:t> </m:t>
                    </m:r>
                    <m:r>
                      <m:t>12</m:t>
                    </m:r>
                    <m:r>
                      <m:t> </m:t>
                    </m:r>
                    <m:r>
                      <m:t>9</m:t>
                    </m:r>
                    <m:r>
                      <m:t> </m:t>
                    </m:r>
                    <m:r>
                      <m:t>4</m:t>
                    </m:r>
                    <m:r>
                      <m:t> </m:t>
                    </m:r>
                    <m:r>
                      <m:t>3</m:t>
                    </m:r>
                    <m:r>
                      <m:t> </m:t>
                    </m:r>
                    <m:r>
                      <m:t>8</m:t>
                    </m:r>
                    <m:r>
                      <m:t> </m:t>
                    </m:r>
                    <m:r>
                      <m:t>11</m:t>
                    </m:r>
                    <m:r>
                      <m:t> </m:t>
                    </m:r>
                    <m:r>
                      <m:rPr>
                        <m:sty m:val="p"/>
                      </m:rPr>
                      <m:t>⋯</m:t>
                    </m:r>
                    <m:r>
                      <m:t>20</m:t>
                    </m:r>
                    <m:r>
                      <m:t> </m:t>
                    </m:r>
                    <m:r>
                      <m:t>6</m:t>
                    </m:r>
                  </m:oMath>
                </a14:m>
                <a:r>
                  <a:rPr/>
                  <a:t>.</a:t>
                </a:r>
              </a:p>
              <a:p>
                <a:pPr lvl="0" indent="0" marL="0">
                  <a:buNone/>
                </a:pPr>
                <a:r>
                  <a:rPr/>
                  <a:t>与欧拉图情形不同, 到目前为止, 判断哈密尔顿回路非平凡的充要条件尚不清楚.</a:t>
                </a:r>
              </a:p>
              <a:p>
                <a:pPr lvl="0" indent="0" marL="0">
                  <a:buNone/>
                </a:pPr>
                <a:r>
                  <a:rPr/>
                  <a:t>事实上, 这是图论尚未解决的主要问题之一.</a:t>
                </a:r>
              </a:p>
              <a:p>
                <a:pPr lvl="0" indent="0" marL="0">
                  <a:buNone/>
                </a:pPr>
                <a:r>
                  <a:rPr/>
                  <a:t>但有一些关于哈密尔顿图的充分条件或必要条件.</a:t>
                </a:r>
              </a:p>
            </p:txBody>
          </p:sp>
        </mc:Choice>
      </mc:AlternateContent>
      <p:pic>
        <p:nvPicPr>
          <p:cNvPr descr="MAT21601T-Chapter10_files/figure-pptx/unnamed-chunk-14-1.png" id="0" name="Picture 1"/>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哈密尔顿回路</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定理: 设无向图</a:t>
                </a:r>
                <a14:m>
                  <m:oMath xmlns:m="http://schemas.openxmlformats.org/officeDocument/2006/math">
                    <m:r>
                      <m:t>G</m:t>
                    </m:r>
                    <m:r>
                      <m:rPr>
                        <m:sty m:val="p"/>
                      </m:rPr>
                      <m:t>=</m:t>
                    </m:r>
                    <m:r>
                      <m:rPr>
                        <m:sty m:val="p"/>
                      </m:rPr>
                      <m:t>⟨</m:t>
                    </m:r>
                    <m:r>
                      <m:t>V</m:t>
                    </m:r>
                    <m:r>
                      <m:rPr>
                        <m:sty m:val="p"/>
                      </m:rPr>
                      <m:t>,</m:t>
                    </m:r>
                    <m:r>
                      <m:t>E</m:t>
                    </m:r>
                    <m:r>
                      <m:rPr>
                        <m:sty m:val="p"/>
                      </m:rPr>
                      <m:t>⟩</m:t>
                    </m:r>
                  </m:oMath>
                </a14:m>
                <a:r>
                  <a:rPr/>
                  <a:t>是哈密尔顿图, 则对于结点集</a:t>
                </a:r>
                <a14:m>
                  <m:oMath xmlns:m="http://schemas.openxmlformats.org/officeDocument/2006/math">
                    <m:r>
                      <m:t>V</m:t>
                    </m:r>
                  </m:oMath>
                </a14:m>
                <a:r>
                  <a:rPr/>
                  <a:t>的每个非空真子集</a:t>
                </a:r>
                <a14:m>
                  <m:oMath xmlns:m="http://schemas.openxmlformats.org/officeDocument/2006/math">
                    <m:r>
                      <m:t>S</m:t>
                    </m:r>
                  </m:oMath>
                </a14:m>
                <a:r>
                  <a:rPr/>
                  <a:t>均有:</a:t>
                </a:r>
              </a:p>
              <a:p>
                <a:pPr lvl="0" indent="0" marL="0">
                  <a:buNone/>
                </a:pPr>
                <a14:m>
                  <m:oMathPara xmlns:m="http://schemas.openxmlformats.org/officeDocument/2006/math">
                    <m:oMathParaPr>
                      <m:jc m:val="center"/>
                    </m:oMathParaPr>
                    <m:oMath>
                      <m:r>
                        <m:t>p</m:t>
                      </m:r>
                      <m:d>
                        <m:dPr>
                          <m:begChr m:val="("/>
                          <m:endChr m:val=")"/>
                          <m:sepChr m:val=""/>
                          <m:grow/>
                        </m:dPr>
                        <m:e>
                          <m:r>
                            <m:t>G</m:t>
                          </m:r>
                          <m:r>
                            <m:rPr>
                              <m:sty m:val="p"/>
                            </m:rPr>
                            <m:t>−</m:t>
                          </m:r>
                          <m:r>
                            <m:t>S</m:t>
                          </m:r>
                        </m:e>
                      </m:d>
                      <m:r>
                        <m:rPr>
                          <m:sty m:val="p"/>
                        </m:rPr>
                        <m:t>≤</m:t>
                      </m:r>
                      <m:d>
                        <m:dPr>
                          <m:begChr m:val="|"/>
                          <m:endChr m:val="|"/>
                          <m:sepChr m:val=""/>
                          <m:grow/>
                        </m:dPr>
                        <m:e>
                          <m:r>
                            <m:t>S</m:t>
                          </m:r>
                        </m:e>
                      </m:d>
                    </m:oMath>
                  </m:oMathPara>
                </a14:m>
              </a:p>
              <a:p>
                <a:pPr lvl="0" indent="0" marL="0">
                  <a:buNone/>
                </a:pPr>
                <a:r>
                  <a:rPr/>
                  <a:t>其中</a:t>
                </a:r>
                <a14:m>
                  <m:oMath xmlns:m="http://schemas.openxmlformats.org/officeDocument/2006/math">
                    <m:r>
                      <m:t>p</m:t>
                    </m:r>
                    <m:d>
                      <m:dPr>
                        <m:begChr m:val="("/>
                        <m:endChr m:val=")"/>
                        <m:sepChr m:val=""/>
                        <m:grow/>
                      </m:dPr>
                      <m:e>
                        <m:r>
                          <m:t>G</m:t>
                        </m:r>
                        <m:r>
                          <m:rPr>
                            <m:sty m:val="p"/>
                          </m:rPr>
                          <m:t>−</m:t>
                        </m:r>
                        <m:r>
                          <m:t>S</m:t>
                        </m:r>
                      </m:e>
                    </m:d>
                  </m:oMath>
                </a14:m>
                <a:r>
                  <a:rPr/>
                  <a:t>是</a:t>
                </a:r>
                <a14:m>
                  <m:oMath xmlns:m="http://schemas.openxmlformats.org/officeDocument/2006/math">
                    <m:r>
                      <m:t>G</m:t>
                    </m:r>
                    <m:r>
                      <m:rPr>
                        <m:sty m:val="p"/>
                      </m:rPr>
                      <m:t>−</m:t>
                    </m:r>
                    <m:r>
                      <m:t>S</m:t>
                    </m:r>
                  </m:oMath>
                </a14:m>
                <a:r>
                  <a:rPr/>
                  <a:t>的连通分支数.</a:t>
                </a:r>
              </a:p>
              <a:p>
                <a:pPr lvl="0" indent="0" marL="0">
                  <a:buNone/>
                </a:pPr>
                <a:r>
                  <a:rPr/>
                  <a:t>证明: 因为</a:t>
                </a:r>
                <a14:m>
                  <m:oMath xmlns:m="http://schemas.openxmlformats.org/officeDocument/2006/math">
                    <m:r>
                      <m:t>G</m:t>
                    </m:r>
                  </m:oMath>
                </a14:m>
                <a:r>
                  <a:rPr/>
                  <a:t>是哈密尔顿图, 故</a:t>
                </a:r>
                <a14:m>
                  <m:oMath xmlns:m="http://schemas.openxmlformats.org/officeDocument/2006/math">
                    <m:r>
                      <m:t>G</m:t>
                    </m:r>
                  </m:oMath>
                </a14:m>
                <a:r>
                  <a:rPr/>
                  <a:t>中存在哈密尔顿回路.</a:t>
                </a:r>
              </a:p>
              <a:p>
                <a:pPr lvl="0" indent="0" marL="0">
                  <a:buNone/>
                </a:pPr>
                <a:r>
                  <a:rPr/>
                  <a:t>设</a:t>
                </a:r>
                <a14:m>
                  <m:oMath xmlns:m="http://schemas.openxmlformats.org/officeDocument/2006/math">
                    <m:r>
                      <m:t>C</m:t>
                    </m:r>
                  </m:oMath>
                </a14:m>
                <a:r>
                  <a:rPr/>
                  <a:t>是这样的一条哈密尔顿回路, 显然有</a:t>
                </a:r>
                <a14:m>
                  <m:oMath xmlns:m="http://schemas.openxmlformats.org/officeDocument/2006/math">
                    <m:r>
                      <m:t>p</m:t>
                    </m:r>
                    <m:d>
                      <m:dPr>
                        <m:begChr m:val="("/>
                        <m:endChr m:val=")"/>
                        <m:sepChr m:val=""/>
                        <m:grow/>
                      </m:dPr>
                      <m:e>
                        <m:r>
                          <m:t>C</m:t>
                        </m:r>
                        <m:r>
                          <m:rPr>
                            <m:sty m:val="p"/>
                          </m:rPr>
                          <m:t>−</m:t>
                        </m:r>
                        <m:r>
                          <m:t>S</m:t>
                        </m:r>
                      </m:e>
                    </m:d>
                    <m:r>
                      <m:rPr>
                        <m:sty m:val="p"/>
                      </m:rPr>
                      <m:t>≤</m:t>
                    </m:r>
                    <m:d>
                      <m:dPr>
                        <m:begChr m:val="|"/>
                        <m:endChr m:val="|"/>
                        <m:sepChr m:val=""/>
                        <m:grow/>
                      </m:dPr>
                      <m:e>
                        <m:r>
                          <m:t>S</m:t>
                        </m:r>
                      </m:e>
                    </m:d>
                  </m:oMath>
                </a14:m>
                <a:r>
                  <a:rPr/>
                  <a:t>.</a:t>
                </a:r>
              </a:p>
              <a:p>
                <a:pPr lvl="0" indent="0" marL="0">
                  <a:buNone/>
                </a:pPr>
                <a:r>
                  <a:rPr/>
                  <a:t>而</a:t>
                </a:r>
                <a14:m>
                  <m:oMath xmlns:m="http://schemas.openxmlformats.org/officeDocument/2006/math">
                    <m:r>
                      <m:t>C</m:t>
                    </m:r>
                    <m:r>
                      <m:rPr>
                        <m:sty m:val="p"/>
                      </m:rPr>
                      <m:t>−</m:t>
                    </m:r>
                    <m:r>
                      <m:t>S</m:t>
                    </m:r>
                  </m:oMath>
                </a14:m>
                <a:r>
                  <a:rPr/>
                  <a:t>是</a:t>
                </a:r>
                <a14:m>
                  <m:oMath xmlns:m="http://schemas.openxmlformats.org/officeDocument/2006/math">
                    <m:r>
                      <m:t>G</m:t>
                    </m:r>
                    <m:r>
                      <m:rPr>
                        <m:sty m:val="p"/>
                      </m:rPr>
                      <m:t>−</m:t>
                    </m:r>
                    <m:r>
                      <m:t>S</m:t>
                    </m:r>
                  </m:oMath>
                </a14:m>
                <a:r>
                  <a:rPr/>
                  <a:t>的生成子图, 因此</a:t>
                </a:r>
                <a14:m>
                  <m:oMath xmlns:m="http://schemas.openxmlformats.org/officeDocument/2006/math">
                    <m:r>
                      <m:t>p</m:t>
                    </m:r>
                    <m:d>
                      <m:dPr>
                        <m:begChr m:val="("/>
                        <m:endChr m:val=")"/>
                        <m:sepChr m:val=""/>
                        <m:grow/>
                      </m:dPr>
                      <m:e>
                        <m:r>
                          <m:t>G</m:t>
                        </m:r>
                        <m:r>
                          <m:rPr>
                            <m:sty m:val="p"/>
                          </m:rPr>
                          <m:t>−</m:t>
                        </m:r>
                        <m:r>
                          <m:t>S</m:t>
                        </m:r>
                      </m:e>
                    </m:d>
                    <m:r>
                      <m:rPr>
                        <m:sty m:val="p"/>
                      </m:rPr>
                      <m:t>≤</m:t>
                    </m:r>
                    <m:r>
                      <m:t>p</m:t>
                    </m:r>
                    <m:d>
                      <m:dPr>
                        <m:begChr m:val="("/>
                        <m:endChr m:val=")"/>
                        <m:sepChr m:val=""/>
                        <m:grow/>
                      </m:dPr>
                      <m:e>
                        <m:r>
                          <m:t>C</m:t>
                        </m:r>
                        <m:r>
                          <m:rPr>
                            <m:sty m:val="p"/>
                          </m:rPr>
                          <m:t>−</m:t>
                        </m:r>
                        <m:r>
                          <m:t>S</m:t>
                        </m:r>
                      </m:e>
                    </m:d>
                  </m:oMath>
                </a14:m>
                <a:r>
                  <a:rPr/>
                  <a:t>, 于是有</a:t>
                </a:r>
                <a14:m>
                  <m:oMath xmlns:m="http://schemas.openxmlformats.org/officeDocument/2006/math">
                    <m:r>
                      <m:t>p</m:t>
                    </m:r>
                    <m:d>
                      <m:dPr>
                        <m:begChr m:val="("/>
                        <m:endChr m:val=")"/>
                        <m:sepChr m:val=""/>
                        <m:grow/>
                      </m:dPr>
                      <m:e>
                        <m:r>
                          <m:t>G</m:t>
                        </m:r>
                        <m:r>
                          <m:rPr>
                            <m:sty m:val="p"/>
                          </m:rPr>
                          <m:t>−</m:t>
                        </m:r>
                        <m:r>
                          <m:t>S</m:t>
                        </m:r>
                      </m:e>
                    </m:d>
                    <m:r>
                      <m:rPr>
                        <m:sty m:val="p"/>
                      </m:rPr>
                      <m:t>≤</m:t>
                    </m:r>
                    <m:d>
                      <m:dPr>
                        <m:begChr m:val="|"/>
                        <m:endChr m:val="|"/>
                        <m:sepChr m:val=""/>
                        <m:grow/>
                      </m:dPr>
                      <m:e>
                        <m:r>
                          <m:t>S</m:t>
                        </m:r>
                      </m:e>
                    </m:d>
                  </m:oMath>
                </a14:m>
                <a:r>
                  <a:rPr/>
                  <a:t>.</a:t>
                </a:r>
              </a:p>
              <a:p>
                <a:pPr lvl="0" indent="0" marL="0">
                  <a:buNone/>
                </a:pPr>
                <a:r>
                  <a:rPr/>
                  <a:t>此定理给出了无向图是哈密尔顿图的一个必要条件, 但并非充分条件.</a:t>
                </a:r>
              </a:p>
              <a:p>
                <a:pPr lvl="0" indent="0" marL="0">
                  <a:buNone/>
                </a:pPr>
                <a:r>
                  <a:rPr/>
                  <a:t>推论: 设无向图</a:t>
                </a:r>
                <a14:m>
                  <m:oMath xmlns:m="http://schemas.openxmlformats.org/officeDocument/2006/math">
                    <m:r>
                      <m:t>G</m:t>
                    </m:r>
                    <m:r>
                      <m:rPr>
                        <m:sty m:val="p"/>
                      </m:rPr>
                      <m:t>=</m:t>
                    </m:r>
                    <m:r>
                      <m:rPr>
                        <m:sty m:val="p"/>
                      </m:rPr>
                      <m:t>⟨</m:t>
                    </m:r>
                    <m:r>
                      <m:t>V</m:t>
                    </m:r>
                    <m:r>
                      <m:rPr>
                        <m:sty m:val="p"/>
                      </m:rPr>
                      <m:t>,</m:t>
                    </m:r>
                    <m:r>
                      <m:t>E</m:t>
                    </m:r>
                    <m:r>
                      <m:rPr>
                        <m:sty m:val="p"/>
                      </m:rPr>
                      <m:t>⟩</m:t>
                    </m:r>
                  </m:oMath>
                </a14:m>
                <a:r>
                  <a:rPr/>
                  <a:t>存在哈密尔顿路径, 则对于结点集</a:t>
                </a:r>
                <a14:m>
                  <m:oMath xmlns:m="http://schemas.openxmlformats.org/officeDocument/2006/math">
                    <m:r>
                      <m:t>V</m:t>
                    </m:r>
                  </m:oMath>
                </a14:m>
                <a:r>
                  <a:rPr/>
                  <a:t>的每个非空真子集</a:t>
                </a:r>
                <a14:m>
                  <m:oMath xmlns:m="http://schemas.openxmlformats.org/officeDocument/2006/math">
                    <m:r>
                      <m:t>S</m:t>
                    </m:r>
                  </m:oMath>
                </a14:m>
                <a:r>
                  <a:rPr/>
                  <a:t>均有:</a:t>
                </a:r>
              </a:p>
              <a:p>
                <a:pPr lvl="0" indent="0" marL="0">
                  <a:buNone/>
                </a:pPr>
                <a14:m>
                  <m:oMathPara xmlns:m="http://schemas.openxmlformats.org/officeDocument/2006/math">
                    <m:oMathParaPr>
                      <m:jc m:val="center"/>
                    </m:oMathParaPr>
                    <m:oMath>
                      <m:r>
                        <m:t>p</m:t>
                      </m:r>
                      <m:d>
                        <m:dPr>
                          <m:begChr m:val="("/>
                          <m:endChr m:val=")"/>
                          <m:sepChr m:val=""/>
                          <m:grow/>
                        </m:dPr>
                        <m:e>
                          <m:r>
                            <m:t>G</m:t>
                          </m:r>
                          <m:r>
                            <m:rPr>
                              <m:sty m:val="p"/>
                            </m:rPr>
                            <m:t>−</m:t>
                          </m:r>
                          <m:r>
                            <m:t>S</m:t>
                          </m:r>
                        </m:e>
                      </m:d>
                      <m:r>
                        <m:rPr>
                          <m:sty m:val="p"/>
                        </m:rPr>
                        <m:t>≤</m:t>
                      </m:r>
                      <m:d>
                        <m:dPr>
                          <m:begChr m:val="|"/>
                          <m:endChr m:val="|"/>
                          <m:sepChr m:val=""/>
                          <m:grow/>
                        </m:dPr>
                        <m:e>
                          <m:r>
                            <m:t>S</m:t>
                          </m:r>
                        </m:e>
                      </m:d>
                      <m:r>
                        <m:rPr>
                          <m:sty m:val="p"/>
                        </m:rPr>
                        <m:t>+</m:t>
                      </m:r>
                      <m:r>
                        <m:t>1</m:t>
                      </m:r>
                    </m:oMath>
                  </m:oMathPara>
                </a14:m>
              </a:p>
              <a:p>
                <a:pPr lvl="0" indent="0" marL="0">
                  <a:buNone/>
                </a:pPr>
                <a:r>
                  <a:rPr/>
                  <a:t>其中</a:t>
                </a:r>
                <a14:m>
                  <m:oMath xmlns:m="http://schemas.openxmlformats.org/officeDocument/2006/math">
                    <m:r>
                      <m:t>p</m:t>
                    </m:r>
                    <m:d>
                      <m:dPr>
                        <m:begChr m:val="("/>
                        <m:endChr m:val=")"/>
                        <m:sepChr m:val=""/>
                        <m:grow/>
                      </m:dPr>
                      <m:e>
                        <m:r>
                          <m:t>G</m:t>
                        </m:r>
                        <m:r>
                          <m:rPr>
                            <m:sty m:val="p"/>
                          </m:rPr>
                          <m:t>−</m:t>
                        </m:r>
                        <m:r>
                          <m:t>S</m:t>
                        </m:r>
                      </m:e>
                    </m:d>
                  </m:oMath>
                </a14:m>
                <a:r>
                  <a:rPr/>
                  <a:t>是</a:t>
                </a:r>
                <a14:m>
                  <m:oMath xmlns:m="http://schemas.openxmlformats.org/officeDocument/2006/math">
                    <m:r>
                      <m:t>G</m:t>
                    </m:r>
                    <m:r>
                      <m:rPr>
                        <m:sty m:val="p"/>
                      </m:rPr>
                      <m:t>−</m:t>
                    </m:r>
                    <m:r>
                      <m:t>S</m:t>
                    </m:r>
                  </m:oMath>
                </a14:m>
                <a:r>
                  <a:rPr/>
                  <a:t>的连通分支数.</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图中的彼得森(Petersen)图, 它满足</a:t>
                </a:r>
              </a:p>
              <a:p>
                <a:pPr lvl="0" indent="0" marL="0">
                  <a:buNone/>
                </a:pPr>
                <a14:m>
                  <m:oMathPara xmlns:m="http://schemas.openxmlformats.org/officeDocument/2006/math">
                    <m:oMathParaPr>
                      <m:jc m:val="center"/>
                    </m:oMathParaPr>
                    <m:oMath>
                      <m:r>
                        <m:t>p</m:t>
                      </m:r>
                      <m:d>
                        <m:dPr>
                          <m:begChr m:val="("/>
                          <m:endChr m:val=")"/>
                          <m:sepChr m:val=""/>
                          <m:grow/>
                        </m:dPr>
                        <m:e>
                          <m:r>
                            <m:t>G</m:t>
                          </m:r>
                          <m:r>
                            <m:rPr>
                              <m:sty m:val="p"/>
                            </m:rPr>
                            <m:t>−</m:t>
                          </m:r>
                          <m:r>
                            <m:t>S</m:t>
                          </m:r>
                        </m:e>
                      </m:d>
                      <m:r>
                        <m:rPr>
                          <m:sty m:val="p"/>
                        </m:rPr>
                        <m:t>≤</m:t>
                      </m:r>
                      <m:d>
                        <m:dPr>
                          <m:begChr m:val="|"/>
                          <m:endChr m:val="|"/>
                          <m:sepChr m:val=""/>
                          <m:grow/>
                        </m:dPr>
                        <m:e>
                          <m:r>
                            <m:t>S</m:t>
                          </m:r>
                        </m:e>
                      </m:d>
                      <m:r>
                        <m:rPr>
                          <m:sty m:val="p"/>
                        </m:rPr>
                        <m:t>,</m:t>
                      </m:r>
                    </m:oMath>
                  </m:oMathPara>
                </a14:m>
              </a:p>
              <a:p>
                <a:pPr lvl="0" indent="0" marL="0">
                  <a:buNone/>
                </a:pPr>
                <a:r>
                  <a:rPr/>
                  <a:t>然而该图不是哈密尔顿图.</a:t>
                </a:r>
              </a:p>
              <a:p>
                <a:pPr lvl="0" indent="0" marL="0">
                  <a:buNone/>
                </a:pPr>
                <a:r>
                  <a:rPr/>
                  <a:t>但是, 不满足此条件的图一定不是哈密尔顿图, 因此可以利用它来证明某些图不是哈密尔顿图.</a:t>
                </a:r>
              </a:p>
            </p:txBody>
          </p:sp>
        </mc:Choice>
      </mc:AlternateContent>
      <p:pic>
        <p:nvPicPr>
          <p:cNvPr descr="MAT21601T-Chapter10_files/figure-pptx/unnamed-chunk-15-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如图</a:t>
                </a:r>
                <a14:m>
                  <m:oMath xmlns:m="http://schemas.openxmlformats.org/officeDocument/2006/math">
                    <m:r>
                      <m:t>G</m:t>
                    </m:r>
                  </m:oMath>
                </a14:m>
                <a:r>
                  <a:rPr/>
                  <a:t>所示的无向图:</a:t>
                </a:r>
              </a:p>
              <a:p>
                <a:pPr lvl="0" indent="0" marL="0">
                  <a:buNone/>
                </a:pPr>
                <a:r>
                  <a:rPr/>
                  <a:t>取</a:t>
                </a:r>
                <a14:m>
                  <m:oMath xmlns:m="http://schemas.openxmlformats.org/officeDocument/2006/math">
                    <m:r>
                      <m:t>S</m:t>
                    </m:r>
                    <m:r>
                      <m:rPr>
                        <m:sty m:val="p"/>
                      </m:rPr>
                      <m:t>=</m:t>
                    </m:r>
                    <m:r>
                      <m:rPr>
                        <m:sty m:val="p"/>
                      </m:rPr>
                      <m:t>{</m:t>
                    </m:r>
                    <m:sSub>
                      <m:e>
                        <m:r>
                          <m:t>v</m:t>
                        </m:r>
                      </m:e>
                      <m:sub>
                        <m:r>
                          <m:t>1</m:t>
                        </m:r>
                      </m:sub>
                    </m:sSub>
                    <m:r>
                      <m:rPr>
                        <m:sty m:val="p"/>
                      </m:rPr>
                      <m:t>,</m:t>
                    </m:r>
                    <m:sSub>
                      <m:e>
                        <m:r>
                          <m:t>v</m:t>
                        </m:r>
                      </m:e>
                      <m:sub>
                        <m:r>
                          <m:t>4</m:t>
                        </m:r>
                      </m:sub>
                    </m:sSub>
                    <m:r>
                      <m:rPr>
                        <m:sty m:val="p"/>
                      </m:rPr>
                      <m:t>}</m:t>
                    </m:r>
                  </m:oMath>
                </a14:m>
                <a:r>
                  <a:rPr/>
                  <a:t>, 则:</a:t>
                </a:r>
              </a:p>
              <a:p>
                <a:pPr lvl="0" indent="0" marL="0">
                  <a:buNone/>
                </a:pPr>
                <a14:m>
                  <m:oMath xmlns:m="http://schemas.openxmlformats.org/officeDocument/2006/math">
                    <m:r>
                      <m:t>p</m:t>
                    </m:r>
                    <m:d>
                      <m:dPr>
                        <m:begChr m:val="("/>
                        <m:endChr m:val=")"/>
                        <m:sepChr m:val=""/>
                        <m:grow/>
                      </m:dPr>
                      <m:e>
                        <m:r>
                          <m:t>G</m:t>
                        </m:r>
                        <m:r>
                          <m:rPr>
                            <m:sty m:val="p"/>
                          </m:rPr>
                          <m:t>−</m:t>
                        </m:r>
                        <m:r>
                          <m:t>S</m:t>
                        </m:r>
                      </m:e>
                    </m:d>
                    <m:r>
                      <m:rPr>
                        <m:sty m:val="p"/>
                      </m:rPr>
                      <m:t>=</m:t>
                    </m:r>
                    <m:r>
                      <m:t>3</m:t>
                    </m:r>
                    <m:r>
                      <m:rPr>
                        <m:sty m:val="p"/>
                      </m:rPr>
                      <m:t>&gt;</m:t>
                    </m:r>
                    <m:d>
                      <m:dPr>
                        <m:begChr m:val="|"/>
                        <m:endChr m:val="|"/>
                        <m:sepChr m:val=""/>
                        <m:grow/>
                      </m:dPr>
                      <m:e>
                        <m:r>
                          <m:t>S</m:t>
                        </m:r>
                      </m:e>
                    </m:d>
                    <m:r>
                      <m:rPr>
                        <m:sty m:val="p"/>
                      </m:rPr>
                      <m:t>=</m:t>
                    </m:r>
                    <m:r>
                      <m:t>2</m:t>
                    </m:r>
                    <m:r>
                      <m:rPr>
                        <m:sty m:val="p"/>
                      </m:rPr>
                      <m:t>.</m:t>
                    </m:r>
                  </m:oMath>
                </a14:m>
              </a:p>
              <a:p>
                <a:pPr lvl="0" indent="0" marL="0">
                  <a:buNone/>
                </a:pPr>
                <a:r>
                  <a:rPr/>
                  <a:t>因而此无向图不是哈密尔顿图.</a:t>
                </a:r>
              </a:p>
              <a:p>
                <a:pPr lvl="0" indent="0" marL="0">
                  <a:buNone/>
                </a:pPr>
                <a:r>
                  <a:rPr/>
                  <a:t>它存在哈密尔顿路径, 例如: </a:t>
                </a:r>
                <a14:m>
                  <m:oMath xmlns:m="http://schemas.openxmlformats.org/officeDocument/2006/math">
                    <m:sSub>
                      <m:e>
                        <m:r>
                          <m:t>v</m:t>
                        </m:r>
                      </m:e>
                      <m:sub>
                        <m:r>
                          <m:t>2</m:t>
                        </m:r>
                      </m:sub>
                    </m:sSub>
                    <m:sSub>
                      <m:e>
                        <m:r>
                          <m:t>v</m:t>
                        </m:r>
                      </m:e>
                      <m:sub>
                        <m:r>
                          <m:t>4</m:t>
                        </m:r>
                      </m:sub>
                    </m:sSub>
                    <m:sSub>
                      <m:e>
                        <m:r>
                          <m:t>v</m:t>
                        </m:r>
                      </m:e>
                      <m:sub>
                        <m:r>
                          <m:t>7</m:t>
                        </m:r>
                      </m:sub>
                    </m:sSub>
                    <m:sSub>
                      <m:e>
                        <m:r>
                          <m:t>v</m:t>
                        </m:r>
                      </m:e>
                      <m:sub>
                        <m:r>
                          <m:t>1</m:t>
                        </m:r>
                      </m:sub>
                    </m:sSub>
                    <m:sSub>
                      <m:e>
                        <m:r>
                          <m:t>v</m:t>
                        </m:r>
                      </m:e>
                      <m:sub>
                        <m:r>
                          <m:t>3</m:t>
                        </m:r>
                      </m:sub>
                    </m:sSub>
                    <m:sSub>
                      <m:e>
                        <m:r>
                          <m:t>v</m:t>
                        </m:r>
                      </m:e>
                      <m:sub>
                        <m:r>
                          <m:t>8</m:t>
                        </m:r>
                      </m:sub>
                    </m:sSub>
                    <m:sSub>
                      <m:e>
                        <m:r>
                          <m:t>v</m:t>
                        </m:r>
                      </m:e>
                      <m:sub>
                        <m:r>
                          <m:t>6</m:t>
                        </m:r>
                      </m:sub>
                    </m:sSub>
                    <m:sSub>
                      <m:e>
                        <m:r>
                          <m:t>v</m:t>
                        </m:r>
                      </m:e>
                      <m:sub>
                        <m:r>
                          <m:t>5</m:t>
                        </m:r>
                      </m:sub>
                    </m:sSub>
                  </m:oMath>
                </a14:m>
                <a:r>
                  <a:rPr/>
                  <a:t>.</a:t>
                </a:r>
              </a:p>
            </p:txBody>
          </p:sp>
        </mc:Choice>
      </mc:AlternateContent>
      <p:pic>
        <p:nvPicPr>
          <p:cNvPr descr="MAT21601T-Chapter10_files/figure-pptx/unnamed-chunk-16-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如图</a:t>
                </a:r>
                <a14:m>
                  <m:oMath xmlns:m="http://schemas.openxmlformats.org/officeDocument/2006/math">
                    <m:r>
                      <m:t>G</m:t>
                    </m:r>
                  </m:oMath>
                </a14:m>
                <a:r>
                  <a:rPr/>
                  <a:t>所示的无向图是否是哈密尔顿图或存在哈密尔顿路径？</a:t>
                </a:r>
              </a:p>
              <a:p>
                <a:pPr lvl="0" indent="0" marL="0">
                  <a:buNone/>
                </a:pPr>
                <a:r>
                  <a:rPr/>
                  <a:t>解: 取</a:t>
                </a:r>
                <a14:m>
                  <m:oMath xmlns:m="http://schemas.openxmlformats.org/officeDocument/2006/math">
                    <m:r>
                      <m:t>S</m:t>
                    </m:r>
                    <m:r>
                      <m:rPr>
                        <m:sty m:val="p"/>
                      </m:rPr>
                      <m:t>=</m:t>
                    </m:r>
                    <m:r>
                      <m:rPr>
                        <m:sty m:val="p"/>
                      </m:rPr>
                      <m:t>{</m:t>
                    </m:r>
                    <m:r>
                      <m:t>a</m:t>
                    </m:r>
                    <m:r>
                      <m:rPr>
                        <m:sty m:val="p"/>
                      </m:rPr>
                      <m:t>,</m:t>
                    </m:r>
                    <m:r>
                      <m:t>f</m:t>
                    </m:r>
                    <m:r>
                      <m:rPr>
                        <m:sty m:val="p"/>
                      </m:rPr>
                      <m:t>}</m:t>
                    </m:r>
                  </m:oMath>
                </a14:m>
                <a:r>
                  <a:rPr/>
                  <a:t>, 则:</a:t>
                </a:r>
              </a:p>
              <a:p>
                <a:pPr lvl="0" indent="0" marL="0">
                  <a:buNone/>
                </a:pPr>
                <a14:m>
                  <m:oMathPara xmlns:m="http://schemas.openxmlformats.org/officeDocument/2006/math">
                    <m:oMathParaPr>
                      <m:jc m:val="center"/>
                    </m:oMathParaPr>
                    <m:oMath>
                      <m:r>
                        <m:t>p</m:t>
                      </m:r>
                      <m:d>
                        <m:dPr>
                          <m:begChr m:val="("/>
                          <m:endChr m:val=")"/>
                          <m:sepChr m:val=""/>
                          <m:grow/>
                        </m:dPr>
                        <m:e>
                          <m:r>
                            <m:t>G</m:t>
                          </m:r>
                          <m:r>
                            <m:rPr>
                              <m:sty m:val="p"/>
                            </m:rPr>
                            <m:t>−</m:t>
                          </m:r>
                          <m:r>
                            <m:t>S</m:t>
                          </m:r>
                        </m:e>
                      </m:d>
                      <m:r>
                        <m:rPr>
                          <m:sty m:val="p"/>
                        </m:rPr>
                        <m:t>=</m:t>
                      </m:r>
                      <m:r>
                        <m:t>4</m:t>
                      </m:r>
                      <m:r>
                        <m:rPr>
                          <m:sty m:val="p"/>
                        </m:rPr>
                        <m:t>&gt;</m:t>
                      </m:r>
                      <m:d>
                        <m:dPr>
                          <m:begChr m:val="|"/>
                          <m:endChr m:val="|"/>
                          <m:sepChr m:val=""/>
                          <m:grow/>
                        </m:dPr>
                        <m:e>
                          <m:r>
                            <m:t>S</m:t>
                          </m:r>
                        </m:e>
                      </m:d>
                      <m:r>
                        <m:rPr>
                          <m:sty m:val="p"/>
                        </m:rPr>
                        <m:t>=</m:t>
                      </m:r>
                      <m:r>
                        <m:t>2</m:t>
                      </m:r>
                    </m:oMath>
                  </m:oMathPara>
                </a14:m>
              </a:p>
              <a:p>
                <a:pPr lvl="0" indent="0" marL="0">
                  <a:buNone/>
                </a:pPr>
                <a:r>
                  <a:rPr/>
                  <a:t>不满足</a:t>
                </a:r>
              </a:p>
              <a:p>
                <a:pPr lvl="0" indent="0" marL="0">
                  <a:buNone/>
                </a:pPr>
                <a14:m>
                  <m:oMath xmlns:m="http://schemas.openxmlformats.org/officeDocument/2006/math">
                    <m:r>
                      <m:t>p</m:t>
                    </m:r>
                    <m:d>
                      <m:dPr>
                        <m:begChr m:val="("/>
                        <m:endChr m:val=")"/>
                        <m:sepChr m:val=""/>
                        <m:grow/>
                      </m:dPr>
                      <m:e>
                        <m:r>
                          <m:t>G</m:t>
                        </m:r>
                        <m:r>
                          <m:rPr>
                            <m:sty m:val="p"/>
                          </m:rPr>
                          <m:t>−</m:t>
                        </m:r>
                        <m:r>
                          <m:t>S</m:t>
                        </m:r>
                      </m:e>
                    </m:d>
                    <m:r>
                      <m:rPr>
                        <m:sty m:val="p"/>
                      </m:rPr>
                      <m:t>≤</m:t>
                    </m:r>
                    <m:d>
                      <m:dPr>
                        <m:begChr m:val="|"/>
                        <m:endChr m:val="|"/>
                        <m:sepChr m:val=""/>
                        <m:grow/>
                      </m:dPr>
                      <m:e>
                        <m:r>
                          <m:t>S</m:t>
                        </m:r>
                      </m:e>
                    </m:d>
                  </m:oMath>
                </a14:m>
              </a:p>
              <a:p>
                <a:pPr lvl="0" indent="0" marL="0">
                  <a:buNone/>
                </a:pPr>
                <a:r>
                  <a:rPr/>
                  <a:t>或</a:t>
                </a:r>
              </a:p>
              <a:p>
                <a:pPr lvl="0" indent="0" marL="0">
                  <a:buNone/>
                </a:pPr>
                <a14:m>
                  <m:oMath xmlns:m="http://schemas.openxmlformats.org/officeDocument/2006/math">
                    <m:r>
                      <m:t>p</m:t>
                    </m:r>
                    <m:d>
                      <m:dPr>
                        <m:begChr m:val="("/>
                        <m:endChr m:val=")"/>
                        <m:sepChr m:val=""/>
                        <m:grow/>
                      </m:dPr>
                      <m:e>
                        <m:r>
                          <m:t>G</m:t>
                        </m:r>
                        <m:r>
                          <m:rPr>
                            <m:sty m:val="p"/>
                          </m:rPr>
                          <m:t>−</m:t>
                        </m:r>
                        <m:r>
                          <m:t>S</m:t>
                        </m:r>
                      </m:e>
                    </m:d>
                    <m:r>
                      <m:rPr>
                        <m:sty m:val="p"/>
                      </m:rPr>
                      <m:t>≤</m:t>
                    </m:r>
                    <m:d>
                      <m:dPr>
                        <m:begChr m:val="|"/>
                        <m:endChr m:val="|"/>
                        <m:sepChr m:val=""/>
                        <m:grow/>
                      </m:dPr>
                      <m:e>
                        <m:r>
                          <m:t>S</m:t>
                        </m:r>
                      </m:e>
                    </m:d>
                    <m:r>
                      <m:rPr>
                        <m:sty m:val="p"/>
                      </m:rPr>
                      <m:t>+</m:t>
                    </m:r>
                    <m:r>
                      <m:t>1</m:t>
                    </m:r>
                    <m:r>
                      <m:rPr>
                        <m:sty m:val="p"/>
                      </m:rPr>
                      <m:t>.</m:t>
                    </m:r>
                  </m:oMath>
                </a14:m>
              </a:p>
              <a:p>
                <a:pPr lvl="0" indent="0" marL="0">
                  <a:buNone/>
                </a:pPr>
                <a:r>
                  <a:rPr/>
                  <a:t>因此, 这个无向图不是哈密尔顿图, 也不存在哈密尔顿路径.</a:t>
                </a:r>
              </a:p>
            </p:txBody>
          </p:sp>
        </mc:Choice>
      </mc:AlternateContent>
      <p:pic>
        <p:nvPicPr>
          <p:cNvPr descr="MAT21601T-Chapter10_files/figure-pptx/unnamed-chunk-17-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图</a:t>
                </a:r>
                <a14:m>
                  <m:oMath xmlns:m="http://schemas.openxmlformats.org/officeDocument/2006/math">
                    <m:r>
                      <m:t>G</m:t>
                    </m:r>
                  </m:oMath>
                </a14:m>
                <a:r>
                  <a:rPr/>
                  <a:t>如图所示, 判断是否是哈密尔顿图或存在哈密尔顿路径？</a:t>
                </a:r>
              </a:p>
              <a:p>
                <a:pPr lvl="0" indent="0" marL="0">
                  <a:buNone/>
                </a:pPr>
                <a:r>
                  <a:rPr/>
                  <a:t>解: 设取</a:t>
                </a:r>
                <a14:m>
                  <m:oMath xmlns:m="http://schemas.openxmlformats.org/officeDocument/2006/math">
                    <m:sSub>
                      <m:e>
                        <m:r>
                          <m:t>V</m:t>
                        </m:r>
                      </m:e>
                      <m:sub>
                        <m:r>
                          <m:t>1</m:t>
                        </m:r>
                      </m:sub>
                    </m:sSub>
                    <m:r>
                      <m:rPr>
                        <m:sty m:val="p"/>
                      </m:rPr>
                      <m:t>=</m:t>
                    </m:r>
                    <m:r>
                      <m:rPr>
                        <m:sty m:val="p"/>
                      </m:rPr>
                      <m:t>{</m:t>
                    </m:r>
                    <m:r>
                      <m:t>a</m:t>
                    </m:r>
                    <m:r>
                      <m:rPr>
                        <m:sty m:val="p"/>
                      </m:rPr>
                      <m:t>,</m:t>
                    </m:r>
                    <m:r>
                      <m:t>g</m:t>
                    </m:r>
                    <m:r>
                      <m:rPr>
                        <m:sty m:val="p"/>
                      </m:rPr>
                      <m:t>,</m:t>
                    </m:r>
                    <m:r>
                      <m:t>h</m:t>
                    </m:r>
                    <m:r>
                      <m:rPr>
                        <m:sty m:val="p"/>
                      </m:rPr>
                      <m:t>,</m:t>
                    </m:r>
                    <m:r>
                      <m:t>i</m:t>
                    </m:r>
                    <m:r>
                      <m:rPr>
                        <m:sty m:val="p"/>
                      </m:rPr>
                      <m:t>,</m:t>
                    </m:r>
                    <m:r>
                      <m:t>c</m:t>
                    </m:r>
                    <m:r>
                      <m:rPr>
                        <m:sty m:val="p"/>
                      </m:rPr>
                      <m:t>}</m:t>
                    </m:r>
                  </m:oMath>
                </a14:m>
                <a:r>
                  <a:rPr/>
                  <a:t>, </a:t>
                </a:r>
                <a14:m>
                  <m:oMath xmlns:m="http://schemas.openxmlformats.org/officeDocument/2006/math">
                    <m:sSub>
                      <m:e>
                        <m:r>
                          <m:t>V</m:t>
                        </m:r>
                      </m:e>
                      <m:sub>
                        <m:r>
                          <m:t>2</m:t>
                        </m:r>
                      </m:sub>
                    </m:sSub>
                    <m:r>
                      <m:rPr>
                        <m:sty m:val="p"/>
                      </m:rPr>
                      <m:t>=</m:t>
                    </m:r>
                    <m:r>
                      <m:rPr>
                        <m:sty m:val="p"/>
                      </m:rPr>
                      <m:t>{</m:t>
                    </m:r>
                    <m:r>
                      <m:t>b</m:t>
                    </m:r>
                    <m:r>
                      <m:rPr>
                        <m:sty m:val="p"/>
                      </m:rPr>
                      <m:t>,</m:t>
                    </m:r>
                    <m:r>
                      <m:t>e</m:t>
                    </m:r>
                    <m:r>
                      <m:rPr>
                        <m:sty m:val="p"/>
                      </m:rPr>
                      <m:t>,</m:t>
                    </m:r>
                    <m:r>
                      <m:t>f</m:t>
                    </m:r>
                    <m:r>
                      <m:rPr>
                        <m:sty m:val="p"/>
                      </m:rPr>
                      <m:t>,</m:t>
                    </m:r>
                    <m:r>
                      <m:t>j</m:t>
                    </m:r>
                    <m:r>
                      <m:rPr>
                        <m:sty m:val="p"/>
                      </m:rPr>
                      <m:t>,</m:t>
                    </m:r>
                    <m:r>
                      <m:t>k</m:t>
                    </m:r>
                    <m:r>
                      <m:rPr>
                        <m:sty m:val="p"/>
                      </m:rPr>
                      <m:t>,</m:t>
                    </m:r>
                    <m:r>
                      <m:t>d</m:t>
                    </m:r>
                    <m:r>
                      <m:rPr>
                        <m:sty m:val="p"/>
                      </m:rPr>
                      <m:t>}</m:t>
                    </m:r>
                  </m:oMath>
                </a14:m>
                <a:r>
                  <a:rPr/>
                  <a:t>, 则</a:t>
                </a:r>
                <a14:m>
                  <m:oMath xmlns:m="http://schemas.openxmlformats.org/officeDocument/2006/math">
                    <m:r>
                      <m:t>p</m:t>
                    </m:r>
                    <m:d>
                      <m:dPr>
                        <m:begChr m:val="("/>
                        <m:endChr m:val=")"/>
                        <m:sepChr m:val=""/>
                        <m:grow/>
                      </m:dPr>
                      <m:e>
                        <m:r>
                          <m:t>G</m:t>
                        </m:r>
                        <m:r>
                          <m:rPr>
                            <m:sty m:val="p"/>
                          </m:rPr>
                          <m:t>−</m:t>
                        </m:r>
                        <m:sSub>
                          <m:e>
                            <m:r>
                              <m:t>V</m:t>
                            </m:r>
                          </m:e>
                          <m:sub>
                            <m:r>
                              <m:t>1</m:t>
                            </m:r>
                          </m:sub>
                        </m:sSub>
                      </m:e>
                    </m:d>
                    <m:r>
                      <m:rPr>
                        <m:sty m:val="p"/>
                      </m:rPr>
                      <m:t>=</m:t>
                    </m:r>
                    <m:d>
                      <m:dPr>
                        <m:begChr m:val="|"/>
                        <m:endChr m:val="|"/>
                        <m:sepChr m:val=""/>
                        <m:grow/>
                      </m:dPr>
                      <m:e>
                        <m:sSub>
                          <m:e>
                            <m:r>
                              <m:t>V</m:t>
                            </m:r>
                          </m:e>
                          <m:sub>
                            <m:r>
                              <m:t>2</m:t>
                            </m:r>
                          </m:sub>
                        </m:sSub>
                      </m:e>
                    </m:d>
                    <m:r>
                      <m:rPr>
                        <m:sty m:val="p"/>
                      </m:rPr>
                      <m:t>=</m:t>
                    </m:r>
                    <m:r>
                      <m:t>6</m:t>
                    </m:r>
                    <m:r>
                      <m:rPr>
                        <m:sty m:val="p"/>
                      </m:rPr>
                      <m:t>&gt;</m:t>
                    </m:r>
                    <m:d>
                      <m:dPr>
                        <m:begChr m:val="|"/>
                        <m:endChr m:val="|"/>
                        <m:sepChr m:val=""/>
                        <m:grow/>
                      </m:dPr>
                      <m:e>
                        <m:sSub>
                          <m:e>
                            <m:r>
                              <m:t>V</m:t>
                            </m:r>
                          </m:e>
                          <m:sub>
                            <m:r>
                              <m:t>1</m:t>
                            </m:r>
                          </m:sub>
                        </m:sSub>
                      </m:e>
                    </m:d>
                    <m:r>
                      <m:rPr>
                        <m:sty m:val="p"/>
                      </m:rPr>
                      <m:t>=</m:t>
                    </m:r>
                    <m:r>
                      <m:t>5</m:t>
                    </m:r>
                  </m:oMath>
                </a14:m>
                <a:r>
                  <a:rPr/>
                  <a:t>, 可知</a:t>
                </a:r>
                <a14:m>
                  <m:oMath xmlns:m="http://schemas.openxmlformats.org/officeDocument/2006/math">
                    <m:r>
                      <m:t>G</m:t>
                    </m:r>
                  </m:oMath>
                </a14:m>
                <a:r>
                  <a:rPr/>
                  <a:t>不是哈密尔顿图.</a:t>
                </a:r>
              </a:p>
              <a:p>
                <a:pPr lvl="0" indent="0" marL="0">
                  <a:buNone/>
                </a:pPr>
                <a:r>
                  <a:rPr/>
                  <a:t>但存在哈密尔顿路径.</a:t>
                </a:r>
              </a:p>
              <a:p>
                <a:pPr lvl="0" indent="0" marL="0">
                  <a:buNone/>
                </a:pPr>
                <a14:m>
                  <m:oMath xmlns:m="http://schemas.openxmlformats.org/officeDocument/2006/math">
                    <m:r>
                      <m:t>b</m:t>
                    </m:r>
                    <m:r>
                      <m:t>a</m:t>
                    </m:r>
                    <m:r>
                      <m:t>e</m:t>
                    </m:r>
                    <m:r>
                      <m:t>g</m:t>
                    </m:r>
                    <m:r>
                      <m:t>j</m:t>
                    </m:r>
                    <m:r>
                      <m:t>c</m:t>
                    </m:r>
                    <m:r>
                      <m:t>k</m:t>
                    </m:r>
                    <m:r>
                      <m:t>h</m:t>
                    </m:r>
                    <m:r>
                      <m:t>f</m:t>
                    </m:r>
                    <m:r>
                      <m:t>i</m:t>
                    </m:r>
                    <m:r>
                      <m:t>d</m:t>
                    </m:r>
                  </m:oMath>
                </a14:m>
                <a:r>
                  <a:rPr/>
                  <a:t>是一条哈密尔顿了路径.</a:t>
                </a:r>
              </a:p>
            </p:txBody>
          </p:sp>
        </mc:Choice>
      </mc:AlternateContent>
      <p:pic>
        <p:nvPicPr>
          <p:cNvPr descr="MAT21601T-Chapter10_files/figure-pptx/unnamed-chunk-18-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以下图中, 哪些是哈密尔顿图, 哪些存在哈密尔顿路径？</a:t>
                </a:r>
              </a:p>
              <a:p>
                <a:pPr lvl="0" indent="0" marL="0">
                  <a:buNone/>
                </a:pPr>
                <a:r>
                  <a:rPr/>
                  <a:t>解:</a:t>
                </a:r>
              </a:p>
              <a:p>
                <a:pPr lvl="0" indent="-457200" marL="457200">
                  <a:buAutoNum type="arabicParenBoth"/>
                </a:pPr>
                <a:r>
                  <a:rPr/>
                  <a:t>对</a:t>
                </a:r>
                <a14:m>
                  <m:oMath xmlns:m="http://schemas.openxmlformats.org/officeDocument/2006/math">
                    <m:sSub>
                      <m:e>
                        <m:r>
                          <m:t>G</m:t>
                        </m:r>
                      </m:e>
                      <m:sub>
                        <m:r>
                          <m:t>1</m:t>
                        </m:r>
                      </m:sub>
                    </m:sSub>
                  </m:oMath>
                </a14:m>
                <a:r>
                  <a:rPr/>
                  <a:t>, 设取</a:t>
                </a:r>
                <a14:m>
                  <m:oMath xmlns:m="http://schemas.openxmlformats.org/officeDocument/2006/math">
                    <m:sSub>
                      <m:e>
                        <m:r>
                          <m:t>V</m:t>
                        </m:r>
                      </m:e>
                      <m:sub>
                        <m:r>
                          <m:t>1</m:t>
                        </m:r>
                      </m:sub>
                    </m:sSub>
                    <m:r>
                      <m:rPr>
                        <m:sty m:val="p"/>
                      </m:rPr>
                      <m:t>=</m:t>
                    </m:r>
                    <m:r>
                      <m:rPr>
                        <m:sty m:val="p"/>
                      </m:rPr>
                      <m:t>{</m:t>
                    </m:r>
                    <m:r>
                      <m:t>a</m:t>
                    </m:r>
                    <m:r>
                      <m:rPr>
                        <m:sty m:val="p"/>
                      </m:rPr>
                      <m:t>,</m:t>
                    </m:r>
                    <m:r>
                      <m:t>b</m:t>
                    </m:r>
                    <m:r>
                      <m:rPr>
                        <m:sty m:val="p"/>
                      </m:rPr>
                      <m:t>,</m:t>
                    </m:r>
                    <m:r>
                      <m:t>c</m:t>
                    </m:r>
                    <m:r>
                      <m:rPr>
                        <m:sty m:val="p"/>
                      </m:rPr>
                      <m:t>,</m:t>
                    </m:r>
                    <m:r>
                      <m:t>d</m:t>
                    </m:r>
                    <m:r>
                      <m:rPr>
                        <m:sty m:val="p"/>
                      </m:rPr>
                      <m:t>,</m:t>
                    </m:r>
                    <m:r>
                      <m:t>e</m:t>
                    </m:r>
                    <m:r>
                      <m:rPr>
                        <m:sty m:val="p"/>
                      </m:rPr>
                      <m:t>}</m:t>
                    </m:r>
                  </m:oMath>
                </a14:m>
                <a:r>
                  <a:rPr/>
                  <a:t>, 则: </a:t>
                </a:r>
                <a14:m>
                  <m:oMath xmlns:m="http://schemas.openxmlformats.org/officeDocument/2006/math">
                    <m:r>
                      <m:t>p</m:t>
                    </m:r>
                    <m:d>
                      <m:dPr>
                        <m:begChr m:val="("/>
                        <m:endChr m:val=")"/>
                        <m:sepChr m:val=""/>
                        <m:grow/>
                      </m:dPr>
                      <m:e>
                        <m:sSub>
                          <m:e>
                            <m:r>
                              <m:t>G</m:t>
                            </m:r>
                          </m:e>
                          <m:sub>
                            <m:r>
                              <m:t>1</m:t>
                            </m:r>
                          </m:sub>
                        </m:sSub>
                        <m:r>
                          <m:rPr>
                            <m:sty m:val="p"/>
                          </m:rPr>
                          <m:t>−</m:t>
                        </m:r>
                        <m:sSub>
                          <m:e>
                            <m:r>
                              <m:t>V</m:t>
                            </m:r>
                          </m:e>
                          <m:sub>
                            <m:r>
                              <m:t>1</m:t>
                            </m:r>
                          </m:sub>
                        </m:sSub>
                      </m:e>
                    </m:d>
                    <m:r>
                      <m:rPr>
                        <m:sty m:val="p"/>
                      </m:rPr>
                      <m:t>=</m:t>
                    </m:r>
                    <m:r>
                      <m:t>7</m:t>
                    </m:r>
                    <m:r>
                      <m:rPr>
                        <m:sty m:val="p"/>
                      </m:rPr>
                      <m:t>&gt;</m:t>
                    </m:r>
                    <m:d>
                      <m:dPr>
                        <m:begChr m:val="|"/>
                        <m:endChr m:val="|"/>
                        <m:sepChr m:val=""/>
                        <m:grow/>
                      </m:dPr>
                      <m:e>
                        <m:sSub>
                          <m:e>
                            <m:r>
                              <m:t>V</m:t>
                            </m:r>
                          </m:e>
                          <m:sub>
                            <m:r>
                              <m:t>1</m:t>
                            </m:r>
                          </m:sub>
                        </m:sSub>
                      </m:e>
                    </m:d>
                    <m:r>
                      <m:rPr>
                        <m:sty m:val="p"/>
                      </m:rPr>
                      <m:t>=</m:t>
                    </m:r>
                    <m:r>
                      <m:t>5</m:t>
                    </m:r>
                  </m:oMath>
                </a14:m>
                <a:r>
                  <a:rPr/>
                  <a:t>.</a:t>
                </a:r>
              </a:p>
              <a:p>
                <a:pPr lvl="0" indent="0" marL="0">
                  <a:buNone/>
                </a:pPr>
                <a:r>
                  <a:rPr/>
                  <a:t>可知</a:t>
                </a:r>
                <a14:m>
                  <m:oMath xmlns:m="http://schemas.openxmlformats.org/officeDocument/2006/math">
                    <m:sSub>
                      <m:e>
                        <m:r>
                          <m:t>G</m:t>
                        </m:r>
                      </m:e>
                      <m:sub>
                        <m:r>
                          <m:t>1</m:t>
                        </m:r>
                      </m:sub>
                    </m:sSub>
                  </m:oMath>
                </a14:m>
                <a:r>
                  <a:rPr/>
                  <a:t>不是哈密尔顿图, 也不存在哈密尔顿路径.</a:t>
                </a:r>
              </a:p>
            </p:txBody>
          </p:sp>
        </mc:Choice>
      </mc:AlternateContent>
      <p:pic>
        <p:nvPicPr>
          <p:cNvPr descr="MAT21601T-Chapter10_files/figure-pptx/unnamed-chunk-19-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457200" marL="457200">
                  <a:buAutoNum startAt="2" type="arabicParenBoth"/>
                </a:pPr>
                <a:r>
                  <a:rPr/>
                  <a:t>对</a:t>
                </a:r>
                <a14:m>
                  <m:oMath xmlns:m="http://schemas.openxmlformats.org/officeDocument/2006/math">
                    <m:sSub>
                      <m:e>
                        <m:r>
                          <m:t>G</m:t>
                        </m:r>
                      </m:e>
                      <m:sub>
                        <m:r>
                          <m:t>2</m:t>
                        </m:r>
                      </m:sub>
                    </m:sSub>
                  </m:oMath>
                </a14:m>
                <a:r>
                  <a:rPr/>
                  <a:t>, 设取</a:t>
                </a:r>
                <a14:m>
                  <m:oMath xmlns:m="http://schemas.openxmlformats.org/officeDocument/2006/math">
                    <m:sSub>
                      <m:e>
                        <m:r>
                          <m:t>V</m:t>
                        </m:r>
                      </m:e>
                      <m:sub>
                        <m:r>
                          <m:t>1</m:t>
                        </m:r>
                      </m:sub>
                    </m:sSub>
                    <m:r>
                      <m:rPr>
                        <m:sty m:val="p"/>
                      </m:rPr>
                      <m:t>=</m:t>
                    </m:r>
                    <m:r>
                      <m:rPr>
                        <m:sty m:val="p"/>
                      </m:rPr>
                      <m:t>{</m:t>
                    </m:r>
                    <m:r>
                      <m:t>b</m:t>
                    </m:r>
                    <m:r>
                      <m:rPr>
                        <m:sty m:val="p"/>
                      </m:rPr>
                      <m:t>,</m:t>
                    </m:r>
                    <m:r>
                      <m:t>e</m:t>
                    </m:r>
                    <m:r>
                      <m:rPr>
                        <m:sty m:val="p"/>
                      </m:rPr>
                      <m:t>,</m:t>
                    </m:r>
                    <m:r>
                      <m:t>h</m:t>
                    </m:r>
                    <m:r>
                      <m:rPr>
                        <m:sty m:val="p"/>
                      </m:rPr>
                      <m:t>}</m:t>
                    </m:r>
                  </m:oMath>
                </a14:m>
                <a:r>
                  <a:rPr/>
                  <a:t>, 从图中删除</a:t>
                </a:r>
                <a14:m>
                  <m:oMath xmlns:m="http://schemas.openxmlformats.org/officeDocument/2006/math">
                    <m:sSub>
                      <m:e>
                        <m:r>
                          <m:t>V</m:t>
                        </m:r>
                      </m:e>
                      <m:sub>
                        <m:r>
                          <m:t>1</m:t>
                        </m:r>
                      </m:sub>
                    </m:sSub>
                  </m:oMath>
                </a14:m>
                <a:r>
                  <a:rPr/>
                  <a:t>得4个连通分支, 则</a:t>
                </a:r>
                <a14:m>
                  <m:oMath xmlns:m="http://schemas.openxmlformats.org/officeDocument/2006/math">
                    <m:r>
                      <m:t>p</m:t>
                    </m:r>
                    <m:d>
                      <m:dPr>
                        <m:begChr m:val="("/>
                        <m:endChr m:val=")"/>
                        <m:sepChr m:val=""/>
                        <m:grow/>
                      </m:dPr>
                      <m:e>
                        <m:sSub>
                          <m:e>
                            <m:r>
                              <m:t>G</m:t>
                            </m:r>
                          </m:e>
                          <m:sub>
                            <m:r>
                              <m:t>2</m:t>
                            </m:r>
                          </m:sub>
                        </m:sSub>
                        <m:r>
                          <m:rPr>
                            <m:sty m:val="p"/>
                          </m:rPr>
                          <m:t>−</m:t>
                        </m:r>
                        <m:sSub>
                          <m:e>
                            <m:r>
                              <m:t>V</m:t>
                            </m:r>
                          </m:e>
                          <m:sub>
                            <m:r>
                              <m:t>1</m:t>
                            </m:r>
                          </m:sub>
                        </m:sSub>
                      </m:e>
                    </m:d>
                    <m:r>
                      <m:rPr>
                        <m:sty m:val="p"/>
                      </m:rPr>
                      <m:t>=</m:t>
                    </m:r>
                    <m:r>
                      <m:t>4</m:t>
                    </m:r>
                    <m:r>
                      <m:rPr>
                        <m:sty m:val="p"/>
                      </m:rPr>
                      <m:t>&gt;</m:t>
                    </m:r>
                    <m:d>
                      <m:dPr>
                        <m:begChr m:val="|"/>
                        <m:endChr m:val="|"/>
                        <m:sepChr m:val=""/>
                        <m:grow/>
                      </m:dPr>
                      <m:e>
                        <m:sSub>
                          <m:e>
                            <m:r>
                              <m:t>V</m:t>
                            </m:r>
                          </m:e>
                          <m:sub>
                            <m:r>
                              <m:t>1</m:t>
                            </m:r>
                          </m:sub>
                        </m:sSub>
                      </m:e>
                    </m:d>
                    <m:r>
                      <m:rPr>
                        <m:sty m:val="p"/>
                      </m:rPr>
                      <m:t>=</m:t>
                    </m:r>
                    <m:r>
                      <m:t>3</m:t>
                    </m:r>
                  </m:oMath>
                </a14:m>
                <a:r>
                  <a:rPr/>
                  <a:t>.</a:t>
                </a:r>
              </a:p>
              <a:p>
                <a:pPr lvl="0" indent="0" marL="0">
                  <a:buNone/>
                </a:pPr>
                <a:r>
                  <a:rPr/>
                  <a:t>可知</a:t>
                </a:r>
                <a14:m>
                  <m:oMath xmlns:m="http://schemas.openxmlformats.org/officeDocument/2006/math">
                    <m:sSub>
                      <m:e>
                        <m:r>
                          <m:t>G</m:t>
                        </m:r>
                      </m:e>
                      <m:sub>
                        <m:r>
                          <m:t>2</m:t>
                        </m:r>
                      </m:sub>
                    </m:sSub>
                  </m:oMath>
                </a14:m>
                <a:r>
                  <a:rPr/>
                  <a:t>不是哈密尔顿图.</a:t>
                </a:r>
              </a:p>
              <a:p>
                <a:pPr lvl="0" indent="0" marL="0">
                  <a:buNone/>
                </a:pPr>
                <a:r>
                  <a:rPr/>
                  <a:t>但存在哈密尔顿路径.</a:t>
                </a:r>
              </a:p>
            </p:txBody>
          </p:sp>
        </mc:Choice>
      </mc:AlternateContent>
      <p:pic>
        <p:nvPicPr>
          <p:cNvPr descr="MAT21601T-Chapter10_files/figure-pptx/unnamed-chunk-20-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定理: 设图</a:t>
                </a:r>
                <a14:m>
                  <m:oMath xmlns:m="http://schemas.openxmlformats.org/officeDocument/2006/math">
                    <m:r>
                      <m:t>G</m:t>
                    </m:r>
                  </m:oMath>
                </a14:m>
                <a:r>
                  <a:rPr/>
                  <a:t>是有</a:t>
                </a:r>
                <a14:m>
                  <m:oMath xmlns:m="http://schemas.openxmlformats.org/officeDocument/2006/math">
                    <m:r>
                      <m:t>n</m:t>
                    </m:r>
                  </m:oMath>
                </a14:m>
                <a:r>
                  <a:rPr/>
                  <a:t>个结点的简单无向图, 如果</a:t>
                </a:r>
                <a14:m>
                  <m:oMath xmlns:m="http://schemas.openxmlformats.org/officeDocument/2006/math">
                    <m:r>
                      <m:t>G</m:t>
                    </m:r>
                  </m:oMath>
                </a14:m>
                <a:r>
                  <a:rPr/>
                  <a:t>的每一对结点的度数之和大于等于</a:t>
                </a:r>
                <a14:m>
                  <m:oMath xmlns:m="http://schemas.openxmlformats.org/officeDocument/2006/math">
                    <m:r>
                      <m:t>n</m:t>
                    </m:r>
                    <m:r>
                      <m:rPr>
                        <m:sty m:val="p"/>
                      </m:rPr>
                      <m:t>−</m:t>
                    </m:r>
                    <m:r>
                      <m:t>1</m:t>
                    </m:r>
                  </m:oMath>
                </a14:m>
                <a:r>
                  <a:rPr/>
                  <a:t>, 则</a:t>
                </a:r>
                <a14:m>
                  <m:oMath xmlns:m="http://schemas.openxmlformats.org/officeDocument/2006/math">
                    <m:r>
                      <m:t>G</m:t>
                    </m:r>
                  </m:oMath>
                </a14:m>
                <a:r>
                  <a:rPr/>
                  <a:t>中存在哈密尔顿路径(通路).</a:t>
                </a:r>
              </a:p>
              <a:p>
                <a:pPr lvl="0" indent="0" marL="0">
                  <a:buNone/>
                </a:pPr>
                <a:r>
                  <a:rPr/>
                  <a:t>定理给出的只是充分条件, 不是必要条件.</a:t>
                </a:r>
              </a:p>
              <a:p>
                <a:pPr lvl="0" indent="0" marL="0">
                  <a:buNone/>
                </a:pPr>
                <a:r>
                  <a:rPr/>
                  <a:t>例如, 图</a:t>
                </a:r>
                <a14:m>
                  <m:oMath xmlns:m="http://schemas.openxmlformats.org/officeDocument/2006/math">
                    <m:sSub>
                      <m:e>
                        <m:r>
                          <m:t>G</m:t>
                        </m:r>
                      </m:e>
                      <m:sub>
                        <m:r>
                          <m:t>1</m:t>
                        </m:r>
                      </m:sub>
                    </m:sSub>
                  </m:oMath>
                </a14:m>
                <a:r>
                  <a:rPr/>
                  <a:t>中, 任意两个结点度之和</a:t>
                </a:r>
                <a14:m>
                  <m:oMath xmlns:m="http://schemas.openxmlformats.org/officeDocument/2006/math">
                    <m:r>
                      <m:rPr>
                        <m:sty m:val="p"/>
                      </m:rPr>
                      <m:t>≥</m:t>
                    </m:r>
                    <m:r>
                      <m:t>n</m:t>
                    </m:r>
                    <m:r>
                      <m:rPr>
                        <m:sty m:val="p"/>
                      </m:rPr>
                      <m:t>−</m:t>
                    </m:r>
                    <m:r>
                      <m:t>1</m:t>
                    </m:r>
                    <m:r>
                      <m:rPr>
                        <m:sty m:val="p"/>
                      </m:rPr>
                      <m:t>=</m:t>
                    </m:r>
                    <m:r>
                      <m:t>3</m:t>
                    </m:r>
                  </m:oMath>
                </a14:m>
                <a:r>
                  <a:rPr/>
                  <a:t>, 故存在哈密尔顿路径;图</a:t>
                </a:r>
                <a14:m>
                  <m:oMath xmlns:m="http://schemas.openxmlformats.org/officeDocument/2006/math">
                    <m:sSub>
                      <m:e>
                        <m:r>
                          <m:t>G</m:t>
                        </m:r>
                      </m:e>
                      <m:sub>
                        <m:r>
                          <m:t>2</m:t>
                        </m:r>
                      </m:sub>
                    </m:sSub>
                  </m:oMath>
                </a14:m>
                <a:r>
                  <a:rPr/>
                  <a:t>中, 虽然任意两结点的度之和为</a:t>
                </a:r>
                <a14:m>
                  <m:oMath xmlns:m="http://schemas.openxmlformats.org/officeDocument/2006/math">
                    <m:r>
                      <m:t>4</m:t>
                    </m:r>
                    <m:r>
                      <m:rPr>
                        <m:sty m:val="p"/>
                      </m:rPr>
                      <m:t>&lt;</m:t>
                    </m:r>
                    <m:r>
                      <m:t>n</m:t>
                    </m:r>
                    <m:r>
                      <m:rPr>
                        <m:sty m:val="p"/>
                      </m:rPr>
                      <m:t>−</m:t>
                    </m:r>
                    <m:r>
                      <m:t>1</m:t>
                    </m:r>
                    <m:r>
                      <m:rPr>
                        <m:sty m:val="p"/>
                      </m:rPr>
                      <m:t>=</m:t>
                    </m:r>
                    <m:r>
                      <m:t>5</m:t>
                    </m:r>
                  </m:oMath>
                </a14:m>
                <a:r>
                  <a:rPr/>
                  <a:t>, 但图中还是存在哈密尔顿通路.</a:t>
                </a:r>
              </a:p>
            </p:txBody>
          </p:sp>
        </mc:Choice>
      </mc:AlternateContent>
      <p:pic>
        <p:nvPicPr>
          <p:cNvPr descr="MAT21601T-Chapter10_files/figure-pptx/unnamed-chunk-21-1.png" id="0" name="Picture 1"/>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G</a:t>
            </a:r>
            <a:r>
              <a:rPr baseline="-25000"/>
              <a:t>1</a:t>
            </a:r>
            <a:r>
              <a:rPr/>
              <a:t>和G</a:t>
            </a:r>
            <a:r>
              <a:rPr baseline="-25000"/>
              <a:t>2</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lvl="0" indent="0" marL="0">
              <a:buNone/>
            </a:pPr>
            <a:r>
              <a:rPr/>
              <a:t>欧拉图</a:t>
            </a:r>
          </a:p>
        </p:txBody>
      </p:sp>
      <p:sp>
        <p:nvSpPr>
          <p:cNvPr id="3" name="Content Placeholder 2"/>
          <p:cNvSpPr>
            <a:spLocks noGrp="1"/>
          </p:cNvSpPr>
          <p:nvPr>
            <p:ph idx="1" sz="half"/>
          </p:nvPr>
        </p:nvSpPr>
        <p:spPr/>
        <p:txBody>
          <a:bodyPr/>
          <a:lstStyle/>
          <a:p>
            <a:pPr lvl="0" indent="0" marL="0">
              <a:buNone/>
            </a:pPr>
            <a:r>
              <a:rPr/>
              <a:t>图论起源于18世纪, 1736年瑞士数学家欧拉(Euler)发表了图论的第一篇论文“</a:t>
            </a:r>
            <a:r>
              <a:rPr b="1"/>
              <a:t>哥尼斯堡七桥问题</a:t>
            </a:r>
            <a:r>
              <a:rPr/>
              <a:t>”.</a:t>
            </a:r>
          </a:p>
          <a:p>
            <a:pPr lvl="0" indent="0" marL="0">
              <a:buNone/>
            </a:pPr>
            <a:r>
              <a:rPr b="1"/>
              <a:t>图的环游</a:t>
            </a:r>
            <a:r>
              <a:rPr/>
              <a:t>: 指经过图的每条边至少一次的回路.</a:t>
            </a:r>
          </a:p>
          <a:p>
            <a:pPr lvl="0" indent="0" marL="0">
              <a:buNone/>
            </a:pPr>
            <a:r>
              <a:rPr b="1"/>
              <a:t>欧拉环游</a:t>
            </a:r>
            <a:r>
              <a:rPr/>
              <a:t>: 是经过每条边恰好一次的回路.一个图若包含欧拉环游, 则称为欧拉图(Eulerian graph).</a:t>
            </a:r>
          </a:p>
          <a:p>
            <a:pPr lvl="0" indent="0" marL="0">
              <a:buNone/>
            </a:pPr>
            <a:r>
              <a:rPr/>
              <a:t>类似地, 经过图的每条边的路径称为图的</a:t>
            </a:r>
            <a:r>
              <a:rPr b="1"/>
              <a:t>欧拉路径</a:t>
            </a:r>
            <a:r>
              <a:rPr/>
              <a:t>(Enler trail).</a:t>
            </a:r>
          </a:p>
          <a:p>
            <a:pPr lvl="0" indent="0" marL="0">
              <a:buNone/>
            </a:pPr>
            <a:r>
              <a:rPr/>
              <a:t>这些术语之所以以欧拉命名, 是因为1736年欧拉解决了著名的哥尼斯堡七桥问题.</a:t>
            </a:r>
          </a:p>
        </p:txBody>
      </p:sp>
      <p:pic>
        <p:nvPicPr>
          <p:cNvPr descr="Res/konigsberg1.gif" id="0" name="Picture 1"/>
          <p:cNvPicPr>
            <a:picLocks noGrp="1" noChangeAspect="1"/>
          </p:cNvPicPr>
          <p:nvPr/>
        </p:nvPicPr>
        <p:blipFill>
          <a:blip r:embed="rId2"/>
          <a:stretch>
            <a:fillRect/>
          </a:stretch>
        </p:blipFill>
        <p:spPr bwMode="auto">
          <a:xfrm>
            <a:off x="7493000" y="2120900"/>
            <a:ext cx="3695700" cy="32639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哥尼斯堡七桥问题(The Konigsberg Bridge Problem, https://nrich.maths.org/2484)</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定理: 设图</a:t>
                </a:r>
                <a14:m>
                  <m:oMath xmlns:m="http://schemas.openxmlformats.org/officeDocument/2006/math">
                    <m:r>
                      <m:t>G</m:t>
                    </m:r>
                  </m:oMath>
                </a14:m>
                <a:r>
                  <a:rPr/>
                  <a:t>是有</a:t>
                </a:r>
                <a14:m>
                  <m:oMath xmlns:m="http://schemas.openxmlformats.org/officeDocument/2006/math">
                    <m:r>
                      <m:t>n</m:t>
                    </m:r>
                    <m:d>
                      <m:dPr>
                        <m:begChr m:val="("/>
                        <m:endChr m:val=")"/>
                        <m:sepChr m:val=""/>
                        <m:grow/>
                      </m:dPr>
                      <m:e>
                        <m:r>
                          <m:t>n</m:t>
                        </m:r>
                        <m:r>
                          <m:rPr>
                            <m:sty m:val="p"/>
                          </m:rPr>
                          <m:t>≥</m:t>
                        </m:r>
                        <m:r>
                          <m:t>3</m:t>
                        </m:r>
                      </m:e>
                    </m:d>
                  </m:oMath>
                </a14:m>
                <a:r>
                  <a:rPr/>
                  <a:t>个结点的简单无向图, 如果</a:t>
                </a:r>
                <a14:m>
                  <m:oMath xmlns:m="http://schemas.openxmlformats.org/officeDocument/2006/math">
                    <m:r>
                      <m:t>G</m:t>
                    </m:r>
                  </m:oMath>
                </a14:m>
                <a:r>
                  <a:rPr/>
                  <a:t>的每一对结点的度数之和大于等于</a:t>
                </a:r>
                <a14:m>
                  <m:oMath xmlns:m="http://schemas.openxmlformats.org/officeDocument/2006/math">
                    <m:r>
                      <m:t>n</m:t>
                    </m:r>
                  </m:oMath>
                </a14:m>
                <a:r>
                  <a:rPr/>
                  <a:t>, 则</a:t>
                </a:r>
                <a14:m>
                  <m:oMath xmlns:m="http://schemas.openxmlformats.org/officeDocument/2006/math">
                    <m:r>
                      <m:t>G</m:t>
                    </m:r>
                  </m:oMath>
                </a14:m>
                <a:r>
                  <a:rPr/>
                  <a:t>为哈密尔顿图.</a:t>
                </a:r>
              </a:p>
              <a:p>
                <a:pPr lvl="0" indent="0" marL="0">
                  <a:buNone/>
                </a:pPr>
                <a:r>
                  <a:rPr/>
                  <a:t>定理给出的只是充分条件, 不是必要条件.</a:t>
                </a:r>
              </a:p>
              <a:p>
                <a:pPr lvl="0" indent="0" marL="0">
                  <a:buNone/>
                </a:pPr>
                <a:r>
                  <a:rPr/>
                  <a:t>例如, 图</a:t>
                </a:r>
                <a14:m>
                  <m:oMath xmlns:m="http://schemas.openxmlformats.org/officeDocument/2006/math">
                    <m:sSub>
                      <m:e>
                        <m:r>
                          <m:t>G</m:t>
                        </m:r>
                      </m:e>
                      <m:sub>
                        <m:r>
                          <m:t>1</m:t>
                        </m:r>
                      </m:sub>
                    </m:sSub>
                  </m:oMath>
                </a14:m>
                <a:r>
                  <a:rPr/>
                  <a:t>中, 任意两个结点度之和</a:t>
                </a:r>
                <a14:m>
                  <m:oMath xmlns:m="http://schemas.openxmlformats.org/officeDocument/2006/math">
                    <m:r>
                      <m:rPr>
                        <m:sty m:val="p"/>
                      </m:rPr>
                      <m:t>≥</m:t>
                    </m:r>
                    <m:r>
                      <m:t>n</m:t>
                    </m:r>
                    <m:r>
                      <m:rPr>
                        <m:sty m:val="p"/>
                      </m:rPr>
                      <m:t>=</m:t>
                    </m:r>
                    <m:r>
                      <m:t>4</m:t>
                    </m:r>
                  </m:oMath>
                </a14:m>
                <a:r>
                  <a:rPr/>
                  <a:t>, 故存在哈密尔顿回路; 图</a:t>
                </a:r>
                <a14:m>
                  <m:oMath xmlns:m="http://schemas.openxmlformats.org/officeDocument/2006/math">
                    <m:sSub>
                      <m:e>
                        <m:r>
                          <m:t>G</m:t>
                        </m:r>
                      </m:e>
                      <m:sub>
                        <m:r>
                          <m:t>2</m:t>
                        </m:r>
                      </m:sub>
                    </m:sSub>
                  </m:oMath>
                </a14:m>
                <a:r>
                  <a:rPr/>
                  <a:t>中, 虽然任意两结点的度之和为</a:t>
                </a:r>
                <a14:m>
                  <m:oMath xmlns:m="http://schemas.openxmlformats.org/officeDocument/2006/math">
                    <m:r>
                      <m:t>4</m:t>
                    </m:r>
                    <m:r>
                      <m:rPr>
                        <m:sty m:val="p"/>
                      </m:rPr>
                      <m:t>&lt;</m:t>
                    </m:r>
                    <m:r>
                      <m:t>n</m:t>
                    </m:r>
                    <m:r>
                      <m:rPr>
                        <m:sty m:val="p"/>
                      </m:rPr>
                      <m:t>=</m:t>
                    </m:r>
                    <m:r>
                      <m:t>6</m:t>
                    </m:r>
                  </m:oMath>
                </a14:m>
                <a:r>
                  <a:rPr/>
                  <a:t>, 但图中还是存在哈密尔顿回路.</a:t>
                </a:r>
              </a:p>
            </p:txBody>
          </p:sp>
        </mc:Choice>
      </mc:AlternateContent>
      <p:pic>
        <p:nvPicPr>
          <p:cNvPr descr="MAT21601T-Chapter10_files/figure-pptx/unnamed-chunk-22-1.png" id="0" name="Picture 1"/>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G</a:t>
            </a:r>
            <a:r>
              <a:rPr baseline="-25000"/>
              <a:t>1</a:t>
            </a:r>
            <a:r>
              <a:rPr/>
              <a:t>和G</a:t>
            </a:r>
            <a:r>
              <a:rPr baseline="-25000"/>
              <a:t>2</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推论: 设图</a:t>
                </a:r>
                <a14:m>
                  <m:oMath xmlns:m="http://schemas.openxmlformats.org/officeDocument/2006/math">
                    <m:r>
                      <m:t>G</m:t>
                    </m:r>
                  </m:oMath>
                </a14:m>
                <a:r>
                  <a:rPr/>
                  <a:t>是有</a:t>
                </a:r>
                <a14:m>
                  <m:oMath xmlns:m="http://schemas.openxmlformats.org/officeDocument/2006/math">
                    <m:r>
                      <m:t>n</m:t>
                    </m:r>
                    <m:d>
                      <m:dPr>
                        <m:begChr m:val="("/>
                        <m:endChr m:val=")"/>
                        <m:sepChr m:val=""/>
                        <m:grow/>
                      </m:dPr>
                      <m:e>
                        <m:r>
                          <m:t>n</m:t>
                        </m:r>
                        <m:r>
                          <m:rPr>
                            <m:sty m:val="p"/>
                          </m:rPr>
                          <m:t>≥</m:t>
                        </m:r>
                        <m:r>
                          <m:t>3</m:t>
                        </m:r>
                      </m:e>
                    </m:d>
                  </m:oMath>
                </a14:m>
                <a:r>
                  <a:rPr/>
                  <a:t>个结点的简单无向图, 如果</a:t>
                </a:r>
                <a14:m>
                  <m:oMath xmlns:m="http://schemas.openxmlformats.org/officeDocument/2006/math">
                    <m:r>
                      <m:t>G</m:t>
                    </m:r>
                  </m:oMath>
                </a14:m>
                <a:r>
                  <a:rPr/>
                  <a:t>中每个结点的度均大于等于</a:t>
                </a:r>
                <a14:m>
                  <m:oMath xmlns:m="http://schemas.openxmlformats.org/officeDocument/2006/math">
                    <m:r>
                      <m:t>n</m:t>
                    </m:r>
                    <m:r>
                      <m:rPr>
                        <m:sty m:val="p"/>
                      </m:rPr>
                      <m:t>/</m:t>
                    </m:r>
                    <m:r>
                      <m:t>2</m:t>
                    </m:r>
                  </m:oMath>
                </a14:m>
                <a:r>
                  <a:rPr/>
                  <a:t>, 则</a:t>
                </a:r>
                <a14:m>
                  <m:oMath xmlns:m="http://schemas.openxmlformats.org/officeDocument/2006/math">
                    <m:r>
                      <m:t>G</m:t>
                    </m:r>
                  </m:oMath>
                </a14:m>
                <a:r>
                  <a:rPr/>
                  <a:t>为哈密尔顿图.</a:t>
                </a:r>
              </a:p>
              <a:p>
                <a:pPr lvl="0" indent="0" marL="0">
                  <a:buNone/>
                </a:pPr>
                <a:r>
                  <a:rPr/>
                  <a:t>证明: 因为</a:t>
                </a:r>
                <a14:m>
                  <m:oMath xmlns:m="http://schemas.openxmlformats.org/officeDocument/2006/math">
                    <m:r>
                      <m:t>G</m:t>
                    </m:r>
                  </m:oMath>
                </a14:m>
                <a:r>
                  <a:rPr/>
                  <a:t>中每个结点的度均大于等于</a:t>
                </a:r>
                <a14:m>
                  <m:oMath xmlns:m="http://schemas.openxmlformats.org/officeDocument/2006/math">
                    <m:r>
                      <m:t>n</m:t>
                    </m:r>
                    <m:r>
                      <m:rPr>
                        <m:sty m:val="p"/>
                      </m:rPr>
                      <m:t>/</m:t>
                    </m:r>
                    <m:r>
                      <m:t>2</m:t>
                    </m:r>
                  </m:oMath>
                </a14:m>
                <a:r>
                  <a:rPr/>
                  <a:t>, 所以任意两个结点的度之和大于等于</a:t>
                </a:r>
                <a14:m>
                  <m:oMath xmlns:m="http://schemas.openxmlformats.org/officeDocument/2006/math">
                    <m:r>
                      <m:t>n</m:t>
                    </m:r>
                  </m:oMath>
                </a14:m>
                <a:r>
                  <a:rPr/>
                  <a:t>, 根据前述定理, 因此</a:t>
                </a:r>
                <a14:m>
                  <m:oMath xmlns:m="http://schemas.openxmlformats.org/officeDocument/2006/math">
                    <m:r>
                      <m:t>G</m:t>
                    </m:r>
                  </m:oMath>
                </a14:m>
                <a:r>
                  <a:rPr/>
                  <a:t>为哈密尔顿图.</a:t>
                </a:r>
              </a:p>
              <a:p>
                <a:pPr lvl="0" indent="0" marL="0">
                  <a:buNone/>
                </a:pPr>
                <a:r>
                  <a:rPr/>
                  <a:t>定理: </a:t>
                </a:r>
                <a14:m>
                  <m:oMath xmlns:m="http://schemas.openxmlformats.org/officeDocument/2006/math">
                    <m:r>
                      <m:t>n</m:t>
                    </m:r>
                    <m:d>
                      <m:dPr>
                        <m:begChr m:val="("/>
                        <m:endChr m:val=")"/>
                        <m:sepChr m:val=""/>
                        <m:grow/>
                      </m:dPr>
                      <m:e>
                        <m:r>
                          <m:t>n</m:t>
                        </m:r>
                        <m:r>
                          <m:rPr>
                            <m:sty m:val="p"/>
                          </m:rPr>
                          <m:t>≥</m:t>
                        </m:r>
                        <m:r>
                          <m:t>3</m:t>
                        </m:r>
                      </m:e>
                    </m:d>
                  </m:oMath>
                </a14:m>
                <a:r>
                  <a:rPr/>
                  <a:t>个结点的无向完全图是哈密尔顿图.</a:t>
                </a:r>
              </a:p>
              <a:p>
                <a:pPr lvl="0" indent="0" marL="0">
                  <a:buNone/>
                </a:pPr>
                <a:r>
                  <a:rPr/>
                  <a:t>定理: 设图</a:t>
                </a:r>
                <a14:m>
                  <m:oMath xmlns:m="http://schemas.openxmlformats.org/officeDocument/2006/math">
                    <m:r>
                      <m:t>G</m:t>
                    </m:r>
                  </m:oMath>
                </a14:m>
                <a:r>
                  <a:rPr/>
                  <a:t>是有</a:t>
                </a:r>
                <a14:m>
                  <m:oMath xmlns:m="http://schemas.openxmlformats.org/officeDocument/2006/math">
                    <m:r>
                      <m:t>n</m:t>
                    </m:r>
                    <m:d>
                      <m:dPr>
                        <m:begChr m:val="("/>
                        <m:endChr m:val=")"/>
                        <m:sepChr m:val=""/>
                        <m:grow/>
                      </m:dPr>
                      <m:e>
                        <m:r>
                          <m:t>n</m:t>
                        </m:r>
                        <m:r>
                          <m:rPr>
                            <m:sty m:val="p"/>
                          </m:rPr>
                          <m:t>≥</m:t>
                        </m:r>
                        <m:r>
                          <m:t>2</m:t>
                        </m:r>
                      </m:e>
                    </m:d>
                  </m:oMath>
                </a14:m>
                <a:r>
                  <a:rPr/>
                  <a:t>个结点的有向图, 如果所有的有向边均用无向边代替, 所得无向图含有生成子图</a:t>
                </a:r>
                <a14:m>
                  <m:oMath xmlns:m="http://schemas.openxmlformats.org/officeDocument/2006/math">
                    <m:sSub>
                      <m:e>
                        <m:r>
                          <m:t>K</m:t>
                        </m:r>
                      </m:e>
                      <m:sub>
                        <m:r>
                          <m:t>n</m:t>
                        </m:r>
                      </m:sub>
                    </m:sSub>
                  </m:oMath>
                </a14:m>
                <a:r>
                  <a:rPr/>
                  <a:t>, 则有向图</a:t>
                </a:r>
                <a14:m>
                  <m:oMath xmlns:m="http://schemas.openxmlformats.org/officeDocument/2006/math">
                    <m:r>
                      <m:t>G</m:t>
                    </m:r>
                  </m:oMath>
                </a14:m>
                <a:r>
                  <a:rPr/>
                  <a:t>存在哈密尔顿通路.</a:t>
                </a:r>
              </a:p>
            </p:txBody>
          </p:sp>
        </mc:Choice>
      </mc:AlternateContent>
      <p:pic>
        <p:nvPicPr>
          <p:cNvPr descr="MAT21601T-Chapter10_files/figure-pptx/unnamed-chunk-23-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indent="0" marL="0">
              <a:spcBef>
                <a:spcPts val="3000"/>
              </a:spcBef>
              <a:buNone/>
            </a:pPr>
            <a:r>
              <a:rPr b="1"/>
              <a:t>中国邮递员问题 (Chinese postman problem, CPP)</a:t>
            </a:r>
          </a:p>
          <a:p>
            <a:pPr lvl="0" indent="0" marL="0">
              <a:buNone/>
            </a:pPr>
            <a:r>
              <a:rPr/>
              <a:t>邮递员带着要分发的邮件从邮局出发, 经过要分发的每个街道, 送完邮件后又返回邮局.如果他必须至少一次走过他管辖范围内的每一条街道, 如何选择投递路线, 使邮递员走尽可能少的路程.</a:t>
            </a:r>
          </a:p>
          <a:p>
            <a:pPr lvl="0" indent="0" marL="0">
              <a:buNone/>
            </a:pPr>
            <a:r>
              <a:rPr/>
              <a:t>这个问题是由我国数学家管梅谷先生(山东师范大学数学系教授)在1962年首次提出的, 因此在国际上称之为中国邮递员问题.</a:t>
            </a:r>
          </a:p>
          <a:p>
            <a:pPr lvl="0" indent="0" marL="0">
              <a:buNone/>
            </a:pPr>
            <a:r>
              <a:rPr/>
              <a:t>在社会活动中, 经常会遇到这样的问题，如: 每天在大街小巷的洒水车、网购的各种快递都需要解决一个行走的最短路程问题.</a:t>
            </a:r>
          </a:p>
        </p:txBody>
      </p:sp>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定义: 设</a:t>
                </a:r>
                <a14:m>
                  <m:oMath xmlns:m="http://schemas.openxmlformats.org/officeDocument/2006/math">
                    <m:r>
                      <m:t>G</m:t>
                    </m:r>
                    <m:r>
                      <m:rPr>
                        <m:sty m:val="p"/>
                      </m:rPr>
                      <m:t>=</m:t>
                    </m:r>
                    <m:r>
                      <m:rPr>
                        <m:sty m:val="p"/>
                      </m:rPr>
                      <m:t>⟨</m:t>
                    </m:r>
                    <m:r>
                      <m:t>V</m:t>
                    </m:r>
                    <m:r>
                      <m:rPr>
                        <m:sty m:val="p"/>
                      </m:rPr>
                      <m:t>,</m:t>
                    </m:r>
                    <m:r>
                      <m:t>E</m:t>
                    </m:r>
                    <m:r>
                      <m:rPr>
                        <m:sty m:val="p"/>
                      </m:rPr>
                      <m:t>⟩</m:t>
                    </m:r>
                  </m:oMath>
                </a14:m>
                <a:r>
                  <a:rPr/>
                  <a:t>是无向图, 若对于</a:t>
                </a:r>
                <a14:m>
                  <m:oMath xmlns:m="http://schemas.openxmlformats.org/officeDocument/2006/math">
                    <m:r>
                      <m:t>G</m:t>
                    </m:r>
                  </m:oMath>
                </a14:m>
                <a:r>
                  <a:rPr/>
                  <a:t>的每条边</a:t>
                </a:r>
                <a14:m>
                  <m:oMath xmlns:m="http://schemas.openxmlformats.org/officeDocument/2006/math">
                    <m:r>
                      <m:t>e</m:t>
                    </m:r>
                  </m:oMath>
                </a14:m>
                <a:r>
                  <a:rPr/>
                  <a:t>, 均有一个正实数</a:t>
                </a:r>
                <a14:m>
                  <m:oMath xmlns:m="http://schemas.openxmlformats.org/officeDocument/2006/math">
                    <m:r>
                      <m:t>W</m:t>
                    </m:r>
                    <m:d>
                      <m:dPr>
                        <m:begChr m:val="("/>
                        <m:endChr m:val=")"/>
                        <m:sepChr m:val=""/>
                        <m:grow/>
                      </m:dPr>
                      <m:e>
                        <m:r>
                          <m:t>e</m:t>
                        </m:r>
                      </m:e>
                    </m:d>
                  </m:oMath>
                </a14:m>
                <a:r>
                  <a:rPr/>
                  <a:t>与之对应, 则称</a:t>
                </a:r>
                <a14:m>
                  <m:oMath xmlns:m="http://schemas.openxmlformats.org/officeDocument/2006/math">
                    <m:r>
                      <m:t>G</m:t>
                    </m:r>
                  </m:oMath>
                </a14:m>
                <a:r>
                  <a:rPr/>
                  <a:t>为</a:t>
                </a:r>
                <a:r>
                  <a:rPr b="1"/>
                  <a:t>无向赋权图</a:t>
                </a:r>
                <a:r>
                  <a:rPr/>
                  <a:t>或</a:t>
                </a:r>
                <a:r>
                  <a:rPr b="1"/>
                  <a:t>无向带权图</a:t>
                </a:r>
                <a:r>
                  <a:rPr/>
                  <a:t>, 简称</a:t>
                </a:r>
                <a:r>
                  <a:rPr b="1"/>
                  <a:t>赋权图</a:t>
                </a:r>
                <a:r>
                  <a:rPr/>
                  <a:t>或</a:t>
                </a:r>
                <a:r>
                  <a:rPr b="1"/>
                  <a:t>带权图</a:t>
                </a:r>
                <a:r>
                  <a:rPr/>
                  <a:t>, 称</a:t>
                </a:r>
                <a14:m>
                  <m:oMath xmlns:m="http://schemas.openxmlformats.org/officeDocument/2006/math">
                    <m:r>
                      <m:t>W</m:t>
                    </m:r>
                    <m:d>
                      <m:dPr>
                        <m:begChr m:val="("/>
                        <m:endChr m:val=")"/>
                        <m:sepChr m:val=""/>
                        <m:grow/>
                      </m:dPr>
                      <m:e>
                        <m:r>
                          <m:t>e</m:t>
                        </m:r>
                      </m:e>
                    </m:d>
                  </m:oMath>
                </a14:m>
                <a:r>
                  <a:rPr/>
                  <a:t>为边</a:t>
                </a:r>
                <a14:m>
                  <m:oMath xmlns:m="http://schemas.openxmlformats.org/officeDocument/2006/math">
                    <m:r>
                      <m:t>e</m:t>
                    </m:r>
                  </m:oMath>
                </a14:m>
                <a:r>
                  <a:rPr/>
                  <a:t>的</a:t>
                </a:r>
                <a:r>
                  <a:rPr b="1"/>
                  <a:t>权</a:t>
                </a:r>
                <a:r>
                  <a:rPr/>
                  <a:t>.</a:t>
                </a:r>
              </a:p>
              <a:p>
                <a:pPr lvl="0" indent="0" marL="0">
                  <a:buNone/>
                </a:pPr>
                <a:r>
                  <a:rPr/>
                  <a:t>规定:对</a:t>
                </a:r>
                <a14:m>
                  <m:oMath xmlns:m="http://schemas.openxmlformats.org/officeDocument/2006/math">
                    <m:sSub>
                      <m:e>
                        <m:r>
                          <m:t>v</m:t>
                        </m:r>
                      </m:e>
                      <m:sub>
                        <m:r>
                          <m:t>i</m:t>
                        </m:r>
                      </m:sub>
                    </m:sSub>
                    <m:r>
                      <m:rPr>
                        <m:sty m:val="p"/>
                      </m:rPr>
                      <m:t>∈</m:t>
                    </m:r>
                    <m:r>
                      <m:t>V</m:t>
                    </m:r>
                  </m:oMath>
                </a14:m>
                <a:r>
                  <a:rPr/>
                  <a:t>, 则</a:t>
                </a:r>
                <a14:m>
                  <m:oMath xmlns:m="http://schemas.openxmlformats.org/officeDocument/2006/math">
                    <m:r>
                      <m:t>W</m:t>
                    </m:r>
                    <m:d>
                      <m:dPr>
                        <m:begChr m:val="("/>
                        <m:endChr m:val=")"/>
                        <m:sepChr m:val=""/>
                        <m:grow/>
                      </m:dPr>
                      <m:e>
                        <m:sSub>
                          <m:e>
                            <m:r>
                              <m:t>v</m:t>
                            </m:r>
                          </m:e>
                          <m:sub>
                            <m:r>
                              <m:t>i</m:t>
                            </m:r>
                          </m:sub>
                        </m:sSub>
                        <m:r>
                          <m:rPr>
                            <m:sty m:val="p"/>
                          </m:rPr>
                          <m:t>,</m:t>
                        </m:r>
                        <m:sSub>
                          <m:e>
                            <m:r>
                              <m:t>v</m:t>
                            </m:r>
                          </m:e>
                          <m:sub>
                            <m:r>
                              <m:t>i</m:t>
                            </m:r>
                          </m:sub>
                        </m:sSub>
                      </m:e>
                    </m:d>
                    <m:r>
                      <m:rPr>
                        <m:sty m:val="p"/>
                      </m:rPr>
                      <m:t>=</m:t>
                    </m:r>
                    <m:r>
                      <m:t>0</m:t>
                    </m:r>
                  </m:oMath>
                </a14:m>
                <a:r>
                  <a:rPr/>
                  <a:t>; 对</a:t>
                </a:r>
                <a14:m>
                  <m:oMath xmlns:m="http://schemas.openxmlformats.org/officeDocument/2006/math">
                    <m:sSub>
                      <m:e>
                        <m:r>
                          <m:t>v</m:t>
                        </m:r>
                      </m:e>
                      <m:sub>
                        <m:r>
                          <m:t>i</m:t>
                        </m:r>
                      </m:sub>
                    </m:sSub>
                    <m:r>
                      <m:rPr>
                        <m:sty m:val="p"/>
                      </m:rPr>
                      <m:t>,</m:t>
                    </m:r>
                    <m:sSub>
                      <m:e>
                        <m:r>
                          <m:t>v</m:t>
                        </m:r>
                      </m:e>
                      <m:sub>
                        <m:r>
                          <m:t>j</m:t>
                        </m:r>
                      </m:sub>
                    </m:sSub>
                    <m:r>
                      <m:rPr>
                        <m:sty m:val="p"/>
                      </m:rPr>
                      <m:t>∈</m:t>
                    </m:r>
                    <m:r>
                      <m:t>V</m:t>
                    </m:r>
                  </m:oMath>
                </a14:m>
                <a:r>
                  <a:rPr/>
                  <a:t>, 若</a:t>
                </a:r>
                <a14:m>
                  <m:oMath xmlns:m="http://schemas.openxmlformats.org/officeDocument/2006/math">
                    <m:d>
                      <m:dPr>
                        <m:begChr m:val="("/>
                        <m:endChr m:val=")"/>
                        <m:sepChr m:val=""/>
                        <m:grow/>
                      </m:dPr>
                      <m:e>
                        <m:sSub>
                          <m:e>
                            <m:r>
                              <m:t>v</m:t>
                            </m:r>
                          </m:e>
                          <m:sub>
                            <m:r>
                              <m:t>i</m:t>
                            </m:r>
                          </m:sub>
                        </m:sSub>
                        <m:r>
                          <m:rPr>
                            <m:sty m:val="p"/>
                          </m:rPr>
                          <m:t>,</m:t>
                        </m:r>
                        <m:sSub>
                          <m:e>
                            <m:r>
                              <m:t>v</m:t>
                            </m:r>
                          </m:e>
                          <m:sub>
                            <m:r>
                              <m:t>j</m:t>
                            </m:r>
                          </m:sub>
                        </m:sSub>
                      </m:e>
                    </m:d>
                    <m:r>
                      <m:rPr>
                        <m:sty m:val="p"/>
                      </m:rPr>
                      <m:t>∉</m:t>
                    </m:r>
                    <m:r>
                      <m:t>E</m:t>
                    </m:r>
                  </m:oMath>
                </a14:m>
                <a:r>
                  <a:rPr/>
                  <a:t>, 则</a:t>
                </a:r>
                <a14:m>
                  <m:oMath xmlns:m="http://schemas.openxmlformats.org/officeDocument/2006/math">
                    <m:r>
                      <m:t>W</m:t>
                    </m:r>
                    <m:d>
                      <m:dPr>
                        <m:begChr m:val="("/>
                        <m:endChr m:val=")"/>
                        <m:sepChr m:val=""/>
                        <m:grow/>
                      </m:dPr>
                      <m:e>
                        <m:sSub>
                          <m:e>
                            <m:r>
                              <m:t>v</m:t>
                            </m:r>
                          </m:e>
                          <m:sub>
                            <m:r>
                              <m:t>i</m:t>
                            </m:r>
                          </m:sub>
                        </m:sSub>
                        <m:r>
                          <m:rPr>
                            <m:sty m:val="p"/>
                          </m:rPr>
                          <m:t>,</m:t>
                        </m:r>
                        <m:sSub>
                          <m:e>
                            <m:r>
                              <m:t>v</m:t>
                            </m:r>
                          </m:e>
                          <m:sub>
                            <m:r>
                              <m:t>j</m:t>
                            </m:r>
                          </m:sub>
                        </m:sSub>
                      </m:e>
                    </m:d>
                    <m:r>
                      <m:rPr>
                        <m:sty m:val="p"/>
                      </m:rPr>
                      <m:t>=</m:t>
                    </m:r>
                    <m:r>
                      <m:rPr>
                        <m:sty m:val="p"/>
                      </m:rPr>
                      <m:t>∞</m:t>
                    </m:r>
                  </m:oMath>
                </a14:m>
                <a:r>
                  <a:rPr/>
                  <a:t>.</a:t>
                </a:r>
              </a:p>
              <a:p>
                <a:pPr lvl="0" indent="0" marL="0">
                  <a:buNone/>
                </a:pPr>
                <a:r>
                  <a:rPr/>
                  <a:t>赋权图记为</a:t>
                </a:r>
                <a14:m>
                  <m:oMath xmlns:m="http://schemas.openxmlformats.org/officeDocument/2006/math">
                    <m:r>
                      <m:t>G</m:t>
                    </m:r>
                    <m:r>
                      <m:rPr>
                        <m:sty m:val="p"/>
                      </m:rPr>
                      <m:t>=</m:t>
                    </m:r>
                    <m:r>
                      <m:rPr>
                        <m:sty m:val="p"/>
                      </m:rPr>
                      <m:t>⟨</m:t>
                    </m:r>
                    <m:r>
                      <m:t>V</m:t>
                    </m:r>
                    <m:r>
                      <m:rPr>
                        <m:sty m:val="p"/>
                      </m:rPr>
                      <m:t>,</m:t>
                    </m:r>
                    <m:r>
                      <m:t>E</m:t>
                    </m:r>
                    <m:r>
                      <m:rPr>
                        <m:sty m:val="p"/>
                      </m:rPr>
                      <m:t>,</m:t>
                    </m:r>
                    <m:r>
                      <m:t>W</m:t>
                    </m:r>
                    <m:r>
                      <m:rPr>
                        <m:sty m:val="p"/>
                      </m:rPr>
                      <m:t>⟩</m:t>
                    </m:r>
                  </m:oMath>
                </a14:m>
                <a:r>
                  <a:rPr/>
                  <a:t>.在赋权图中, </a:t>
                </a:r>
                <a:r>
                  <a:rPr b="1"/>
                  <a:t>边的权</a:t>
                </a:r>
                <a:r>
                  <a:rPr/>
                  <a:t>也称为</a:t>
                </a:r>
                <a:r>
                  <a:rPr b="1"/>
                  <a:t>边的长度</a:t>
                </a:r>
                <a:r>
                  <a:rPr/>
                  <a:t>, 这时一条通路的长度是指这条通路中各边的长度之和.</a:t>
                </a:r>
              </a:p>
            </p:txBody>
          </p:sp>
        </mc:Choice>
      </mc:AlternateContent>
      <p:pic>
        <p:nvPicPr>
          <p:cNvPr descr="MAT21601T-Chapter10_files/figure-pptx/unnamed-chunk-24-1.png" id="0" name="Picture 1"/>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赋权图</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结点</a:t>
                </a:r>
                <a14:m>
                  <m:oMath xmlns:m="http://schemas.openxmlformats.org/officeDocument/2006/math">
                    <m:sSub>
                      <m:e>
                        <m:r>
                          <m:t>v</m:t>
                        </m:r>
                      </m:e>
                      <m:sub>
                        <m:r>
                          <m:t>i</m:t>
                        </m:r>
                      </m:sub>
                    </m:sSub>
                  </m:oMath>
                </a14:m>
                <a:r>
                  <a:rPr/>
                  <a:t>和</a:t>
                </a:r>
                <a14:m>
                  <m:oMath xmlns:m="http://schemas.openxmlformats.org/officeDocument/2006/math">
                    <m:sSub>
                      <m:e>
                        <m:r>
                          <m:t>v</m:t>
                        </m:r>
                      </m:e>
                      <m:sub>
                        <m:r>
                          <m:t>j</m:t>
                        </m:r>
                      </m:sub>
                    </m:sSub>
                  </m:oMath>
                </a14:m>
                <a:r>
                  <a:rPr/>
                  <a:t>间的最短通路的长度称为</a:t>
                </a:r>
                <a14:m>
                  <m:oMath xmlns:m="http://schemas.openxmlformats.org/officeDocument/2006/math">
                    <m:sSub>
                      <m:e>
                        <m:r>
                          <m:t>v</m:t>
                        </m:r>
                      </m:e>
                      <m:sub>
                        <m:r>
                          <m:t>i</m:t>
                        </m:r>
                      </m:sub>
                    </m:sSub>
                  </m:oMath>
                </a14:m>
                <a:r>
                  <a:rPr/>
                  <a:t>到</a:t>
                </a:r>
                <a14:m>
                  <m:oMath xmlns:m="http://schemas.openxmlformats.org/officeDocument/2006/math">
                    <m:sSub>
                      <m:e>
                        <m:r>
                          <m:t>v</m:t>
                        </m:r>
                      </m:e>
                      <m:sub>
                        <m:r>
                          <m:t>j</m:t>
                        </m:r>
                      </m:sub>
                    </m:sSub>
                  </m:oMath>
                </a14:m>
                <a:r>
                  <a:rPr/>
                  <a:t>的距离, 记为</a:t>
                </a:r>
                <a14:m>
                  <m:oMath xmlns:m="http://schemas.openxmlformats.org/officeDocument/2006/math">
                    <m:r>
                      <m:t>d</m:t>
                    </m:r>
                    <m:r>
                      <m:rPr>
                        <m:sty m:val="p"/>
                      </m:rPr>
                      <m:t>[</m:t>
                    </m:r>
                    <m:sSub>
                      <m:e>
                        <m:r>
                          <m:t>v</m:t>
                        </m:r>
                      </m:e>
                      <m:sub>
                        <m:r>
                          <m:t>i</m:t>
                        </m:r>
                      </m:sub>
                    </m:sSub>
                    <m:r>
                      <m:rPr>
                        <m:sty m:val="p"/>
                      </m:rPr>
                      <m:t>,</m:t>
                    </m:r>
                    <m:sSub>
                      <m:e>
                        <m:r>
                          <m:t>v</m:t>
                        </m:r>
                      </m:e>
                      <m:sub>
                        <m:r>
                          <m:t>j</m:t>
                        </m:r>
                      </m:sub>
                    </m:sSub>
                  </m:oMath>
                </a14:m>
                <a:r>
                  <a:rPr/>
                  <a:t>].</a:t>
                </a:r>
              </a:p>
              <a:p>
                <a:pPr lvl="0" indent="0" marL="0">
                  <a:buNone/>
                </a:pPr>
                <a:r>
                  <a:rPr/>
                  <a:t>在实际应用中, 常常需要寻找某类具有最小权的子图, 也就是求给定两结点间的最短通路, 即所谓的最短通路问题.</a:t>
                </a:r>
              </a:p>
              <a:p>
                <a:pPr lvl="0" indent="0" marL="0">
                  <a:buNone/>
                </a:pPr>
                <a:r>
                  <a:rPr/>
                  <a:t>显然两结点间的最短通路一定是简单通路.</a:t>
                </a:r>
              </a:p>
              <a:p>
                <a:pPr lvl="0" indent="0" marL="0">
                  <a:buNone/>
                </a:pPr>
                <a:r>
                  <a:rPr/>
                  <a:t>结合图论的术语, CPP问题是在一个连通的赋权图</a:t>
                </a:r>
                <a14:m>
                  <m:oMath xmlns:m="http://schemas.openxmlformats.org/officeDocument/2006/math">
                    <m:r>
                      <m:t>G</m:t>
                    </m:r>
                    <m:r>
                      <m:rPr>
                        <m:sty m:val="p"/>
                      </m:rPr>
                      <m:t>=</m:t>
                    </m:r>
                    <m:r>
                      <m:rPr>
                        <m:sty m:val="p"/>
                      </m:rPr>
                      <m:t>⟨</m:t>
                    </m:r>
                    <m:r>
                      <m:t>V</m:t>
                    </m:r>
                    <m:r>
                      <m:rPr>
                        <m:sty m:val="p"/>
                      </m:rPr>
                      <m:t>,</m:t>
                    </m:r>
                    <m:r>
                      <m:t>E</m:t>
                    </m:r>
                    <m:r>
                      <m:rPr>
                        <m:sty m:val="p"/>
                      </m:rPr>
                      <m:t>⟩</m:t>
                    </m:r>
                  </m:oMath>
                </a14:m>
                <a:r>
                  <a:rPr/>
                  <a:t>中, 要寻找一条回路, 使该回路包含</a:t>
                </a:r>
                <a14:m>
                  <m:oMath xmlns:m="http://schemas.openxmlformats.org/officeDocument/2006/math">
                    <m:r>
                      <m:t>G</m:t>
                    </m:r>
                  </m:oMath>
                </a14:m>
                <a:r>
                  <a:rPr/>
                  <a:t>中的每条边至少一次, 且该回路的权数最小.</a:t>
                </a:r>
              </a:p>
              <a:p>
                <a:pPr lvl="0" indent="0" marL="0">
                  <a:buNone/>
                </a:pPr>
                <a:r>
                  <a:rPr/>
                  <a:t>也就是说要从包含</a:t>
                </a:r>
                <a14:m>
                  <m:oMath xmlns:m="http://schemas.openxmlformats.org/officeDocument/2006/math">
                    <m:r>
                      <m:t>G</m:t>
                    </m:r>
                  </m:oMath>
                </a14:m>
                <a:r>
                  <a:rPr/>
                  <a:t>的每条边的回路中找一条权数最小的回路.</a:t>
                </a:r>
              </a:p>
              <a:p>
                <a:pPr lvl="0" indent="0" marL="0">
                  <a:buNone/>
                </a:pPr>
                <a:r>
                  <a:rPr/>
                  <a:t>如果</a:t>
                </a:r>
                <a14:m>
                  <m:oMath xmlns:m="http://schemas.openxmlformats.org/officeDocument/2006/math">
                    <m:r>
                      <m:t>G</m:t>
                    </m:r>
                  </m:oMath>
                </a14:m>
                <a:r>
                  <a:rPr/>
                  <a:t>是欧拉图, 则很容易由弗罗莱算法求出一个欧拉回路. 但是若</a:t>
                </a:r>
                <a14:m>
                  <m:oMath xmlns:m="http://schemas.openxmlformats.org/officeDocument/2006/math">
                    <m:r>
                      <m:t>G</m:t>
                    </m:r>
                  </m:oMath>
                </a14:m>
                <a:r>
                  <a:rPr/>
                  <a:t>不是欧拉图, 即存在奇度数的顶点, 所求回路必然要重复通过某些边, 则中国邮递员问题的解决要困难得多.</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这个问题存在有效的解决方法, 其中最直观的方法之一是: 把图中的某些边复制成两条边, 然后在所求图中找一条欧拉回路, 即Edmonds-Johnson算法:</a:t>
                </a:r>
              </a:p>
              <a:p>
                <a:pPr lvl="0" indent="0" marL="0">
                  <a:buNone/>
                </a:pPr>
                <a:r>
                  <a:rPr/>
                  <a:t>1 若</a:t>
                </a:r>
                <a14:m>
                  <m:oMath xmlns:m="http://schemas.openxmlformats.org/officeDocument/2006/math">
                    <m:r>
                      <m:t>G</m:t>
                    </m:r>
                  </m:oMath>
                </a14:m>
                <a:r>
                  <a:rPr/>
                  <a:t>不含奇数度结点, 则任意欧拉回路就是问题解.</a:t>
                </a:r>
              </a:p>
              <a:p>
                <a:pPr lvl="0" indent="0" marL="0">
                  <a:buNone/>
                </a:pPr>
                <a:r>
                  <a:rPr/>
                  <a:t>2 若含有</a:t>
                </a:r>
                <a14:m>
                  <m:oMath xmlns:m="http://schemas.openxmlformats.org/officeDocument/2006/math">
                    <m:r>
                      <m:t>2</m:t>
                    </m:r>
                    <m:r>
                      <m:t>k</m:t>
                    </m:r>
                    <m:d>
                      <m:dPr>
                        <m:begChr m:val="("/>
                        <m:endChr m:val=")"/>
                        <m:sepChr m:val=""/>
                        <m:grow/>
                      </m:dPr>
                      <m:e>
                        <m:r>
                          <m:t>k</m:t>
                        </m:r>
                        <m:r>
                          <m:rPr>
                            <m:sty m:val="p"/>
                          </m:rPr>
                          <m:t>&gt;</m:t>
                        </m:r>
                        <m:r>
                          <m:t>0</m:t>
                        </m:r>
                      </m:e>
                    </m:d>
                  </m:oMath>
                </a14:m>
                <a:r>
                  <a:rPr/>
                  <a:t>个奇数度结点, 则先求出其中任何两点间的最短路径, 然后再在其中找出k条路径</a:t>
                </a:r>
                <a14:m>
                  <m:oMath xmlns:m="http://schemas.openxmlformats.org/officeDocument/2006/math">
                    <m:sSub>
                      <m:e>
                        <m:r>
                          <m:t>p</m:t>
                        </m:r>
                      </m:e>
                      <m:sub>
                        <m:r>
                          <m:t>1</m:t>
                        </m:r>
                      </m:sub>
                    </m:sSub>
                    <m:r>
                      <m:rPr>
                        <m:sty m:val="p"/>
                      </m:rPr>
                      <m:t>,</m:t>
                    </m:r>
                    <m:sSub>
                      <m:e>
                        <m:r>
                          <m:t>p</m:t>
                        </m:r>
                      </m:e>
                      <m:sub>
                        <m:r>
                          <m:t>2</m:t>
                        </m:r>
                      </m:sub>
                    </m:sSub>
                    <m:r>
                      <m:rPr>
                        <m:sty m:val="p"/>
                      </m:rPr>
                      <m:t>,</m:t>
                    </m:r>
                    <m:r>
                      <m:rPr>
                        <m:sty m:val="p"/>
                      </m:rPr>
                      <m:t>⋯</m:t>
                    </m:r>
                    <m:r>
                      <m:rPr>
                        <m:sty m:val="p"/>
                      </m:rPr>
                      <m:t>,</m:t>
                    </m:r>
                    <m:sSub>
                      <m:e>
                        <m:r>
                          <m:t>p</m:t>
                        </m:r>
                      </m:e>
                      <m:sub>
                        <m:r>
                          <m:t>k</m:t>
                        </m:r>
                      </m:sub>
                    </m:sSub>
                  </m:oMath>
                </a14:m>
                <a:r>
                  <a:rPr/>
                  <a:t>, 使得满足如下条件:</a:t>
                </a:r>
              </a:p>
              <a:p>
                <a:pPr lvl="0" indent="-457200" marL="457200">
                  <a:buAutoNum type="arabicParenBoth"/>
                </a:pPr>
                <a:r>
                  <a:rPr/>
                  <a:t>任何</a:t>
                </a:r>
                <a14:m>
                  <m:oMath xmlns:m="http://schemas.openxmlformats.org/officeDocument/2006/math">
                    <m:sSub>
                      <m:e>
                        <m:r>
                          <m:t>p</m:t>
                        </m:r>
                      </m:e>
                      <m:sub>
                        <m:r>
                          <m:t>i</m:t>
                        </m:r>
                      </m:sub>
                    </m:sSub>
                  </m:oMath>
                </a14:m>
                <a:r>
                  <a:rPr/>
                  <a:t>和</a:t>
                </a:r>
                <a14:m>
                  <m:oMath xmlns:m="http://schemas.openxmlformats.org/officeDocument/2006/math">
                    <m:sSub>
                      <m:e>
                        <m:r>
                          <m:t>p</m:t>
                        </m:r>
                      </m:e>
                      <m:sub>
                        <m:r>
                          <m:t>j</m:t>
                        </m:r>
                      </m:sub>
                    </m:sSub>
                    <m:d>
                      <m:dPr>
                        <m:begChr m:val="("/>
                        <m:endChr m:val=")"/>
                        <m:sepChr m:val=""/>
                        <m:grow/>
                      </m:dPr>
                      <m:e>
                        <m:r>
                          <m:t>i</m:t>
                        </m:r>
                        <m:r>
                          <m:rPr>
                            <m:sty m:val="p"/>
                          </m:rPr>
                          <m:t>≠</m:t>
                        </m:r>
                        <m:r>
                          <m:t>j</m:t>
                        </m:r>
                      </m:e>
                    </m:d>
                  </m:oMath>
                </a14:m>
                <a:r>
                  <a:rPr/>
                  <a:t> 没有相同的起点和终点;</a:t>
                </a:r>
              </a:p>
              <a:p>
                <a:pPr lvl="0" indent="-457200" marL="457200">
                  <a:buAutoNum type="arabicParenBoth"/>
                </a:pPr>
                <a:r>
                  <a:rPr/>
                  <a:t>在所有满足(1)的</a:t>
                </a:r>
                <a14:m>
                  <m:oMath xmlns:m="http://schemas.openxmlformats.org/officeDocument/2006/math">
                    <m:r>
                      <m:t>k</m:t>
                    </m:r>
                  </m:oMath>
                </a14:m>
                <a:r>
                  <a:rPr/>
                  <a:t>条最短路径集合中, </a:t>
                </a:r>
                <a14:m>
                  <m:oMath xmlns:m="http://schemas.openxmlformats.org/officeDocument/2006/math">
                    <m:sSub>
                      <m:e>
                        <m:r>
                          <m:t>p</m:t>
                        </m:r>
                      </m:e>
                      <m:sub>
                        <m:r>
                          <m:t>1</m:t>
                        </m:r>
                      </m:sub>
                    </m:sSub>
                    <m:r>
                      <m:rPr>
                        <m:sty m:val="p"/>
                      </m:rPr>
                      <m:t>,</m:t>
                    </m:r>
                    <m:sSub>
                      <m:e>
                        <m:r>
                          <m:t>p</m:t>
                        </m:r>
                      </m:e>
                      <m:sub>
                        <m:r>
                          <m:t>2</m:t>
                        </m:r>
                      </m:sub>
                    </m:sSub>
                    <m:r>
                      <m:rPr>
                        <m:sty m:val="p"/>
                      </m:rPr>
                      <m:t>,</m:t>
                    </m:r>
                    <m:r>
                      <m:rPr>
                        <m:sty m:val="p"/>
                      </m:rPr>
                      <m:t>⋯</m:t>
                    </m:r>
                    <m:r>
                      <m:rPr>
                        <m:sty m:val="p"/>
                      </m:rPr>
                      <m:t>,</m:t>
                    </m:r>
                    <m:sSub>
                      <m:e>
                        <m:r>
                          <m:t>p</m:t>
                        </m:r>
                      </m:e>
                      <m:sub>
                        <m:r>
                          <m:t>k</m:t>
                        </m:r>
                      </m:sub>
                    </m:sSub>
                  </m:oMath>
                </a14:m>
                <a:r>
                  <a:rPr/>
                  <a:t>的总长度最短.</a:t>
                </a:r>
              </a:p>
              <a:p>
                <a:pPr lvl="0" indent="0" marL="0">
                  <a:buNone/>
                </a:pPr>
                <a:r>
                  <a:rPr/>
                  <a:t>3 根据2中求出的</a:t>
                </a:r>
                <a14:m>
                  <m:oMath xmlns:m="http://schemas.openxmlformats.org/officeDocument/2006/math">
                    <m:r>
                      <m:t>k</m:t>
                    </m:r>
                  </m:oMath>
                </a14:m>
                <a:r>
                  <a:rPr/>
                  <a:t>条最短路径</a:t>
                </a:r>
                <a14:m>
                  <m:oMath xmlns:m="http://schemas.openxmlformats.org/officeDocument/2006/math">
                    <m:sSub>
                      <m:e>
                        <m:r>
                          <m:t>p</m:t>
                        </m:r>
                      </m:e>
                      <m:sub>
                        <m:r>
                          <m:t>1</m:t>
                        </m:r>
                      </m:sub>
                    </m:sSub>
                    <m:r>
                      <m:rPr>
                        <m:sty m:val="p"/>
                      </m:rPr>
                      <m:t>,</m:t>
                    </m:r>
                    <m:sSub>
                      <m:e>
                        <m:r>
                          <m:t>p</m:t>
                        </m:r>
                      </m:e>
                      <m:sub>
                        <m:r>
                          <m:t>2</m:t>
                        </m:r>
                      </m:sub>
                    </m:sSub>
                    <m:r>
                      <m:rPr>
                        <m:sty m:val="p"/>
                      </m:rPr>
                      <m:t>,</m:t>
                    </m:r>
                    <m:r>
                      <m:rPr>
                        <m:sty m:val="p"/>
                      </m:rPr>
                      <m:t>⋯</m:t>
                    </m:r>
                    <m:r>
                      <m:rPr>
                        <m:sty m:val="p"/>
                      </m:rPr>
                      <m:t>,</m:t>
                    </m:r>
                    <m:sSub>
                      <m:e>
                        <m:r>
                          <m:t>p</m:t>
                        </m:r>
                      </m:e>
                      <m:sub>
                        <m:r>
                          <m:t>k</m:t>
                        </m:r>
                      </m:sub>
                    </m:sSub>
                  </m:oMath>
                </a14:m>
                <a:r>
                  <a:rPr/>
                  <a:t>, 在原图</a:t>
                </a:r>
                <a14:m>
                  <m:oMath xmlns:m="http://schemas.openxmlformats.org/officeDocument/2006/math">
                    <m:r>
                      <m:t>G</m:t>
                    </m:r>
                  </m:oMath>
                </a14:m>
                <a:r>
                  <a:rPr/>
                  <a:t>中复制所有出现在这条路径上的边, 设所得图为</a:t>
                </a:r>
                <a14:m>
                  <m:oMath xmlns:m="http://schemas.openxmlformats.org/officeDocument/2006/math">
                    <m:sSup>
                      <m:e>
                        <m:r>
                          <m:t>G</m:t>
                        </m:r>
                      </m:e>
                      <m:sup>
                        <m:r>
                          <m:rPr>
                            <m:sty m:val="p"/>
                          </m:rPr>
                          <m:t>′</m:t>
                        </m:r>
                      </m:sup>
                    </m:sSup>
                  </m:oMath>
                </a14:m>
                <a:r>
                  <a:rPr/>
                  <a:t>.</a:t>
                </a:r>
              </a:p>
              <a:p>
                <a:pPr lvl="0" indent="0" marL="0">
                  <a:buNone/>
                </a:pPr>
                <a:r>
                  <a:rPr/>
                  <a:t>4 构造</a:t>
                </a:r>
                <a14:m>
                  <m:oMath xmlns:m="http://schemas.openxmlformats.org/officeDocument/2006/math">
                    <m:sSup>
                      <m:e>
                        <m:r>
                          <m:t>G</m:t>
                        </m:r>
                      </m:e>
                      <m:sup>
                        <m:r>
                          <m:rPr>
                            <m:sty m:val="p"/>
                          </m:rPr>
                          <m:t>′</m:t>
                        </m:r>
                      </m:sup>
                    </m:sSup>
                  </m:oMath>
                </a14:m>
                <a:r>
                  <a:rPr/>
                  <a:t>的欧拉回路, 即得到中国邮递员问题的解.</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如图所示, 求中国邮递员问题的一个解.</a:t>
                </a:r>
              </a:p>
              <a:p>
                <a:pPr lvl="0" indent="0" marL="0">
                  <a:buNone/>
                </a:pPr>
                <a:r>
                  <a:rPr/>
                  <a:t>解:</a:t>
                </a:r>
              </a:p>
              <a:p>
                <a:pPr lvl="0" indent="0" marL="0">
                  <a:buNone/>
                </a:pPr>
                <a:r>
                  <a:rPr/>
                  <a:t>1 因</a:t>
                </a:r>
                <a14:m>
                  <m:oMath xmlns:m="http://schemas.openxmlformats.org/officeDocument/2006/math">
                    <m:r>
                      <m:t>G</m:t>
                    </m:r>
                  </m:oMath>
                </a14:m>
                <a:r>
                  <a:rPr/>
                  <a:t>含有奇数度结点. 所以:</a:t>
                </a:r>
              </a:p>
              <a:p>
                <a:pPr lvl="0" indent="0" marL="0">
                  <a:buNone/>
                </a:pPr>
                <a:r>
                  <a:rPr/>
                  <a:t>2 </a:t>
                </a:r>
                <a14:m>
                  <m:oMath xmlns:m="http://schemas.openxmlformats.org/officeDocument/2006/math">
                    <m:r>
                      <m:t>G</m:t>
                    </m:r>
                  </m:oMath>
                </a14:m>
                <a:r>
                  <a:rPr/>
                  <a:t>中有</a:t>
                </a:r>
                <a14:m>
                  <m:oMath xmlns:m="http://schemas.openxmlformats.org/officeDocument/2006/math">
                    <m:r>
                      <m:t>2</m:t>
                    </m:r>
                    <m:r>
                      <m:t>k</m:t>
                    </m:r>
                    <m:r>
                      <m:rPr>
                        <m:sty m:val="p"/>
                      </m:rPr>
                      <m:t>=</m:t>
                    </m:r>
                    <m:r>
                      <m:t>4</m:t>
                    </m:r>
                    <m:d>
                      <m:dPr>
                        <m:begChr m:val="("/>
                        <m:endChr m:val=")"/>
                        <m:sepChr m:val=""/>
                        <m:grow/>
                      </m:dPr>
                      <m:e>
                        <m:r>
                          <m:t>k</m:t>
                        </m:r>
                        <m:r>
                          <m:rPr>
                            <m:sty m:val="p"/>
                          </m:rPr>
                          <m:t>=</m:t>
                        </m:r>
                        <m:r>
                          <m:t>2</m:t>
                        </m:r>
                      </m:e>
                    </m:d>
                  </m:oMath>
                </a14:m>
                <a:r>
                  <a:rPr/>
                  <a:t>个奇数度结点</a:t>
                </a:r>
                <a14:m>
                  <m:oMath xmlns:m="http://schemas.openxmlformats.org/officeDocument/2006/math">
                    <m:sSub>
                      <m:e>
                        <m:r>
                          <m:t>v</m:t>
                        </m:r>
                      </m:e>
                      <m:sub>
                        <m:r>
                          <m:t>1</m:t>
                        </m:r>
                      </m:sub>
                    </m:sSub>
                    <m:r>
                      <m:rPr>
                        <m:sty m:val="p"/>
                      </m:rPr>
                      <m:t>,</m:t>
                    </m:r>
                    <m:sSub>
                      <m:e>
                        <m:r>
                          <m:t>v</m:t>
                        </m:r>
                      </m:e>
                      <m:sub>
                        <m:r>
                          <m:t>2</m:t>
                        </m:r>
                      </m:sub>
                    </m:sSub>
                    <m:r>
                      <m:rPr>
                        <m:sty m:val="p"/>
                      </m:rPr>
                      <m:t>,</m:t>
                    </m:r>
                    <m:sSub>
                      <m:e>
                        <m:r>
                          <m:t>v</m:t>
                        </m:r>
                      </m:e>
                      <m:sub>
                        <m:r>
                          <m:t>3</m:t>
                        </m:r>
                      </m:sub>
                    </m:sSub>
                    <m:r>
                      <m:rPr>
                        <m:sty m:val="p"/>
                      </m:rPr>
                      <m:t>,</m:t>
                    </m:r>
                    <m:sSub>
                      <m:e>
                        <m:r>
                          <m:t>v</m:t>
                        </m:r>
                      </m:e>
                      <m:sub>
                        <m:r>
                          <m:t>5</m:t>
                        </m:r>
                      </m:sub>
                    </m:sSub>
                  </m:oMath>
                </a14:m>
                <a:r>
                  <a:rPr/>
                  <a:t>, 这4个点间的距离:</a:t>
                </a:r>
              </a:p>
              <a:p>
                <a:pPr lvl="0" indent="0" marL="0">
                  <a:buNone/>
                </a:pPr>
                <a14:m>
                  <m:oMathPara xmlns:m="http://schemas.openxmlformats.org/officeDocument/2006/math">
                    <m:oMathParaPr>
                      <m:jc m:val="center"/>
                    </m:oMathParaPr>
                    <m:oMath>
                      <m:r>
                        <m:t>d</m:t>
                      </m:r>
                      <m:d>
                        <m:dPr>
                          <m:begChr m:val="["/>
                          <m:endChr m:val="]"/>
                          <m:sepChr m:val=""/>
                          <m:grow/>
                        </m:dPr>
                        <m:e>
                          <m:sSub>
                            <m:e>
                              <m:r>
                                <m:t>v</m:t>
                              </m:r>
                            </m:e>
                            <m:sub>
                              <m:r>
                                <m:t>1</m:t>
                              </m:r>
                            </m:sub>
                          </m:sSub>
                          <m:r>
                            <m:rPr>
                              <m:sty m:val="p"/>
                            </m:rPr>
                            <m:t>,</m:t>
                          </m:r>
                          <m:sSub>
                            <m:e>
                              <m:r>
                                <m:t>v</m:t>
                              </m:r>
                            </m:e>
                            <m:sub>
                              <m:r>
                                <m:t>2</m:t>
                              </m:r>
                            </m:sub>
                          </m:sSub>
                        </m:e>
                      </m:d>
                      <m:r>
                        <m:rPr>
                          <m:sty m:val="p"/>
                        </m:rPr>
                        <m:t>=</m:t>
                      </m:r>
                      <m:r>
                        <m:t>3</m:t>
                      </m:r>
                      <m:r>
                        <m:rPr>
                          <m:sty m:val="p"/>
                        </m:rPr>
                        <m:t>,</m:t>
                      </m:r>
                      <m:r>
                        <m:t>d</m:t>
                      </m:r>
                      <m:d>
                        <m:dPr>
                          <m:begChr m:val="["/>
                          <m:endChr m:val="]"/>
                          <m:sepChr m:val=""/>
                          <m:grow/>
                        </m:dPr>
                        <m:e>
                          <m:sSub>
                            <m:e>
                              <m:r>
                                <m:t>v</m:t>
                              </m:r>
                            </m:e>
                            <m:sub>
                              <m:r>
                                <m:t>1</m:t>
                              </m:r>
                            </m:sub>
                          </m:sSub>
                          <m:r>
                            <m:rPr>
                              <m:sty m:val="p"/>
                            </m:rPr>
                            <m:t>,</m:t>
                          </m:r>
                          <m:sSub>
                            <m:e>
                              <m:r>
                                <m:t>v</m:t>
                              </m:r>
                            </m:e>
                            <m:sub>
                              <m:r>
                                <m:t>3</m:t>
                              </m:r>
                            </m:sub>
                          </m:sSub>
                        </m:e>
                      </m:d>
                      <m:r>
                        <m:rPr>
                          <m:sty m:val="p"/>
                        </m:rPr>
                        <m:t>=</m:t>
                      </m:r>
                      <m:r>
                        <m:t>5</m:t>
                      </m:r>
                      <m:r>
                        <m:rPr>
                          <m:sty m:val="p"/>
                        </m:rPr>
                        <m:t>,</m:t>
                      </m:r>
                      <m:r>
                        <m:t>d</m:t>
                      </m:r>
                      <m:d>
                        <m:dPr>
                          <m:begChr m:val="["/>
                          <m:endChr m:val="]"/>
                          <m:sepChr m:val=""/>
                          <m:grow/>
                        </m:dPr>
                        <m:e>
                          <m:sSub>
                            <m:e>
                              <m:r>
                                <m:t>v</m:t>
                              </m:r>
                            </m:e>
                            <m:sub>
                              <m:r>
                                <m:t>1</m:t>
                              </m:r>
                            </m:sub>
                          </m:sSub>
                          <m:r>
                            <m:rPr>
                              <m:sty m:val="p"/>
                            </m:rPr>
                            <m:t>,</m:t>
                          </m:r>
                          <m:sSub>
                            <m:e>
                              <m:r>
                                <m:t>v</m:t>
                              </m:r>
                            </m:e>
                            <m:sub>
                              <m:r>
                                <m:t>5</m:t>
                              </m:r>
                            </m:sub>
                          </m:sSub>
                        </m:e>
                      </m:d>
                      <m:r>
                        <m:rPr>
                          <m:sty m:val="p"/>
                        </m:rPr>
                        <m:t>=</m:t>
                      </m:r>
                      <m:r>
                        <m:t>4</m:t>
                      </m:r>
                      <m:r>
                        <m:rPr>
                          <m:sty m:val="p"/>
                        </m:rPr>
                        <m:t>,</m:t>
                      </m:r>
                    </m:oMath>
                  </m:oMathPara>
                </a14:m>
              </a:p>
              <a:p>
                <a:pPr lvl="0" indent="0" marL="0">
                  <a:buNone/>
                </a:pPr>
                <a14:m>
                  <m:oMathPara xmlns:m="http://schemas.openxmlformats.org/officeDocument/2006/math">
                    <m:oMathParaPr>
                      <m:jc m:val="center"/>
                    </m:oMathParaPr>
                    <m:oMath>
                      <m:r>
                        <m:t>d</m:t>
                      </m:r>
                      <m:d>
                        <m:dPr>
                          <m:begChr m:val="["/>
                          <m:endChr m:val="]"/>
                          <m:sepChr m:val=""/>
                          <m:grow/>
                        </m:dPr>
                        <m:e>
                          <m:sSub>
                            <m:e>
                              <m:r>
                                <m:t>v</m:t>
                              </m:r>
                            </m:e>
                            <m:sub>
                              <m:r>
                                <m:t>2</m:t>
                              </m:r>
                            </m:sub>
                          </m:sSub>
                          <m:r>
                            <m:rPr>
                              <m:sty m:val="p"/>
                            </m:rPr>
                            <m:t>,</m:t>
                          </m:r>
                          <m:sSub>
                            <m:e>
                              <m:r>
                                <m:t>v</m:t>
                              </m:r>
                            </m:e>
                            <m:sub>
                              <m:r>
                                <m:t>3</m:t>
                              </m:r>
                            </m:sub>
                          </m:sSub>
                        </m:e>
                      </m:d>
                      <m:r>
                        <m:rPr>
                          <m:sty m:val="p"/>
                        </m:rPr>
                        <m:t>=</m:t>
                      </m:r>
                      <m:r>
                        <m:t>2</m:t>
                      </m:r>
                      <m:r>
                        <m:rPr>
                          <m:sty m:val="p"/>
                        </m:rPr>
                        <m:t>,</m:t>
                      </m:r>
                      <m:r>
                        <m:t>d</m:t>
                      </m:r>
                      <m:d>
                        <m:dPr>
                          <m:begChr m:val="["/>
                          <m:endChr m:val="]"/>
                          <m:sepChr m:val=""/>
                          <m:grow/>
                        </m:dPr>
                        <m:e>
                          <m:sSub>
                            <m:e>
                              <m:r>
                                <m:t>v</m:t>
                              </m:r>
                            </m:e>
                            <m:sub>
                              <m:r>
                                <m:t>2</m:t>
                              </m:r>
                            </m:sub>
                          </m:sSub>
                          <m:r>
                            <m:rPr>
                              <m:sty m:val="p"/>
                            </m:rPr>
                            <m:t>,</m:t>
                          </m:r>
                          <m:sSub>
                            <m:e>
                              <m:r>
                                <m:t>v</m:t>
                              </m:r>
                            </m:e>
                            <m:sub>
                              <m:r>
                                <m:t>5</m:t>
                              </m:r>
                            </m:sub>
                          </m:sSub>
                        </m:e>
                      </m:d>
                      <m:r>
                        <m:rPr>
                          <m:sty m:val="p"/>
                        </m:rPr>
                        <m:t>=</m:t>
                      </m:r>
                      <m:r>
                        <m:t>3</m:t>
                      </m:r>
                      <m:r>
                        <m:rPr>
                          <m:sty m:val="p"/>
                        </m:rPr>
                        <m:t>,</m:t>
                      </m:r>
                      <m:r>
                        <m:t>d</m:t>
                      </m:r>
                      <m:d>
                        <m:dPr>
                          <m:begChr m:val="["/>
                          <m:endChr m:val="]"/>
                          <m:sepChr m:val=""/>
                          <m:grow/>
                        </m:dPr>
                        <m:e>
                          <m:sSub>
                            <m:e>
                              <m:r>
                                <m:t>v</m:t>
                              </m:r>
                            </m:e>
                            <m:sub>
                              <m:r>
                                <m:t>3</m:t>
                              </m:r>
                            </m:sub>
                          </m:sSub>
                          <m:r>
                            <m:rPr>
                              <m:sty m:val="p"/>
                            </m:rPr>
                            <m:t>,</m:t>
                          </m:r>
                          <m:sSub>
                            <m:e>
                              <m:r>
                                <m:t>v</m:t>
                              </m:r>
                            </m:e>
                            <m:sub>
                              <m:r>
                                <m:t>5</m:t>
                              </m:r>
                            </m:sub>
                          </m:sSub>
                        </m:e>
                      </m:d>
                      <m:r>
                        <m:rPr>
                          <m:sty m:val="p"/>
                        </m:rPr>
                        <m:t>=</m:t>
                      </m:r>
                      <m:r>
                        <m:t>4</m:t>
                      </m:r>
                      <m:r>
                        <m:rPr>
                          <m:sty m:val="p"/>
                        </m:rPr>
                        <m:t>.</m:t>
                      </m:r>
                    </m:oMath>
                  </m:oMathPara>
                </a14:m>
              </a:p>
            </p:txBody>
          </p:sp>
        </mc:Choice>
      </mc:AlternateContent>
      <p:pic>
        <p:nvPicPr>
          <p:cNvPr descr="MAT21601T-Chapter10_files/figure-pptx/unnamed-chunk-25-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各路径:</a:t>
                </a:r>
              </a:p>
              <a:p>
                <a:pPr lvl="0" indent="0" marL="0">
                  <a:buNone/>
                </a:pPr>
                <a14:m>
                  <m:oMathPara xmlns:m="http://schemas.openxmlformats.org/officeDocument/2006/math">
                    <m:oMathParaPr>
                      <m:jc m:val="center"/>
                    </m:oMathParaPr>
                    <m:oMath>
                      <m:sSub>
                        <m:e>
                          <m:r>
                            <m:t>v</m:t>
                          </m:r>
                        </m:e>
                        <m:sub>
                          <m:r>
                            <m:t>1</m:t>
                          </m:r>
                        </m:sub>
                      </m:sSub>
                      <m:sSub>
                        <m:e>
                          <m:r>
                            <m:t>v</m:t>
                          </m:r>
                        </m:e>
                        <m:sub>
                          <m:r>
                            <m:t>2</m:t>
                          </m:r>
                        </m:sub>
                      </m:sSub>
                      <m:d>
                        <m:dPr>
                          <m:begChr m:val="("/>
                          <m:endChr m:val=")"/>
                          <m:sepChr m:val=""/>
                          <m:grow/>
                        </m:dPr>
                        <m:e>
                          <m:r>
                            <m:t>3</m:t>
                          </m:r>
                        </m:e>
                      </m:d>
                      <m:r>
                        <m:rPr>
                          <m:sty m:val="p"/>
                        </m:rPr>
                        <m:t>,</m:t>
                      </m:r>
                      <m:sSub>
                        <m:e>
                          <m:r>
                            <m:t>v</m:t>
                          </m:r>
                        </m:e>
                        <m:sub>
                          <m:r>
                            <m:t>3</m:t>
                          </m:r>
                        </m:sub>
                      </m:sSub>
                      <m:sSub>
                        <m:e>
                          <m:r>
                            <m:t>v</m:t>
                          </m:r>
                        </m:e>
                        <m:sub>
                          <m:r>
                            <m:t>5</m:t>
                          </m:r>
                        </m:sub>
                      </m:sSub>
                      <m:d>
                        <m:dPr>
                          <m:begChr m:val="("/>
                          <m:endChr m:val=")"/>
                          <m:sepChr m:val=""/>
                          <m:grow/>
                        </m:dPr>
                        <m:e>
                          <m:r>
                            <m:t>4</m:t>
                          </m:r>
                        </m:e>
                      </m:d>
                      <m:r>
                        <m:rPr>
                          <m:sty m:val="p"/>
                        </m:rPr>
                        <m:t>↦</m:t>
                      </m:r>
                      <m:r>
                        <m:t>7</m:t>
                      </m:r>
                    </m:oMath>
                  </m:oMathPara>
                </a14:m>
              </a:p>
              <a:p>
                <a:pPr lvl="0" indent="0" marL="0">
                  <a:buNone/>
                </a:pPr>
                <a14:m>
                  <m:oMathPara xmlns:m="http://schemas.openxmlformats.org/officeDocument/2006/math">
                    <m:oMathParaPr>
                      <m:jc m:val="center"/>
                    </m:oMathParaPr>
                    <m:oMath>
                      <m:sSub>
                        <m:e>
                          <m:r>
                            <m:t>v</m:t>
                          </m:r>
                        </m:e>
                        <m:sub>
                          <m:r>
                            <m:t>1</m:t>
                          </m:r>
                        </m:sub>
                      </m:sSub>
                      <m:sSub>
                        <m:e>
                          <m:r>
                            <m:t>v</m:t>
                          </m:r>
                        </m:e>
                        <m:sub>
                          <m:r>
                            <m:t>3</m:t>
                          </m:r>
                        </m:sub>
                      </m:sSub>
                      <m:d>
                        <m:dPr>
                          <m:begChr m:val="("/>
                          <m:endChr m:val=")"/>
                          <m:sepChr m:val=""/>
                          <m:grow/>
                        </m:dPr>
                        <m:e>
                          <m:r>
                            <m:t>5</m:t>
                          </m:r>
                        </m:e>
                      </m:d>
                      <m:r>
                        <m:rPr>
                          <m:sty m:val="p"/>
                        </m:rPr>
                        <m:t>,</m:t>
                      </m:r>
                      <m:sSub>
                        <m:e>
                          <m:r>
                            <m:t>v</m:t>
                          </m:r>
                        </m:e>
                        <m:sub>
                          <m:r>
                            <m:t>2</m:t>
                          </m:r>
                        </m:sub>
                      </m:sSub>
                      <m:sSub>
                        <m:e>
                          <m:r>
                            <m:t>v</m:t>
                          </m:r>
                        </m:e>
                        <m:sub>
                          <m:r>
                            <m:t>5</m:t>
                          </m:r>
                        </m:sub>
                      </m:sSub>
                      <m:d>
                        <m:dPr>
                          <m:begChr m:val="("/>
                          <m:endChr m:val=")"/>
                          <m:sepChr m:val=""/>
                          <m:grow/>
                        </m:dPr>
                        <m:e>
                          <m:r>
                            <m:t>3</m:t>
                          </m:r>
                        </m:e>
                      </m:d>
                      <m:r>
                        <m:rPr>
                          <m:sty m:val="p"/>
                        </m:rPr>
                        <m:t>↦</m:t>
                      </m:r>
                      <m:r>
                        <m:t>8</m:t>
                      </m:r>
                    </m:oMath>
                  </m:oMathPara>
                </a14:m>
              </a:p>
              <a:p>
                <a:pPr lvl="0" indent="0" marL="0">
                  <a:buNone/>
                </a:pPr>
                <a14:m>
                  <m:oMathPara xmlns:m="http://schemas.openxmlformats.org/officeDocument/2006/math">
                    <m:oMathParaPr>
                      <m:jc m:val="center"/>
                    </m:oMathParaPr>
                    <m:oMath>
                      <m:sSub>
                        <m:e>
                          <m:r>
                            <m:t>v</m:t>
                          </m:r>
                        </m:e>
                        <m:sub>
                          <m:r>
                            <m:t>1</m:t>
                          </m:r>
                        </m:sub>
                      </m:sSub>
                      <m:sSub>
                        <m:e>
                          <m:r>
                            <m:t>v</m:t>
                          </m:r>
                        </m:e>
                        <m:sub>
                          <m:r>
                            <m:t>5</m:t>
                          </m:r>
                        </m:sub>
                      </m:sSub>
                      <m:d>
                        <m:dPr>
                          <m:begChr m:val="("/>
                          <m:endChr m:val=")"/>
                          <m:sepChr m:val=""/>
                          <m:grow/>
                        </m:dPr>
                        <m:e>
                          <m:r>
                            <m:t>4</m:t>
                          </m:r>
                        </m:e>
                      </m:d>
                      <m:r>
                        <m:rPr>
                          <m:sty m:val="p"/>
                        </m:rPr>
                        <m:t>,</m:t>
                      </m:r>
                      <m:sSub>
                        <m:e>
                          <m:r>
                            <m:t>v</m:t>
                          </m:r>
                        </m:e>
                        <m:sub>
                          <m:r>
                            <m:t>2</m:t>
                          </m:r>
                        </m:sub>
                      </m:sSub>
                      <m:sSub>
                        <m:e>
                          <m:r>
                            <m:t>v</m:t>
                          </m:r>
                        </m:e>
                        <m:sub>
                          <m:r>
                            <m:t>3</m:t>
                          </m:r>
                        </m:sub>
                      </m:sSub>
                      <m:d>
                        <m:dPr>
                          <m:begChr m:val="("/>
                          <m:endChr m:val=")"/>
                          <m:sepChr m:val=""/>
                          <m:grow/>
                        </m:dPr>
                        <m:e>
                          <m:r>
                            <m:t>2</m:t>
                          </m:r>
                        </m:e>
                      </m:d>
                      <m:r>
                        <m:rPr>
                          <m:sty m:val="p"/>
                        </m:rPr>
                        <m:t>↦</m:t>
                      </m:r>
                      <m:r>
                        <m:t>6</m:t>
                      </m:r>
                    </m:oMath>
                  </m:oMathPara>
                </a14:m>
              </a:p>
              <a:p>
                <a:pPr lvl="0" indent="0" marL="0">
                  <a:buNone/>
                </a:pPr>
                <a:r>
                  <a:rPr/>
                  <a:t>所以两条最短:</a:t>
                </a:r>
                <a14:m>
                  <m:oMath xmlns:m="http://schemas.openxmlformats.org/officeDocument/2006/math">
                    <m:sSub>
                      <m:e>
                        <m:r>
                          <m:t>p</m:t>
                        </m:r>
                      </m:e>
                      <m:sub>
                        <m:r>
                          <m:t>1</m:t>
                        </m:r>
                      </m:sub>
                    </m:sSub>
                    <m:r>
                      <m:rPr>
                        <m:sty m:val="p"/>
                      </m:rPr>
                      <m:t>=</m:t>
                    </m:r>
                    <m:sSub>
                      <m:e>
                        <m:r>
                          <m:t>v</m:t>
                        </m:r>
                      </m:e>
                      <m:sub>
                        <m:r>
                          <m:t>1</m:t>
                        </m:r>
                      </m:sub>
                    </m:sSub>
                    <m:sSub>
                      <m:e>
                        <m:r>
                          <m:t>v</m:t>
                        </m:r>
                      </m:e>
                      <m:sub>
                        <m:r>
                          <m:t>7</m:t>
                        </m:r>
                      </m:sub>
                    </m:sSub>
                    <m:sSub>
                      <m:e>
                        <m:r>
                          <m:t>v</m:t>
                        </m:r>
                      </m:e>
                      <m:sub>
                        <m:r>
                          <m:t>5</m:t>
                        </m:r>
                      </m:sub>
                    </m:sSub>
                    <m:r>
                      <m:rPr>
                        <m:sty m:val="p"/>
                      </m:rPr>
                      <m:t>,</m:t>
                    </m:r>
                    <m:sSub>
                      <m:e>
                        <m:r>
                          <m:t>p</m:t>
                        </m:r>
                      </m:e>
                      <m:sub>
                        <m:r>
                          <m:t>2</m:t>
                        </m:r>
                      </m:sub>
                    </m:sSub>
                    <m:r>
                      <m:rPr>
                        <m:sty m:val="p"/>
                      </m:rPr>
                      <m:t>=</m:t>
                    </m:r>
                    <m:sSub>
                      <m:e>
                        <m:r>
                          <m:t>v</m:t>
                        </m:r>
                      </m:e>
                      <m:sub>
                        <m:r>
                          <m:t>2</m:t>
                        </m:r>
                      </m:sub>
                    </m:sSub>
                    <m:sSub>
                      <m:e>
                        <m:r>
                          <m:t>v</m:t>
                        </m:r>
                      </m:e>
                      <m:sub>
                        <m:r>
                          <m:t>3</m:t>
                        </m:r>
                      </m:sub>
                    </m:sSub>
                  </m:oMath>
                </a14:m>
              </a:p>
              <a:p>
                <a:pPr lvl="0" indent="0" marL="0">
                  <a:buNone/>
                </a:pPr>
                <a14:m>
                  <m:oMathPara xmlns:m="http://schemas.openxmlformats.org/officeDocument/2006/math">
                    <m:oMathParaPr>
                      <m:jc m:val="center"/>
                    </m:oMathParaPr>
                    <m:oMath>
                      <m:sSub>
                        <m:e>
                          <m:r>
                            <m:t>p</m:t>
                          </m:r>
                        </m:e>
                        <m:sub>
                          <m:r>
                            <m:t>1</m:t>
                          </m:r>
                        </m:sub>
                      </m:sSub>
                      <m:r>
                        <m:rPr>
                          <m:sty m:val="p"/>
                        </m:rPr>
                        <m:t>=</m:t>
                      </m:r>
                      <m:sSub>
                        <m:e>
                          <m:r>
                            <m:t>v</m:t>
                          </m:r>
                        </m:e>
                        <m:sub>
                          <m:r>
                            <m:t>1</m:t>
                          </m:r>
                        </m:sub>
                      </m:sSub>
                      <m:sSub>
                        <m:e>
                          <m:r>
                            <m:t>v</m:t>
                          </m:r>
                        </m:e>
                        <m:sub>
                          <m:r>
                            <m:t>7</m:t>
                          </m:r>
                        </m:sub>
                      </m:sSub>
                      <m:sSub>
                        <m:e>
                          <m:r>
                            <m:t>v</m:t>
                          </m:r>
                        </m:e>
                        <m:sub>
                          <m:r>
                            <m:t>5</m:t>
                          </m:r>
                        </m:sub>
                      </m:sSub>
                      <m:r>
                        <m:rPr>
                          <m:sty m:val="p"/>
                        </m:rPr>
                        <m:t>,</m:t>
                      </m:r>
                      <m:sSub>
                        <m:e>
                          <m:r>
                            <m:t>p</m:t>
                          </m:r>
                        </m:e>
                        <m:sub>
                          <m:r>
                            <m:t>2</m:t>
                          </m:r>
                        </m:sub>
                      </m:sSub>
                      <m:r>
                        <m:rPr>
                          <m:sty m:val="p"/>
                        </m:rPr>
                        <m:t>=</m:t>
                      </m:r>
                      <m:sSub>
                        <m:e>
                          <m:r>
                            <m:t>v</m:t>
                          </m:r>
                        </m:e>
                        <m:sub>
                          <m:r>
                            <m:t>2</m:t>
                          </m:r>
                        </m:sub>
                      </m:sSub>
                      <m:sSub>
                        <m:e>
                          <m:r>
                            <m:t>v</m:t>
                          </m:r>
                        </m:e>
                        <m:sub>
                          <m:r>
                            <m:t>3</m:t>
                          </m:r>
                        </m:sub>
                      </m:sSub>
                      <m:r>
                        <m:rPr>
                          <m:sty m:val="p"/>
                        </m:rPr>
                        <m:t>.</m:t>
                      </m:r>
                    </m:oMath>
                  </m:oMathPara>
                </a14:m>
              </a:p>
              <a:p>
                <a:pPr lvl="0" indent="0" marL="0">
                  <a:buNone/>
                </a:pPr>
                <a:r>
                  <a:rPr/>
                  <a:t>在</a:t>
                </a:r>
                <a14:m>
                  <m:oMath xmlns:m="http://schemas.openxmlformats.org/officeDocument/2006/math">
                    <m:r>
                      <m:t>G</m:t>
                    </m:r>
                  </m:oMath>
                </a14:m>
                <a:r>
                  <a:rPr/>
                  <a:t>中添加这两条路径上的所有边, 得</a:t>
                </a:r>
                <a14:m>
                  <m:oMath xmlns:m="http://schemas.openxmlformats.org/officeDocument/2006/math">
                    <m:sSup>
                      <m:e>
                        <m:r>
                          <m:t>G</m:t>
                        </m:r>
                      </m:e>
                      <m:sup>
                        <m:r>
                          <m:rPr>
                            <m:sty m:val="p"/>
                          </m:rPr>
                          <m:t>′</m:t>
                        </m:r>
                      </m:sup>
                    </m:sSup>
                  </m:oMath>
                </a14:m>
                <a:r>
                  <a:rPr/>
                  <a:t>.</a:t>
                </a:r>
              </a:p>
              <a:p>
                <a:pPr lvl="0" indent="0" marL="0">
                  <a:buNone/>
                </a:pPr>
                <a:r>
                  <a:rPr/>
                  <a:t>3 构造</a:t>
                </a:r>
                <a14:m>
                  <m:oMath xmlns:m="http://schemas.openxmlformats.org/officeDocument/2006/math">
                    <m:sSup>
                      <m:e>
                        <m:r>
                          <m:t>G</m:t>
                        </m:r>
                      </m:e>
                      <m:sup>
                        <m:r>
                          <m:rPr>
                            <m:sty m:val="p"/>
                          </m:rPr>
                          <m:t>′</m:t>
                        </m:r>
                      </m:sup>
                    </m:sSup>
                  </m:oMath>
                </a14:m>
                <a:r>
                  <a:rPr/>
                  <a:t>的任一欧拉回路就是中国邮递员问题的解.</a:t>
                </a:r>
              </a:p>
            </p:txBody>
          </p:sp>
        </mc:Choice>
      </mc:AlternateContent>
      <p:pic>
        <p:nvPicPr>
          <p:cNvPr descr="MAT21601T-Chapter10_files/figure-pptx/unnamed-chunk-26-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spcBef>
                    <a:spcPts val="3000"/>
                  </a:spcBef>
                  <a:buNone/>
                </a:pPr>
                <a:r>
                  <a:rPr b="1"/>
                  <a:t>最短通路问题 (Shortest Path Problem)</a:t>
                </a:r>
              </a:p>
              <a:p>
                <a:pPr lvl="0" indent="0" marL="0">
                  <a:buNone/>
                </a:pPr>
                <a:r>
                  <a:rPr/>
                  <a:t>在实际应用中, 常常需要寻找某类具有最小权的子图, 即所谓的最短通路问题. 1959年, 荷兰数学家、计算机科学家Dijkstra(狄克斯屈拉)给出了一个在赋权图中求任意两结点间最短通路的算法: Dijkstra算法.</a:t>
                </a:r>
              </a:p>
              <a:p>
                <a:pPr lvl="0" indent="0" marL="0">
                  <a:buNone/>
                </a:pPr>
                <a:r>
                  <a:rPr/>
                  <a:t>Dijkstra算法:</a:t>
                </a:r>
              </a:p>
              <a:p>
                <a:pPr lvl="0" indent="0" marL="0">
                  <a:buNone/>
                </a:pPr>
                <a14:m>
                  <m:oMath xmlns:m="http://schemas.openxmlformats.org/officeDocument/2006/math">
                    <m:r>
                      <m:t>L</m:t>
                    </m:r>
                  </m:oMath>
                </a14:m>
                <a:r>
                  <a:rPr/>
                  <a:t>表示结点</a:t>
                </a:r>
                <a14:m>
                  <m:oMath xmlns:m="http://schemas.openxmlformats.org/officeDocument/2006/math">
                    <m:r>
                      <m:t>u</m:t>
                    </m:r>
                  </m:oMath>
                </a14:m>
                <a:r>
                  <a:rPr/>
                  <a:t>到各个结点的通路的长度的当前最小值, </a:t>
                </a:r>
                <a14:m>
                  <m:oMath xmlns:m="http://schemas.openxmlformats.org/officeDocument/2006/math">
                    <m:r>
                      <m:t>S</m:t>
                    </m:r>
                  </m:oMath>
                </a14:m>
                <a:r>
                  <a:rPr/>
                  <a:t>表示已求得最短通路的结点集合.</a:t>
                </a:r>
              </a:p>
              <a:p>
                <a:pPr lvl="0" indent="-457200" marL="457200">
                  <a:buAutoNum type="arabicParenBoth"/>
                </a:pPr>
                <a:r>
                  <a:rPr/>
                  <a:t>初始化.令</a:t>
                </a:r>
                <a14:m>
                  <m:oMath xmlns:m="http://schemas.openxmlformats.org/officeDocument/2006/math">
                    <m:r>
                      <m:t>u</m:t>
                    </m:r>
                    <m:r>
                      <m:rPr>
                        <m:sty m:val="p"/>
                      </m:rPr>
                      <m:t>=</m:t>
                    </m:r>
                    <m:sSub>
                      <m:e>
                        <m:r>
                          <m:t>v</m:t>
                        </m:r>
                      </m:e>
                      <m:sub>
                        <m:r>
                          <m:t>1</m:t>
                        </m:r>
                      </m:sub>
                    </m:sSub>
                  </m:oMath>
                </a14:m>
                <a:r>
                  <a:rPr/>
                  <a:t>, </a:t>
                </a:r>
                <a14:m>
                  <m:oMath xmlns:m="http://schemas.openxmlformats.org/officeDocument/2006/math">
                    <m:r>
                      <m:t>L</m:t>
                    </m:r>
                    <m:d>
                      <m:dPr>
                        <m:begChr m:val="("/>
                        <m:endChr m:val=")"/>
                        <m:sepChr m:val=""/>
                        <m:grow/>
                      </m:dPr>
                      <m:e>
                        <m:r>
                          <m:t>u</m:t>
                        </m:r>
                      </m:e>
                    </m:d>
                    <m:r>
                      <m:rPr>
                        <m:sty m:val="p"/>
                      </m:rPr>
                      <m:t>=</m:t>
                    </m:r>
                    <m:r>
                      <m:t>0</m:t>
                    </m:r>
                  </m:oMath>
                </a14:m>
                <a:r>
                  <a:rPr/>
                  <a:t>, </a:t>
                </a:r>
                <a14:m>
                  <m:oMath xmlns:m="http://schemas.openxmlformats.org/officeDocument/2006/math">
                    <m:r>
                      <m:t>L</m:t>
                    </m:r>
                    <m:d>
                      <m:dPr>
                        <m:begChr m:val="("/>
                        <m:endChr m:val=")"/>
                        <m:sepChr m:val=""/>
                        <m:grow/>
                      </m:dPr>
                      <m:e>
                        <m:sSub>
                          <m:e>
                            <m:r>
                              <m:t>v</m:t>
                            </m:r>
                          </m:e>
                          <m:sub>
                            <m:r>
                              <m:t>i</m:t>
                            </m:r>
                          </m:sub>
                        </m:sSub>
                      </m:e>
                    </m:d>
                    <m:r>
                      <m:rPr>
                        <m:sty m:val="p"/>
                      </m:rPr>
                      <m:t>=</m:t>
                    </m:r>
                    <m:r>
                      <m:rPr>
                        <m:sty m:val="p"/>
                      </m:rPr>
                      <m:t>∞</m:t>
                    </m:r>
                    <m:d>
                      <m:dPr>
                        <m:begChr m:val="("/>
                        <m:endChr m:val=")"/>
                        <m:sepChr m:val=""/>
                        <m:grow/>
                      </m:dPr>
                      <m:e>
                        <m:r>
                          <m:t>i</m:t>
                        </m:r>
                        <m:r>
                          <m:rPr>
                            <m:sty m:val="p"/>
                          </m:rPr>
                          <m:t>=</m:t>
                        </m:r>
                        <m:r>
                          <m:t>2</m:t>
                        </m:r>
                        <m:r>
                          <m:rPr>
                            <m:sty m:val="p"/>
                          </m:rPr>
                          <m:t>,</m:t>
                        </m:r>
                        <m:r>
                          <m:t>3</m:t>
                        </m:r>
                        <m:r>
                          <m:rPr>
                            <m:sty m:val="p"/>
                          </m:rPr>
                          <m:t>⋯</m:t>
                        </m:r>
                        <m:r>
                          <m:rPr>
                            <m:sty m:val="p"/>
                          </m:rPr>
                          <m:t>,</m:t>
                        </m:r>
                        <m:r>
                          <m:t>n</m:t>
                        </m:r>
                      </m:e>
                    </m:d>
                  </m:oMath>
                </a14:m>
                <a:r>
                  <a:rPr/>
                  <a:t>, </a:t>
                </a:r>
                <a14:m>
                  <m:oMath xmlns:m="http://schemas.openxmlformats.org/officeDocument/2006/math">
                    <m:r>
                      <m:t>S</m:t>
                    </m:r>
                    <m:r>
                      <m:rPr>
                        <m:sty m:val="p"/>
                      </m:rPr>
                      <m:t>=</m:t>
                    </m:r>
                    <m:r>
                      <m:t>ϕ</m:t>
                    </m:r>
                  </m:oMath>
                </a14:m>
                <a:r>
                  <a:rPr/>
                  <a:t>;</a:t>
                </a:r>
              </a:p>
              <a:p>
                <a:pPr lvl="0" indent="-457200" marL="457200">
                  <a:buAutoNum type="arabicParenBoth"/>
                </a:pPr>
                <a:r>
                  <a:rPr/>
                  <a:t>如果</a:t>
                </a:r>
                <a14:m>
                  <m:oMath xmlns:m="http://schemas.openxmlformats.org/officeDocument/2006/math">
                    <m:d>
                      <m:dPr>
                        <m:begChr m:val="|"/>
                        <m:endChr m:val="|"/>
                        <m:sepChr m:val=""/>
                        <m:grow/>
                      </m:dPr>
                      <m:e>
                        <m:r>
                          <m:t>S</m:t>
                        </m:r>
                      </m:e>
                    </m:d>
                    <m:r>
                      <m:rPr>
                        <m:sty m:val="p"/>
                      </m:rPr>
                      <m:t>=</m:t>
                    </m:r>
                    <m:r>
                      <m:t>n</m:t>
                    </m:r>
                  </m:oMath>
                </a14:m>
                <a:r>
                  <a:rPr/>
                  <a:t>, 转(5);</a:t>
                </a:r>
              </a:p>
              <a:p>
                <a:pPr lvl="0" indent="-457200" marL="457200">
                  <a:buAutoNum type="arabicParenBoth"/>
                </a:pPr>
                <a:r>
                  <a:rPr/>
                  <a:t>从</a:t>
                </a:r>
                <a14:m>
                  <m:oMath xmlns:m="http://schemas.openxmlformats.org/officeDocument/2006/math">
                    <m:r>
                      <m:t>V</m:t>
                    </m:r>
                    <m:r>
                      <m:rPr>
                        <m:sty m:val="p"/>
                      </m:rPr>
                      <m:t>−</m:t>
                    </m:r>
                    <m:r>
                      <m:t>S</m:t>
                    </m:r>
                  </m:oMath>
                </a14:m>
                <a:r>
                  <a:rPr/>
                  <a:t>中选取具有最小值</a:t>
                </a:r>
                <a14:m>
                  <m:oMath xmlns:m="http://schemas.openxmlformats.org/officeDocument/2006/math">
                    <m:r>
                      <m:t>L</m:t>
                    </m:r>
                    <m:d>
                      <m:dPr>
                        <m:begChr m:val="("/>
                        <m:endChr m:val=")"/>
                        <m:sepChr m:val=""/>
                        <m:grow/>
                      </m:dPr>
                      <m:e>
                        <m:r>
                          <m:t>v</m:t>
                        </m:r>
                      </m:e>
                    </m:d>
                  </m:oMath>
                </a14:m>
                <a:r>
                  <a:rPr/>
                  <a:t>的</a:t>
                </a:r>
                <a14:m>
                  <m:oMath xmlns:m="http://schemas.openxmlformats.org/officeDocument/2006/math">
                    <m:r>
                      <m:t>v</m:t>
                    </m:r>
                  </m:oMath>
                </a14:m>
                <a:r>
                  <a:rPr/>
                  <a:t>, 令</a:t>
                </a:r>
                <a14:m>
                  <m:oMath xmlns:m="http://schemas.openxmlformats.org/officeDocument/2006/math">
                    <m:r>
                      <m:t>S</m:t>
                    </m:r>
                    <m:r>
                      <m:rPr>
                        <m:sty m:val="p"/>
                      </m:rPr>
                      <m:t>=</m:t>
                    </m:r>
                    <m:r>
                      <m:t>S</m:t>
                    </m:r>
                    <m:r>
                      <m:rPr>
                        <m:sty m:val="p"/>
                      </m:rPr>
                      <m:t>∪</m:t>
                    </m:r>
                    <m:r>
                      <m:rPr>
                        <m:sty m:val="p"/>
                      </m:rPr>
                      <m:t>{</m:t>
                    </m:r>
                    <m:r>
                      <m:t>v</m:t>
                    </m:r>
                    <m:r>
                      <m:rPr>
                        <m:sty m:val="p"/>
                      </m:rPr>
                      <m:t>}</m:t>
                    </m:r>
                  </m:oMath>
                </a14:m>
                <a:r>
                  <a:rPr/>
                  <a:t>;</a:t>
                </a:r>
              </a:p>
              <a:p>
                <a:pPr lvl="0" indent="-457200" marL="457200">
                  <a:buAutoNum type="arabicParenBoth"/>
                </a:pPr>
                <a:r>
                  <a:rPr/>
                  <a:t>对所有</a:t>
                </a:r>
                <a14:m>
                  <m:oMath xmlns:m="http://schemas.openxmlformats.org/officeDocument/2006/math">
                    <m:r>
                      <m:t>x</m:t>
                    </m:r>
                    <m:r>
                      <m:rPr>
                        <m:sty m:val="p"/>
                      </m:rPr>
                      <m:t>∈</m:t>
                    </m:r>
                    <m:r>
                      <m:t>V</m:t>
                    </m:r>
                    <m:r>
                      <m:rPr>
                        <m:sty m:val="p"/>
                      </m:rPr>
                      <m:t>−</m:t>
                    </m:r>
                    <m:r>
                      <m:t>S</m:t>
                    </m:r>
                  </m:oMath>
                </a14:m>
                <a:r>
                  <a:rPr/>
                  <a:t>, 令</a:t>
                </a:r>
                <a14:m>
                  <m:oMath xmlns:m="http://schemas.openxmlformats.org/officeDocument/2006/math">
                    <m:r>
                      <m:t>L</m:t>
                    </m:r>
                    <m:d>
                      <m:dPr>
                        <m:begChr m:val="("/>
                        <m:endChr m:val=")"/>
                        <m:sepChr m:val=""/>
                        <m:grow/>
                      </m:dPr>
                      <m:e>
                        <m:r>
                          <m:t>x</m:t>
                        </m:r>
                      </m:e>
                    </m:d>
                    <m:r>
                      <m:rPr>
                        <m:sty m:val="p"/>
                      </m:rPr>
                      <m:t>=</m:t>
                    </m:r>
                    <m:r>
                      <m:rPr>
                        <m:sty m:val="p"/>
                      </m:rPr>
                      <m:t>min</m:t>
                    </m:r>
                    <m:r>
                      <m:rPr>
                        <m:sty m:val="p"/>
                      </m:rPr>
                      <m:t>{</m:t>
                    </m:r>
                    <m:r>
                      <m:t>L</m:t>
                    </m:r>
                    <m:d>
                      <m:dPr>
                        <m:begChr m:val="("/>
                        <m:endChr m:val=")"/>
                        <m:sepChr m:val=""/>
                        <m:grow/>
                      </m:dPr>
                      <m:e>
                        <m:r>
                          <m:t>x</m:t>
                        </m:r>
                      </m:e>
                    </m:d>
                    <m:r>
                      <m:rPr>
                        <m:sty m:val="p"/>
                      </m:rPr>
                      <m:t>,</m:t>
                    </m:r>
                    <m:r>
                      <m:t>L</m:t>
                    </m:r>
                    <m:d>
                      <m:dPr>
                        <m:begChr m:val="("/>
                        <m:endChr m:val=")"/>
                        <m:sepChr m:val=""/>
                        <m:grow/>
                      </m:dPr>
                      <m:e>
                        <m:r>
                          <m:t>v</m:t>
                        </m:r>
                      </m:e>
                    </m:d>
                    <m:r>
                      <m:rPr>
                        <m:sty m:val="p"/>
                      </m:rPr>
                      <m:t>+</m:t>
                    </m:r>
                    <m:r>
                      <m:t>w</m:t>
                    </m:r>
                    <m:d>
                      <m:dPr>
                        <m:begChr m:val="("/>
                        <m:endChr m:val=")"/>
                        <m:sepChr m:val=""/>
                        <m:grow/>
                      </m:dPr>
                      <m:e>
                        <m:r>
                          <m:t>v</m:t>
                        </m:r>
                        <m:r>
                          <m:rPr>
                            <m:sty m:val="p"/>
                          </m:rPr>
                          <m:t>,</m:t>
                        </m:r>
                        <m:r>
                          <m:t>x</m:t>
                        </m:r>
                      </m:e>
                    </m:d>
                    <m:r>
                      <m:rPr>
                        <m:sty m:val="p"/>
                      </m:rPr>
                      <m:t>}</m:t>
                    </m:r>
                  </m:oMath>
                </a14:m>
                <a:r>
                  <a:rPr/>
                  <a:t>, 转(2);</a:t>
                </a:r>
              </a:p>
              <a:p>
                <a:pPr lvl="0" indent="-457200" marL="457200">
                  <a:buAutoNum type="arabicParenBoth"/>
                </a:pPr>
                <a:r>
                  <a:rPr/>
                  <a:t>输出</a:t>
                </a:r>
                <a14:m>
                  <m:oMath xmlns:m="http://schemas.openxmlformats.org/officeDocument/2006/math">
                    <m:r>
                      <m:t>u</m:t>
                    </m:r>
                  </m:oMath>
                </a14:m>
                <a:r>
                  <a:rPr/>
                  <a:t>到其他各个结点的最短通路的长度</a:t>
                </a:r>
                <a14:m>
                  <m:oMath xmlns:m="http://schemas.openxmlformats.org/officeDocument/2006/math">
                    <m:r>
                      <m:t>L</m:t>
                    </m:r>
                    <m:d>
                      <m:dPr>
                        <m:begChr m:val="("/>
                        <m:endChr m:val=")"/>
                        <m:sepChr m:val=""/>
                        <m:grow/>
                      </m:dPr>
                      <m:e>
                        <m:r>
                          <m:t>v</m:t>
                        </m:r>
                      </m:e>
                    </m:d>
                  </m:oMath>
                </a14:m>
                <a:r>
                  <a:rPr/>
                  <a:t>.</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MAT21601T-Chapter10_files/figure-pptx/unnamed-chunk-27-1.png" id="0" name="Picture 1"/>
          <p:cNvPicPr>
            <a:picLocks noGrp="1" noChangeAspect="1"/>
          </p:cNvPicPr>
          <p:nvPr/>
        </p:nvPicPr>
        <p:blipFill>
          <a:blip r:embed="rId2"/>
          <a:stretch>
            <a:fillRect/>
          </a:stretch>
        </p:blipFill>
        <p:spPr bwMode="auto">
          <a:xfrm>
            <a:off x="2578100" y="2692400"/>
            <a:ext cx="4305300" cy="2159000"/>
          </a:xfrm>
          <a:prstGeom prst="rect">
            <a:avLst/>
          </a:prstGeom>
          <a:noFill/>
          <a:ln w="9525">
            <a:noFill/>
            <a:headEnd/>
            <a:tailEnd/>
          </a:ln>
        </p:spPr>
      </p:pic>
      <p:sp>
        <p:nvSpPr>
          <p:cNvPr id="1" name="TextBox 3"/>
          <p:cNvSpPr txBox="1"/>
          <p:nvPr/>
        </p:nvSpPr>
        <p:spPr>
          <a:xfrm>
            <a:off x="2578100" y="5397500"/>
            <a:ext cx="4305300" cy="508000"/>
          </a:xfrm>
          <a:prstGeom prst="rect">
            <a:avLst/>
          </a:prstGeom>
          <a:noFill/>
        </p:spPr>
        <p:txBody>
          <a:bodyPr/>
          <a:lstStyle/>
          <a:p>
            <a:pPr lvl="0" indent="0" marL="0" algn="ctr">
              <a:buNone/>
            </a:pPr>
            <a:r>
              <a:rPr/>
              <a:t>用标号算法求v1出发到v8, 使总费用最小的旅行路线.棕色是永久标号;黑色是临时标号.</a:t>
            </a:r>
          </a:p>
        </p:txBody>
      </p:sp>
      <p:pic>
        <p:nvPicPr>
          <p:cNvPr descr="MAT21601T-Chapter10_files/figure-pptx/unnamed-chunk-28-1.png" id="0" name="Picture 1"/>
          <p:cNvPicPr>
            <a:picLocks noGrp="1" noChangeAspect="1"/>
          </p:cNvPicPr>
          <p:nvPr/>
        </p:nvPicPr>
        <p:blipFill>
          <a:blip r:embed="rId3"/>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定义: 对于图</a:t>
                </a:r>
                <a14:m>
                  <m:oMath xmlns:m="http://schemas.openxmlformats.org/officeDocument/2006/math">
                    <m:r>
                      <m:t>G</m:t>
                    </m:r>
                  </m:oMath>
                </a14:m>
                <a:r>
                  <a:rPr/>
                  <a:t>, 经过图中每条边一次且仅一次, 并且经过所有结点的一条路径(通路), 称为该图的一条</a:t>
                </a:r>
                <a:r>
                  <a:rPr b="1"/>
                  <a:t>欧拉路径</a:t>
                </a:r>
                <a:r>
                  <a:rPr/>
                  <a:t>(</a:t>
                </a:r>
                <a:r>
                  <a:rPr b="1"/>
                  <a:t>欧拉通路</a:t>
                </a:r>
                <a:r>
                  <a:rPr/>
                  <a:t>), 具有欧拉路径的图称为</a:t>
                </a:r>
                <a:r>
                  <a:rPr b="1"/>
                  <a:t>半欧拉图</a:t>
                </a:r>
                <a:r>
                  <a:rPr/>
                  <a:t>.</a:t>
                </a:r>
              </a:p>
              <a:p>
                <a:pPr lvl="0" indent="0" marL="0">
                  <a:buNone/>
                </a:pPr>
                <a:r>
                  <a:rPr/>
                  <a:t>经过图中每条边一次且仅一次并且经过所有结点的一条回路, 称为该图的一条</a:t>
                </a:r>
                <a:r>
                  <a:rPr b="1"/>
                  <a:t>欧拉回路</a:t>
                </a:r>
                <a:r>
                  <a:rPr/>
                  <a:t>, 具有欧拉回路的图称为</a:t>
                </a:r>
                <a:r>
                  <a:rPr b="1"/>
                  <a:t>欧拉图</a:t>
                </a:r>
                <a:r>
                  <a:rPr/>
                  <a:t>.</a:t>
                </a:r>
              </a:p>
              <a:p>
                <a:pPr lvl="0" indent="0" marL="0">
                  <a:buNone/>
                </a:pPr>
                <a:r>
                  <a:rPr/>
                  <a:t>显然, 欧拉路径是经过图中所有边的简单路径, 欧拉回路是经过图中所有边的简单回路.</a:t>
                </a:r>
              </a:p>
              <a:p>
                <a:pPr lvl="0" indent="0" marL="0">
                  <a:buNone/>
                </a:pPr>
                <a:r>
                  <a:rPr/>
                  <a:t>半欧拉图对比欧拉图: 一个是路径, 一个是回路.</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MAT21601T-Chapter10_files/figure-pptx/unnamed-chunk-29-1.png" id="0" name="Picture 1"/>
          <p:cNvPicPr>
            <a:picLocks noGrp="1" noChangeAspect="1"/>
          </p:cNvPicPr>
          <p:nvPr/>
        </p:nvPicPr>
        <p:blipFill>
          <a:blip r:embed="rId2"/>
          <a:stretch>
            <a:fillRect/>
          </a:stretch>
        </p:blipFill>
        <p:spPr bwMode="auto">
          <a:xfrm>
            <a:off x="2578100" y="2946400"/>
            <a:ext cx="4305300" cy="2159000"/>
          </a:xfrm>
          <a:prstGeom prst="rect">
            <a:avLst/>
          </a:prstGeom>
          <a:noFill/>
          <a:ln w="9525">
            <a:noFill/>
            <a:headEnd/>
            <a:tailEnd/>
          </a:ln>
        </p:spPr>
      </p:pic>
      <p:pic>
        <p:nvPicPr>
          <p:cNvPr descr="MAT21601T-Chapter10_files/figure-pptx/unnamed-chunk-30-1.png" id="0" name="Picture 1"/>
          <p:cNvPicPr>
            <a:picLocks noGrp="1" noChangeAspect="1"/>
          </p:cNvPicPr>
          <p:nvPr/>
        </p:nvPicPr>
        <p:blipFill>
          <a:blip r:embed="rId3"/>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v1出发到v8总费用最小为12，旅行路线为v1, v3, v2, v5, v8.</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14:m>
                  <m:oMathPara xmlns:m="http://schemas.openxmlformats.org/officeDocument/2006/math">
                    <m:oMathParaPr>
                      <m:jc m:val="center"/>
                    </m:oMathParaPr>
                    <m:oMath>
                      <m:m>
                        <m:mPr>
                          <m:baseJc m:val="center"/>
                          <m:plcHide m:val="1"/>
                          <m:mcs>
                            <m:mc>
                              <m:mcPr>
                                <m:mcJc m:val="center"/>
                                <m:count m:val="1"/>
                              </m:mcPr>
                            </m:mc>
                            <m:mc>
                              <m:mcPr>
                                <m:mcJc m:val="center"/>
                                <m:count m:val="1"/>
                              </m:mcPr>
                            </m:mc>
                            <m:mc>
                              <m:mcPr>
                                <m:mcJc m:val="center"/>
                                <m:count m:val="1"/>
                              </m:mcPr>
                            </m:mc>
                            <m:mc>
                              <m:mcPr>
                                <m:mcJc m:val="center"/>
                                <m:count m:val="1"/>
                              </m:mcPr>
                            </m:mc>
                            <m:mc>
                              <m:mcPr>
                                <m:mcJc m:val="center"/>
                                <m:count m:val="1"/>
                              </m:mcPr>
                            </m:mc>
                            <m:mc>
                              <m:mcPr>
                                <m:mcJc m:val="center"/>
                                <m:count m:val="1"/>
                              </m:mcPr>
                            </m:mc>
                            <m:mc>
                              <m:mcPr>
                                <m:mcJc m:val="center"/>
                                <m:count m:val="1"/>
                              </m:mcPr>
                            </m:mc>
                            <m:mc>
                              <m:mcPr>
                                <m:mcJc m:val="center"/>
                                <m:count m:val="1"/>
                              </m:mcPr>
                            </m:mc>
                            <m:mc>
                              <m:mcPr>
                                <m:mcJc m:val="center"/>
                                <m:count m:val="1"/>
                              </m:mcPr>
                            </m:mc>
                            <m:mc>
                              <m:mcPr>
                                <m:mcJc m:val="center"/>
                                <m:count m:val="1"/>
                              </m:mcPr>
                            </m:mc>
                            <m:mc>
                              <m:mcPr>
                                <m:mcJc m:val="center"/>
                                <m:count m:val="1"/>
                              </m:mcPr>
                            </m:mc>
                          </m:mcs>
                        </m:mPr>
                        <m:mr>
                          <m:e>
                            <m:r>
                              <m:t>步</m:t>
                            </m:r>
                          </m:e>
                          <m:e>
                            <m:r>
                              <m:t>集</m:t>
                            </m:r>
                            <m:r>
                              <m:t>合</m:t>
                            </m:r>
                            <m:r>
                              <m:t>P</m:t>
                            </m:r>
                          </m:e>
                          <m:e>
                            <m:sSub>
                              <m:e>
                                <m:r>
                                  <m:t>L</m:t>
                                </m:r>
                              </m:e>
                              <m:sub>
                                <m:r>
                                  <m:t>1</m:t>
                                </m:r>
                              </m:sub>
                            </m:sSub>
                          </m:e>
                          <m:e>
                            <m:sSub>
                              <m:e>
                                <m:r>
                                  <m:t>L</m:t>
                                </m:r>
                              </m:e>
                              <m:sub>
                                <m:r>
                                  <m:t>2</m:t>
                                </m:r>
                              </m:sub>
                            </m:sSub>
                          </m:e>
                          <m:e>
                            <m:sSub>
                              <m:e>
                                <m:r>
                                  <m:t>L</m:t>
                                </m:r>
                              </m:e>
                              <m:sub>
                                <m:r>
                                  <m:t>3</m:t>
                                </m:r>
                              </m:sub>
                            </m:sSub>
                          </m:e>
                          <m:e>
                            <m:sSub>
                              <m:e>
                                <m:r>
                                  <m:t>L</m:t>
                                </m:r>
                              </m:e>
                              <m:sub>
                                <m:r>
                                  <m:t>4</m:t>
                                </m:r>
                              </m:sub>
                            </m:sSub>
                          </m:e>
                          <m:e>
                            <m:sSub>
                              <m:e>
                                <m:r>
                                  <m:t>L</m:t>
                                </m:r>
                              </m:e>
                              <m:sub>
                                <m:r>
                                  <m:t>5</m:t>
                                </m:r>
                              </m:sub>
                            </m:sSub>
                          </m:e>
                          <m:e>
                            <m:sSub>
                              <m:e>
                                <m:r>
                                  <m:t>L</m:t>
                                </m:r>
                              </m:e>
                              <m:sub>
                                <m:r>
                                  <m:t>6</m:t>
                                </m:r>
                              </m:sub>
                            </m:sSub>
                          </m:e>
                          <m:e>
                            <m:sSub>
                              <m:e>
                                <m:r>
                                  <m:t>L</m:t>
                                </m:r>
                              </m:e>
                              <m:sub>
                                <m:r>
                                  <m:t>7</m:t>
                                </m:r>
                              </m:sub>
                            </m:sSub>
                          </m:e>
                          <m:e>
                            <m:sSub>
                              <m:e>
                                <m:r>
                                  <m:t>L</m:t>
                                </m:r>
                              </m:e>
                              <m:sub>
                                <m:r>
                                  <m:t>8</m:t>
                                </m:r>
                              </m:sub>
                            </m:sSub>
                          </m:e>
                          <m:e>
                            <m:sSub>
                              <m:e>
                                <m:r>
                                  <m:t>L</m:t>
                                </m:r>
                              </m:e>
                              <m:sub>
                                <m:r>
                                  <m:t>9</m:t>
                                </m:r>
                              </m:sub>
                            </m:sSub>
                          </m:e>
                        </m:mr>
                        <m:mr>
                          <m:e>
                            <m:r>
                              <m:t>0</m:t>
                            </m:r>
                          </m:e>
                          <m:e>
                            <m:r>
                              <m:t>ϕ</m:t>
                            </m:r>
                          </m:e>
                          <m:e>
                            <m:r>
                              <m:t>0</m:t>
                            </m:r>
                          </m:e>
                          <m:e>
                            <m:r>
                              <m:rPr>
                                <m:sty m:val="p"/>
                              </m:rPr>
                              <m:t>∞</m:t>
                            </m:r>
                          </m:e>
                          <m:e>
                            <m:r>
                              <m:rPr>
                                <m:sty m:val="p"/>
                              </m:rPr>
                              <m:t>∞</m:t>
                            </m:r>
                          </m:e>
                          <m:e>
                            <m:r>
                              <m:rPr>
                                <m:sty m:val="p"/>
                              </m:rPr>
                              <m:t>∞</m:t>
                            </m:r>
                          </m:e>
                          <m:e>
                            <m:r>
                              <m:rPr>
                                <m:sty m:val="p"/>
                              </m:rPr>
                              <m:t>∞</m:t>
                            </m:r>
                          </m:e>
                          <m:e>
                            <m:r>
                              <m:rPr>
                                <m:sty m:val="p"/>
                              </m:rPr>
                              <m:t>∞</m:t>
                            </m:r>
                          </m:e>
                          <m:e>
                            <m:r>
                              <m:rPr>
                                <m:sty m:val="p"/>
                              </m:rPr>
                              <m:t>∞</m:t>
                            </m:r>
                          </m:e>
                          <m:e>
                            <m:r>
                              <m:rPr>
                                <m:sty m:val="p"/>
                              </m:rPr>
                              <m:t>∞</m:t>
                            </m:r>
                          </m:e>
                          <m:e>
                            <m:r>
                              <m:rPr>
                                <m:sty m:val="p"/>
                              </m:rPr>
                              <m:t>∞</m:t>
                            </m:r>
                          </m:e>
                        </m:mr>
                        <m:mr>
                          <m:e>
                            <m:r>
                              <m:t>1</m:t>
                            </m:r>
                          </m:e>
                          <m:e>
                            <m:r>
                              <m:t>1</m:t>
                            </m:r>
                          </m:e>
                          <m:e/>
                          <m:e>
                            <m:r>
                              <m:t>6</m:t>
                            </m:r>
                          </m:e>
                          <m:e>
                            <m:r>
                              <m:t>3</m:t>
                            </m:r>
                          </m:e>
                          <m:e>
                            <m:r>
                              <m:t>1</m:t>
                            </m:r>
                          </m:e>
                          <m:e>
                            <m:r>
                              <m:rPr>
                                <m:sty m:val="p"/>
                              </m:rPr>
                              <m:t>∞</m:t>
                            </m:r>
                          </m:e>
                          <m:e>
                            <m:r>
                              <m:rPr>
                                <m:sty m:val="p"/>
                              </m:rPr>
                              <m:t>∞</m:t>
                            </m:r>
                          </m:e>
                          <m:e>
                            <m:r>
                              <m:rPr>
                                <m:sty m:val="p"/>
                              </m:rPr>
                              <m:t>∞</m:t>
                            </m:r>
                          </m:e>
                          <m:e>
                            <m:r>
                              <m:rPr>
                                <m:sty m:val="p"/>
                              </m:rPr>
                              <m:t>∞</m:t>
                            </m:r>
                          </m:e>
                          <m:e>
                            <m:r>
                              <m:rPr>
                                <m:sty m:val="p"/>
                              </m:rPr>
                              <m:t>∞</m:t>
                            </m:r>
                          </m:e>
                        </m:mr>
                        <m:mr>
                          <m:e>
                            <m:r>
                              <m:t>2</m:t>
                            </m:r>
                          </m:e>
                          <m:e>
                            <m:r>
                              <m:t>14</m:t>
                            </m:r>
                          </m:e>
                          <m:e/>
                          <m:e>
                            <m:r>
                              <m:t>6</m:t>
                            </m:r>
                          </m:e>
                          <m:e>
                            <m:r>
                              <m:t>3</m:t>
                            </m:r>
                          </m:e>
                          <m:e/>
                          <m:e>
                            <m:r>
                              <m:rPr>
                                <m:sty m:val="p"/>
                              </m:rPr>
                              <m:t>∞</m:t>
                            </m:r>
                          </m:e>
                          <m:e>
                            <m:r>
                              <m:t>11</m:t>
                            </m:r>
                          </m:e>
                          <m:e>
                            <m:r>
                              <m:rPr>
                                <m:sty m:val="p"/>
                              </m:rPr>
                              <m:t>∞</m:t>
                            </m:r>
                          </m:e>
                          <m:e>
                            <m:r>
                              <m:rPr>
                                <m:sty m:val="p"/>
                              </m:rPr>
                              <m:t>∞</m:t>
                            </m:r>
                          </m:e>
                          <m:e>
                            <m:r>
                              <m:rPr>
                                <m:sty m:val="p"/>
                              </m:rPr>
                              <m:t>∞</m:t>
                            </m:r>
                          </m:e>
                        </m:mr>
                        <m:mr>
                          <m:e>
                            <m:r>
                              <m:t>3</m:t>
                            </m:r>
                          </m:e>
                          <m:e>
                            <m:r>
                              <m:t>13</m:t>
                            </m:r>
                          </m:e>
                          <m:e/>
                          <m:e>
                            <m:r>
                              <m:t>5</m:t>
                            </m:r>
                          </m:e>
                          <m:e/>
                          <m:e/>
                          <m:e>
                            <m:r>
                              <m:rPr>
                                <m:sty m:val="p"/>
                              </m:rPr>
                              <m:t>∞</m:t>
                            </m:r>
                          </m:e>
                          <m:e>
                            <m:r>
                              <m:t>11</m:t>
                            </m:r>
                          </m:e>
                          <m:e>
                            <m:r>
                              <m:rPr>
                                <m:sty m:val="p"/>
                              </m:rPr>
                              <m:t>∞</m:t>
                            </m:r>
                          </m:e>
                          <m:e>
                            <m:r>
                              <m:rPr>
                                <m:sty m:val="p"/>
                              </m:rPr>
                              <m:t>∞</m:t>
                            </m:r>
                          </m:e>
                          <m:e>
                            <m:r>
                              <m:rPr>
                                <m:sty m:val="p"/>
                              </m:rPr>
                              <m:t>∞</m:t>
                            </m:r>
                          </m:e>
                        </m:mr>
                        <m:mr>
                          <m:e>
                            <m:r>
                              <m:t>4</m:t>
                            </m:r>
                          </m:e>
                          <m:e>
                            <m:r>
                              <m:t>132</m:t>
                            </m:r>
                          </m:e>
                          <m:e/>
                          <m:e/>
                          <m:e/>
                          <m:e/>
                          <m:e>
                            <m:r>
                              <m:t>6</m:t>
                            </m:r>
                          </m:e>
                          <m:e>
                            <m:r>
                              <m:t>11</m:t>
                            </m:r>
                          </m:e>
                          <m:e>
                            <m:r>
                              <m:rPr>
                                <m:sty m:val="p"/>
                              </m:rPr>
                              <m:t>∞</m:t>
                            </m:r>
                          </m:e>
                          <m:e>
                            <m:r>
                              <m:rPr>
                                <m:sty m:val="p"/>
                              </m:rPr>
                              <m:t>∞</m:t>
                            </m:r>
                          </m:e>
                          <m:e>
                            <m:r>
                              <m:rPr>
                                <m:sty m:val="p"/>
                              </m:rPr>
                              <m:t>∞</m:t>
                            </m:r>
                          </m:e>
                        </m:mr>
                        <m:mr>
                          <m:e>
                            <m:r>
                              <m:t>5</m:t>
                            </m:r>
                          </m:e>
                          <m:e>
                            <m:r>
                              <m:t>1325</m:t>
                            </m:r>
                          </m:e>
                          <m:e/>
                          <m:e/>
                          <m:e/>
                          <m:e/>
                          <m:e/>
                          <m:e>
                            <m:r>
                              <m:t>10</m:t>
                            </m:r>
                          </m:e>
                          <m:e>
                            <m:r>
                              <m:t>9</m:t>
                            </m:r>
                          </m:e>
                          <m:e>
                            <m:r>
                              <m:t>12</m:t>
                            </m:r>
                          </m:e>
                          <m:e>
                            <m:r>
                              <m:rPr>
                                <m:sty m:val="p"/>
                              </m:rPr>
                              <m:t>∞</m:t>
                            </m:r>
                          </m:e>
                        </m:mr>
                        <m:mr>
                          <m:e>
                            <m:r>
                              <m:t>6</m:t>
                            </m:r>
                          </m:e>
                          <m:e>
                            <m:r>
                              <m:t>13257</m:t>
                            </m:r>
                          </m:e>
                          <m:e/>
                          <m:e/>
                          <m:e/>
                          <m:e/>
                          <m:e/>
                          <m:e>
                            <m:r>
                              <m:t>10</m:t>
                            </m:r>
                          </m:e>
                          <m:e/>
                          <m:e>
                            <m:r>
                              <m:t>12</m:t>
                            </m:r>
                          </m:e>
                          <m:e>
                            <m:r>
                              <m:rPr>
                                <m:sty m:val="p"/>
                              </m:rPr>
                              <m:t>∞</m:t>
                            </m:r>
                          </m:e>
                        </m:mr>
                        <m:mr>
                          <m:e>
                            <m:r>
                              <m:t>7</m:t>
                            </m:r>
                          </m:e>
                          <m:e>
                            <m:r>
                              <m:t>13256</m:t>
                            </m:r>
                          </m:e>
                          <m:e/>
                          <m:e/>
                          <m:e/>
                          <m:e/>
                          <m:e/>
                          <m:e/>
                          <m:e/>
                          <m:e>
                            <m:r>
                              <m:t>12</m:t>
                            </m:r>
                          </m:e>
                          <m:e>
                            <m:r>
                              <m:rPr>
                                <m:sty m:val="p"/>
                              </m:rPr>
                              <m:t>∞</m:t>
                            </m:r>
                          </m:e>
                        </m:mr>
                        <m:mr>
                          <m:e>
                            <m:r>
                              <m:t>8</m:t>
                            </m:r>
                          </m:e>
                          <m:e>
                            <m:r>
                              <m:t>13258</m:t>
                            </m:r>
                          </m:e>
                          <m:e/>
                          <m:e/>
                          <m:e/>
                          <m:e/>
                          <m:e/>
                          <m:e/>
                          <m:e/>
                          <m:e/>
                        </m:mr>
                      </m:m>
                    </m:oMath>
                  </m:oMathPara>
                </a14:m>
              </a:p>
              <a:p>
                <a:pPr lvl="0" indent="0" marL="0">
                  <a:buNone/>
                </a:pPr>
                <a:r>
                  <a:rPr/>
                  <a:t> </a:t>
                </a:r>
              </a:p>
              <a:p>
                <a:pPr lvl="0" indent="0" marL="0">
                  <a:buNone/>
                </a:pPr>
                <a:r>
                  <a:rPr/>
                  <a:t>132表示{</a:t>
                </a:r>
                <a14:m>
                  <m:oMath xmlns:m="http://schemas.openxmlformats.org/officeDocument/2006/math">
                    <m:r>
                      <m:t>v</m:t>
                    </m:r>
                    <m:r>
                      <m:t>1</m:t>
                    </m:r>
                  </m:oMath>
                </a14:m>
                <a:r>
                  <a:rPr/>
                  <a:t>, </a:t>
                </a:r>
                <a14:m>
                  <m:oMath xmlns:m="http://schemas.openxmlformats.org/officeDocument/2006/math">
                    <m:r>
                      <m:t>v</m:t>
                    </m:r>
                    <m:r>
                      <m:t>3</m:t>
                    </m:r>
                  </m:oMath>
                </a14:m>
                <a:r>
                  <a:rPr/>
                  <a:t>, </a:t>
                </a:r>
                <a14:m>
                  <m:oMath xmlns:m="http://schemas.openxmlformats.org/officeDocument/2006/math">
                    <m:r>
                      <m:t>v</m:t>
                    </m:r>
                    <m:r>
                      <m:t>2</m:t>
                    </m:r>
                  </m:oMath>
                </a14:m>
                <a:r>
                  <a:rPr/>
                  <a:t>}, </a:t>
                </a:r>
                <a14:m>
                  <m:oMath xmlns:m="http://schemas.openxmlformats.org/officeDocument/2006/math">
                    <m:sSub>
                      <m:e>
                        <m:r>
                          <m:t>L</m:t>
                        </m:r>
                      </m:e>
                      <m:sub>
                        <m:r>
                          <m:t>1</m:t>
                        </m:r>
                      </m:sub>
                    </m:sSub>
                  </m:oMath>
                </a14:m>
                <a:r>
                  <a:rPr/>
                  <a:t>表示</a:t>
                </a:r>
                <a14:m>
                  <m:oMath xmlns:m="http://schemas.openxmlformats.org/officeDocument/2006/math">
                    <m:r>
                      <m:t>L</m:t>
                    </m:r>
                    <m:d>
                      <m:dPr>
                        <m:begChr m:val="("/>
                        <m:endChr m:val=")"/>
                        <m:sepChr m:val=""/>
                        <m:grow/>
                      </m:dPr>
                      <m:e>
                        <m:r>
                          <m:t>v</m:t>
                        </m:r>
                        <m:r>
                          <m:t>1</m:t>
                        </m:r>
                      </m:e>
                    </m:d>
                  </m:oMath>
                </a14:m>
                <a:r>
                  <a:rPr/>
                  <a:t>.</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lvl="0" indent="0" marL="0">
              <a:buNone/>
            </a:pPr>
            <a:r>
              <a:rPr/>
              <a:t>二分图</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b="1"/>
                  <a:t>二分图</a:t>
                </a:r>
                <a:r>
                  <a:rPr/>
                  <a:t>又称</a:t>
                </a:r>
                <a:r>
                  <a:rPr b="1"/>
                  <a:t>二部图</a:t>
                </a:r>
                <a:r>
                  <a:rPr/>
                  <a:t>(</a:t>
                </a:r>
                <a:r>
                  <a:rPr b="1"/>
                  <a:t>偶图</a:t>
                </a:r>
                <a:r>
                  <a:rPr/>
                  <a:t>), 是图论中的一种特殊模型.</a:t>
                </a:r>
              </a:p>
              <a:p>
                <a:pPr lvl="0" indent="0" marL="0">
                  <a:buNone/>
                </a:pPr>
                <a:r>
                  <a:rPr/>
                  <a:t>定义: 给定无向图</a:t>
                </a:r>
                <a14:m>
                  <m:oMath xmlns:m="http://schemas.openxmlformats.org/officeDocument/2006/math">
                    <m:r>
                      <m:t>G</m:t>
                    </m:r>
                    <m:r>
                      <m:rPr>
                        <m:sty m:val="p"/>
                      </m:rPr>
                      <m:t>=</m:t>
                    </m:r>
                    <m:r>
                      <m:rPr>
                        <m:sty m:val="p"/>
                      </m:rPr>
                      <m:t>⟨</m:t>
                    </m:r>
                    <m:r>
                      <m:t>V</m:t>
                    </m:r>
                    <m:r>
                      <m:rPr>
                        <m:sty m:val="p"/>
                      </m:rPr>
                      <m:t>,</m:t>
                    </m:r>
                    <m:r>
                      <m:t>E</m:t>
                    </m:r>
                    <m:r>
                      <m:rPr>
                        <m:sty m:val="p"/>
                      </m:rPr>
                      <m:t>⟩</m:t>
                    </m:r>
                  </m:oMath>
                </a14:m>
                <a:r>
                  <a:rPr/>
                  <a:t>, 若能将结点集</a:t>
                </a:r>
                <a14:m>
                  <m:oMath xmlns:m="http://schemas.openxmlformats.org/officeDocument/2006/math">
                    <m:r>
                      <m:t>V</m:t>
                    </m:r>
                  </m:oMath>
                </a14:m>
                <a:r>
                  <a:rPr/>
                  <a:t>划分成两个非空子集</a:t>
                </a:r>
                <a14:m>
                  <m:oMath xmlns:m="http://schemas.openxmlformats.org/officeDocument/2006/math">
                    <m:sSub>
                      <m:e>
                        <m:r>
                          <m:t>V</m:t>
                        </m:r>
                      </m:e>
                      <m:sub>
                        <m:r>
                          <m:t>1</m:t>
                        </m:r>
                      </m:sub>
                    </m:sSub>
                  </m:oMath>
                </a14:m>
                <a:r>
                  <a:rPr/>
                  <a:t>和</a:t>
                </a:r>
                <a14:m>
                  <m:oMath xmlns:m="http://schemas.openxmlformats.org/officeDocument/2006/math">
                    <m:sSub>
                      <m:e>
                        <m:r>
                          <m:t>V</m:t>
                        </m:r>
                      </m:e>
                      <m:sub>
                        <m:r>
                          <m:t>2</m:t>
                        </m:r>
                      </m:sub>
                    </m:sSub>
                  </m:oMath>
                </a14:m>
                <a:r>
                  <a:rPr/>
                  <a:t>, 满足</a:t>
                </a:r>
                <a14:m>
                  <m:oMath xmlns:m="http://schemas.openxmlformats.org/officeDocument/2006/math">
                    <m:sSub>
                      <m:e>
                        <m:r>
                          <m:t>V</m:t>
                        </m:r>
                      </m:e>
                      <m:sub>
                        <m:r>
                          <m:t>1</m:t>
                        </m:r>
                      </m:sub>
                    </m:sSub>
                    <m:r>
                      <m:rPr>
                        <m:sty m:val="p"/>
                      </m:rPr>
                      <m:t>∪</m:t>
                    </m:r>
                    <m:sSub>
                      <m:e>
                        <m:r>
                          <m:t>V</m:t>
                        </m:r>
                      </m:e>
                      <m:sub>
                        <m:r>
                          <m:t>2</m:t>
                        </m:r>
                      </m:sub>
                    </m:sSub>
                    <m:r>
                      <m:rPr>
                        <m:sty m:val="p"/>
                      </m:rPr>
                      <m:t>=</m:t>
                    </m:r>
                    <m:r>
                      <m:t>V</m:t>
                    </m:r>
                    <m:r>
                      <m:rPr>
                        <m:sty m:val="p"/>
                      </m:rPr>
                      <m:t>,</m:t>
                    </m:r>
                    <m:sSub>
                      <m:e>
                        <m:r>
                          <m:t>V</m:t>
                        </m:r>
                      </m:e>
                      <m:sub>
                        <m:r>
                          <m:t>1</m:t>
                        </m:r>
                      </m:sub>
                    </m:sSub>
                    <m:r>
                      <m:rPr>
                        <m:sty m:val="p"/>
                      </m:rPr>
                      <m:t>∩</m:t>
                    </m:r>
                    <m:sSub>
                      <m:e>
                        <m:r>
                          <m:t>V</m:t>
                        </m:r>
                      </m:e>
                      <m:sub>
                        <m:r>
                          <m:t>2</m:t>
                        </m:r>
                      </m:sub>
                    </m:sSub>
                    <m:r>
                      <m:rPr>
                        <m:sty m:val="p"/>
                      </m:rPr>
                      <m:t>=</m:t>
                    </m:r>
                    <m:r>
                      <m:t>ϕ</m:t>
                    </m:r>
                  </m:oMath>
                </a14:m>
                <a:r>
                  <a:rPr/>
                  <a:t>, 且对</a:t>
                </a:r>
                <a14:m>
                  <m:oMath xmlns:m="http://schemas.openxmlformats.org/officeDocument/2006/math">
                    <m:r>
                      <m:t>G</m:t>
                    </m:r>
                  </m:oMath>
                </a14:m>
                <a:r>
                  <a:rPr/>
                  <a:t>中的任意一条边</a:t>
                </a:r>
                <a14:m>
                  <m:oMath xmlns:m="http://schemas.openxmlformats.org/officeDocument/2006/math">
                    <m:d>
                      <m:dPr>
                        <m:begChr m:val="("/>
                        <m:endChr m:val=")"/>
                        <m:sepChr m:val=""/>
                        <m:grow/>
                      </m:dPr>
                      <m:e>
                        <m:sSub>
                          <m:e>
                            <m:r>
                              <m:t>v</m:t>
                            </m:r>
                          </m:e>
                          <m:sub>
                            <m:r>
                              <m:t>i</m:t>
                            </m:r>
                          </m:sub>
                        </m:sSub>
                        <m:r>
                          <m:rPr>
                            <m:sty m:val="p"/>
                          </m:rPr>
                          <m:t>,</m:t>
                        </m:r>
                        <m:sSub>
                          <m:e>
                            <m:r>
                              <m:t>v</m:t>
                            </m:r>
                          </m:e>
                          <m:sub>
                            <m:r>
                              <m:t>j</m:t>
                            </m:r>
                          </m:sub>
                        </m:sSub>
                      </m:e>
                    </m:d>
                  </m:oMath>
                </a14:m>
                <a:r>
                  <a:rPr/>
                  <a:t>, 有</a:t>
                </a:r>
                <a14:m>
                  <m:oMath xmlns:m="http://schemas.openxmlformats.org/officeDocument/2006/math">
                    <m:sSub>
                      <m:e>
                        <m:r>
                          <m:t>v</m:t>
                        </m:r>
                      </m:e>
                      <m:sub>
                        <m:r>
                          <m:t>i</m:t>
                        </m:r>
                      </m:sub>
                    </m:sSub>
                    <m:r>
                      <m:rPr>
                        <m:sty m:val="p"/>
                      </m:rPr>
                      <m:t>∈</m:t>
                    </m:r>
                    <m:sSub>
                      <m:e>
                        <m:r>
                          <m:t>V</m:t>
                        </m:r>
                      </m:e>
                      <m:sub>
                        <m:r>
                          <m:t>1</m:t>
                        </m:r>
                      </m:sub>
                    </m:sSub>
                    <m:r>
                      <m:rPr>
                        <m:sty m:val="p"/>
                      </m:rPr>
                      <m:t>,</m:t>
                    </m:r>
                    <m:sSub>
                      <m:e>
                        <m:r>
                          <m:t>v</m:t>
                        </m:r>
                      </m:e>
                      <m:sub>
                        <m:r>
                          <m:t>j</m:t>
                        </m:r>
                      </m:sub>
                    </m:sSub>
                    <m:r>
                      <m:rPr>
                        <m:sty m:val="p"/>
                      </m:rPr>
                      <m:t>∈</m:t>
                    </m:r>
                    <m:sSub>
                      <m:e>
                        <m:r>
                          <m:t>V</m:t>
                        </m:r>
                      </m:e>
                      <m:sub>
                        <m:r>
                          <m:t>2</m:t>
                        </m:r>
                      </m:sub>
                    </m:sSub>
                  </m:oMath>
                </a14:m>
                <a:r>
                  <a:rPr/>
                  <a:t>, 则称</a:t>
                </a:r>
                <a14:m>
                  <m:oMath xmlns:m="http://schemas.openxmlformats.org/officeDocument/2006/math">
                    <m:r>
                      <m:t>G</m:t>
                    </m:r>
                  </m:oMath>
                </a14:m>
                <a:r>
                  <a:rPr/>
                  <a:t>是</a:t>
                </a:r>
                <a:r>
                  <a:rPr b="1"/>
                  <a:t>二分图</a:t>
                </a:r>
                <a:r>
                  <a:rPr/>
                  <a:t>(Bipartite graph), 常记为</a:t>
                </a:r>
                <a14:m>
                  <m:oMath xmlns:m="http://schemas.openxmlformats.org/officeDocument/2006/math">
                    <m:r>
                      <m:t>G</m:t>
                    </m:r>
                    <m:r>
                      <m:rPr>
                        <m:sty m:val="p"/>
                      </m:rPr>
                      <m:t>=</m:t>
                    </m:r>
                    <m:r>
                      <m:rPr>
                        <m:sty m:val="p"/>
                      </m:rPr>
                      <m:t>⟨</m:t>
                    </m:r>
                    <m:sSub>
                      <m:e>
                        <m:r>
                          <m:t>V</m:t>
                        </m:r>
                      </m:e>
                      <m:sub>
                        <m:r>
                          <m:t>1</m:t>
                        </m:r>
                      </m:sub>
                    </m:sSub>
                    <m:r>
                      <m:rPr>
                        <m:sty m:val="p"/>
                      </m:rPr>
                      <m:t>,</m:t>
                    </m:r>
                    <m:r>
                      <m:t>E</m:t>
                    </m:r>
                    <m:r>
                      <m:rPr>
                        <m:sty m:val="p"/>
                      </m:rPr>
                      <m:t>,</m:t>
                    </m:r>
                    <m:sSub>
                      <m:e>
                        <m:r>
                          <m:t>V</m:t>
                        </m:r>
                      </m:e>
                      <m:sub>
                        <m:r>
                          <m:t>2</m:t>
                        </m:r>
                      </m:sub>
                    </m:sSub>
                    <m:r>
                      <m:rPr>
                        <m:sty m:val="p"/>
                      </m:rPr>
                      <m:t>⟩</m:t>
                    </m:r>
                  </m:oMath>
                </a14:m>
                <a:r>
                  <a:rPr/>
                  <a:t>, </a:t>
                </a:r>
                <a14:m>
                  <m:oMath xmlns:m="http://schemas.openxmlformats.org/officeDocument/2006/math">
                    <m:sSub>
                      <m:e>
                        <m:r>
                          <m:t>V</m:t>
                        </m:r>
                      </m:e>
                      <m:sub>
                        <m:r>
                          <m:t>1</m:t>
                        </m:r>
                      </m:sub>
                    </m:sSub>
                  </m:oMath>
                </a14:m>
                <a:r>
                  <a:rPr/>
                  <a:t>和</a:t>
                </a:r>
                <a14:m>
                  <m:oMath xmlns:m="http://schemas.openxmlformats.org/officeDocument/2006/math">
                    <m:sSub>
                      <m:e>
                        <m:r>
                          <m:t>V</m:t>
                        </m:r>
                      </m:e>
                      <m:sub>
                        <m:r>
                          <m:t>2</m:t>
                        </m:r>
                      </m:sub>
                    </m:sSub>
                  </m:oMath>
                </a14:m>
                <a:r>
                  <a:rPr/>
                  <a:t>称为</a:t>
                </a:r>
                <a14:m>
                  <m:oMath xmlns:m="http://schemas.openxmlformats.org/officeDocument/2006/math">
                    <m:r>
                      <m:t>G</m:t>
                    </m:r>
                  </m:oMath>
                </a14:m>
                <a:r>
                  <a:rPr/>
                  <a:t>的</a:t>
                </a:r>
                <a:r>
                  <a:rPr b="1"/>
                  <a:t>互补结点子集</a:t>
                </a:r>
                <a:r>
                  <a:rPr/>
                  <a:t>.</a:t>
                </a:r>
              </a:p>
              <a:p>
                <a:pPr lvl="0" indent="0" marL="0">
                  <a:buNone/>
                </a:pPr>
                <a:r>
                  <a:rPr/>
                  <a:t>若</a:t>
                </a:r>
                <a14:m>
                  <m:oMath xmlns:m="http://schemas.openxmlformats.org/officeDocument/2006/math">
                    <m:sSub>
                      <m:e>
                        <m:r>
                          <m:t>V</m:t>
                        </m:r>
                      </m:e>
                      <m:sub>
                        <m:r>
                          <m:t>1</m:t>
                        </m:r>
                      </m:sub>
                    </m:sSub>
                  </m:oMath>
                </a14:m>
                <a:r>
                  <a:rPr/>
                  <a:t>的每个结点与</a:t>
                </a:r>
                <a14:m>
                  <m:oMath xmlns:m="http://schemas.openxmlformats.org/officeDocument/2006/math">
                    <m:sSub>
                      <m:e>
                        <m:r>
                          <m:t>V</m:t>
                        </m:r>
                      </m:e>
                      <m:sub>
                        <m:r>
                          <m:t>2</m:t>
                        </m:r>
                      </m:sub>
                    </m:sSub>
                  </m:oMath>
                </a14:m>
                <a:r>
                  <a:rPr/>
                  <a:t>的每个结点都有且仅有一条边相连结, 则称</a:t>
                </a:r>
                <a14:m>
                  <m:oMath xmlns:m="http://schemas.openxmlformats.org/officeDocument/2006/math">
                    <m:r>
                      <m:t>G</m:t>
                    </m:r>
                  </m:oMath>
                </a14:m>
                <a:r>
                  <a:rPr/>
                  <a:t>是</a:t>
                </a:r>
                <a:r>
                  <a:rPr b="1"/>
                  <a:t>完全二分图</a:t>
                </a:r>
                <a:r>
                  <a:rPr/>
                  <a:t>, 常记为</a:t>
                </a:r>
                <a14:m>
                  <m:oMath xmlns:m="http://schemas.openxmlformats.org/officeDocument/2006/math">
                    <m:sSub>
                      <m:e>
                        <m:r>
                          <m:t>k</m:t>
                        </m:r>
                      </m:e>
                      <m:sub>
                        <m:r>
                          <m:t>m</m:t>
                        </m:r>
                        <m:r>
                          <m:rPr>
                            <m:sty m:val="p"/>
                          </m:rPr>
                          <m:t>,</m:t>
                        </m:r>
                        <m:r>
                          <m:t>n</m:t>
                        </m:r>
                      </m:sub>
                    </m:sSub>
                  </m:oMath>
                </a14:m>
                <a:r>
                  <a:rPr/>
                  <a:t>, 其中</a:t>
                </a:r>
                <a14:m>
                  <m:oMath xmlns:m="http://schemas.openxmlformats.org/officeDocument/2006/math">
                    <m:r>
                      <m:t>m</m:t>
                    </m:r>
                    <m:r>
                      <m:rPr>
                        <m:sty m:val="p"/>
                      </m:rPr>
                      <m:t>=</m:t>
                    </m:r>
                    <m:d>
                      <m:dPr>
                        <m:begChr m:val="|"/>
                        <m:endChr m:val="|"/>
                        <m:sepChr m:val=""/>
                        <m:grow/>
                      </m:dPr>
                      <m:e>
                        <m:sSub>
                          <m:e>
                            <m:r>
                              <m:t>V</m:t>
                            </m:r>
                          </m:e>
                          <m:sub>
                            <m:r>
                              <m:t>1</m:t>
                            </m:r>
                          </m:sub>
                        </m:sSub>
                      </m:e>
                    </m:d>
                  </m:oMath>
                </a14:m>
                <a:r>
                  <a:rPr/>
                  <a:t>, </a:t>
                </a:r>
                <a14:m>
                  <m:oMath xmlns:m="http://schemas.openxmlformats.org/officeDocument/2006/math">
                    <m:r>
                      <m:t>n</m:t>
                    </m:r>
                    <m:r>
                      <m:rPr>
                        <m:sty m:val="p"/>
                      </m:rPr>
                      <m:t>=</m:t>
                    </m:r>
                    <m:d>
                      <m:dPr>
                        <m:begChr m:val="|"/>
                        <m:endChr m:val="|"/>
                        <m:sepChr m:val=""/>
                        <m:grow/>
                      </m:dPr>
                      <m:e>
                        <m:sSub>
                          <m:e>
                            <m:r>
                              <m:t>V</m:t>
                            </m:r>
                          </m:e>
                          <m:sub>
                            <m:r>
                              <m:t>2</m:t>
                            </m:r>
                          </m:sub>
                        </m:sSub>
                      </m:e>
                    </m:d>
                  </m:oMath>
                </a14:m>
                <a:r>
                  <a:rPr/>
                  <a:t>.</a:t>
                </a:r>
              </a:p>
            </p:txBody>
          </p:sp>
        </mc:Choice>
      </mc:AlternateContent>
      <p:pic>
        <p:nvPicPr>
          <p:cNvPr descr="MAT21601T-Chapter10_files/figure-pptx/unnamed-chunk-31-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定理: 无向图</a:t>
                </a:r>
                <a14:m>
                  <m:oMath xmlns:m="http://schemas.openxmlformats.org/officeDocument/2006/math">
                    <m:r>
                      <m:t>G</m:t>
                    </m:r>
                    <m:r>
                      <m:rPr>
                        <m:sty m:val="p"/>
                      </m:rPr>
                      <m:t>=</m:t>
                    </m:r>
                    <m:r>
                      <m:rPr>
                        <m:sty m:val="p"/>
                      </m:rPr>
                      <m:t>⟨</m:t>
                    </m:r>
                    <m:r>
                      <m:t>V</m:t>
                    </m:r>
                    <m:r>
                      <m:rPr>
                        <m:sty m:val="p"/>
                      </m:rPr>
                      <m:t>,</m:t>
                    </m:r>
                    <m:r>
                      <m:t>E</m:t>
                    </m:r>
                    <m:r>
                      <m:rPr>
                        <m:sty m:val="p"/>
                      </m:rPr>
                      <m:t>⟩</m:t>
                    </m:r>
                  </m:oMath>
                </a14:m>
                <a:r>
                  <a:rPr/>
                  <a:t>是二分图, 当且仅当</a:t>
                </a:r>
                <a14:m>
                  <m:oMath xmlns:m="http://schemas.openxmlformats.org/officeDocument/2006/math">
                    <m:r>
                      <m:t>G</m:t>
                    </m:r>
                  </m:oMath>
                </a14:m>
                <a:r>
                  <a:rPr/>
                  <a:t>至少有两个结点, 且所有回路的长度均为偶数.</a:t>
                </a:r>
              </a:p>
              <a:p>
                <a:pPr lvl="0" indent="0" marL="0">
                  <a:buNone/>
                </a:pPr>
                <a:r>
                  <a:rPr/>
                  <a:t>例: 如图, 图</a:t>
                </a:r>
                <a14:m>
                  <m:oMath xmlns:m="http://schemas.openxmlformats.org/officeDocument/2006/math">
                    <m:r>
                      <m:t>G</m:t>
                    </m:r>
                  </m:oMath>
                </a14:m>
                <a:r>
                  <a:rPr/>
                  <a:t>是否是二分图？</a:t>
                </a:r>
              </a:p>
              <a:p>
                <a:pPr lvl="0" indent="0" marL="0">
                  <a:buNone/>
                </a:pPr>
                <a:r>
                  <a:rPr/>
                  <a:t>解: </a:t>
                </a:r>
                <a14:m>
                  <m:oMath xmlns:m="http://schemas.openxmlformats.org/officeDocument/2006/math">
                    <m:r>
                      <m:t>G</m:t>
                    </m:r>
                  </m:oMath>
                </a14:m>
                <a:r>
                  <a:rPr/>
                  <a:t>是二分图, 因为图中所有回路的长度均为偶数.</a:t>
                </a:r>
              </a:p>
              <a:p>
                <a:pPr lvl="0" indent="0" marL="0">
                  <a:buNone/>
                </a:pPr>
                <a14:m>
                  <m:oMathPara xmlns:m="http://schemas.openxmlformats.org/officeDocument/2006/math">
                    <m:oMathParaPr>
                      <m:jc m:val="center"/>
                    </m:oMathParaPr>
                    <m:oMath>
                      <m:sSub>
                        <m:e>
                          <m:r>
                            <m:t>V</m:t>
                          </m:r>
                        </m:e>
                        <m:sub>
                          <m:r>
                            <m:t>1</m:t>
                          </m:r>
                        </m:sub>
                      </m:sSub>
                      <m:r>
                        <m:rPr>
                          <m:sty m:val="p"/>
                        </m:rPr>
                        <m:t>=</m:t>
                      </m:r>
                      <m:r>
                        <m:rPr>
                          <m:sty m:val="p"/>
                        </m:rPr>
                        <m:t>{</m:t>
                      </m:r>
                      <m:sSub>
                        <m:e>
                          <m:r>
                            <m:t>v</m:t>
                          </m:r>
                        </m:e>
                        <m:sub>
                          <m:r>
                            <m:t>1</m:t>
                          </m:r>
                        </m:sub>
                      </m:sSub>
                      <m:r>
                        <m:rPr>
                          <m:sty m:val="p"/>
                        </m:rPr>
                        <m:t>,</m:t>
                      </m:r>
                      <m:sSub>
                        <m:e>
                          <m:r>
                            <m:t>v</m:t>
                          </m:r>
                        </m:e>
                        <m:sub>
                          <m:r>
                            <m:t>3</m:t>
                          </m:r>
                        </m:sub>
                      </m:sSub>
                      <m:r>
                        <m:rPr>
                          <m:sty m:val="p"/>
                        </m:rPr>
                        <m:t>,</m:t>
                      </m:r>
                      <m:sSub>
                        <m:e>
                          <m:r>
                            <m:t>v</m:t>
                          </m:r>
                        </m:e>
                        <m:sub>
                          <m:r>
                            <m:t>6</m:t>
                          </m:r>
                        </m:sub>
                      </m:sSub>
                      <m:r>
                        <m:rPr>
                          <m:sty m:val="p"/>
                        </m:rPr>
                        <m:t>,</m:t>
                      </m:r>
                      <m:sSub>
                        <m:e>
                          <m:r>
                            <m:t>v</m:t>
                          </m:r>
                        </m:e>
                        <m:sub>
                          <m:r>
                            <m:t>8</m:t>
                          </m:r>
                        </m:sub>
                      </m:sSub>
                      <m:r>
                        <m:rPr>
                          <m:sty m:val="p"/>
                        </m:rPr>
                        <m:t>}</m:t>
                      </m:r>
                    </m:oMath>
                  </m:oMathPara>
                </a14:m>
              </a:p>
              <a:p>
                <a:pPr lvl="0" indent="0" marL="0">
                  <a:buNone/>
                </a:pPr>
                <a14:m>
                  <m:oMathPara xmlns:m="http://schemas.openxmlformats.org/officeDocument/2006/math">
                    <m:oMathParaPr>
                      <m:jc m:val="center"/>
                    </m:oMathParaPr>
                    <m:oMath>
                      <m:sSub>
                        <m:e>
                          <m:r>
                            <m:t>V</m:t>
                          </m:r>
                        </m:e>
                        <m:sub>
                          <m:r>
                            <m:t>2</m:t>
                          </m:r>
                        </m:sub>
                      </m:sSub>
                      <m:r>
                        <m:rPr>
                          <m:sty m:val="p"/>
                        </m:rPr>
                        <m:t>=</m:t>
                      </m:r>
                      <m:r>
                        <m:rPr>
                          <m:sty m:val="p"/>
                        </m:rPr>
                        <m:t>{</m:t>
                      </m:r>
                      <m:sSub>
                        <m:e>
                          <m:r>
                            <m:t>v</m:t>
                          </m:r>
                        </m:e>
                        <m:sub>
                          <m:r>
                            <m:t>2</m:t>
                          </m:r>
                        </m:sub>
                      </m:sSub>
                      <m:r>
                        <m:rPr>
                          <m:sty m:val="p"/>
                        </m:rPr>
                        <m:t>,</m:t>
                      </m:r>
                      <m:sSub>
                        <m:e>
                          <m:r>
                            <m:t>v</m:t>
                          </m:r>
                        </m:e>
                        <m:sub>
                          <m:r>
                            <m:t>4</m:t>
                          </m:r>
                        </m:sub>
                      </m:sSub>
                      <m:r>
                        <m:rPr>
                          <m:sty m:val="p"/>
                        </m:rPr>
                        <m:t>,</m:t>
                      </m:r>
                      <m:sSub>
                        <m:e>
                          <m:r>
                            <m:t>v</m:t>
                          </m:r>
                        </m:e>
                        <m:sub>
                          <m:r>
                            <m:t>5</m:t>
                          </m:r>
                        </m:sub>
                      </m:sSub>
                      <m:r>
                        <m:rPr>
                          <m:sty m:val="p"/>
                        </m:rPr>
                        <m:t>,</m:t>
                      </m:r>
                      <m:sSub>
                        <m:e>
                          <m:r>
                            <m:t>v</m:t>
                          </m:r>
                        </m:e>
                        <m:sub>
                          <m:r>
                            <m:t>7</m:t>
                          </m:r>
                        </m:sub>
                      </m:sSub>
                      <m:r>
                        <m:rPr>
                          <m:sty m:val="p"/>
                        </m:rPr>
                        <m:t>}</m:t>
                      </m:r>
                    </m:oMath>
                  </m:oMathPara>
                </a14:m>
              </a:p>
            </p:txBody>
          </p:sp>
        </mc:Choice>
      </mc:AlternateContent>
      <p:pic>
        <p:nvPicPr>
          <p:cNvPr descr="MAT21601T-Chapter10_files/figure-pptx/unnamed-chunk-32-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如图所示, </a:t>
                </a:r>
                <a14:m>
                  <m:oMath xmlns:m="http://schemas.openxmlformats.org/officeDocument/2006/math">
                    <m:r>
                      <m:t>G</m:t>
                    </m:r>
                  </m:oMath>
                </a14:m>
                <a:r>
                  <a:rPr/>
                  <a:t>是二分图吗？</a:t>
                </a:r>
              </a:p>
              <a:p>
                <a:pPr lvl="0" indent="0" marL="0">
                  <a:buNone/>
                </a:pPr>
                <a:r>
                  <a:rPr/>
                  <a:t>解: </a:t>
                </a:r>
                <a14:m>
                  <m:oMath xmlns:m="http://schemas.openxmlformats.org/officeDocument/2006/math">
                    <m:r>
                      <m:t>G</m:t>
                    </m:r>
                  </m:oMath>
                </a14:m>
                <a:r>
                  <a:rPr/>
                  <a:t>不是二分图, 因为图中存在长度为奇数的回路.</a:t>
                </a:r>
              </a:p>
            </p:txBody>
          </p:sp>
        </mc:Choice>
      </mc:AlternateContent>
      <p:pic>
        <p:nvPicPr>
          <p:cNvPr descr="MAT21601T-Chapter10_files/figure-pptx/unnamed-chunk-33-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例: 一摆渡人欲将一只狼、一头羊、一蓝菜从河西渡过河到河东, 由于船小，一次只能带一物过河，并且狼与羊、羊与菜不能独处, 给出渡河方案.</a:t>
                </a:r>
              </a:p>
              <a:p>
                <a:pPr lvl="0" indent="0" marL="0">
                  <a:buNone/>
                </a:pPr>
                <a:r>
                  <a:rPr/>
                  <a:t>解: 用四维0-1向量来表示人、狼、羊和菜的在西岸状态, 在西岸则对应分量取1, 否则取0.共</a:t>
                </a:r>
                <a14:m>
                  <m:oMath xmlns:m="http://schemas.openxmlformats.org/officeDocument/2006/math">
                    <m:sSup>
                      <m:e>
                        <m:r>
                          <m:t>2</m:t>
                        </m:r>
                      </m:e>
                      <m:sup>
                        <m:r>
                          <m:t>4</m:t>
                        </m:r>
                      </m:sup>
                    </m:sSup>
                    <m:r>
                      <m:rPr>
                        <m:sty m:val="p"/>
                      </m:rPr>
                      <m:t>=</m:t>
                    </m:r>
                    <m:r>
                      <m:t>16</m:t>
                    </m:r>
                  </m:oMath>
                </a14:m>
                <a:r>
                  <a:rPr/>
                  <a:t>种状态: (0, 0, 0, 0), (0, 0, 0, 1), (0, 0, 1, 0), </a:t>
                </a:r>
                <a14:m>
                  <m:oMath xmlns:m="http://schemas.openxmlformats.org/officeDocument/2006/math">
                    <m:r>
                      <m:rPr>
                        <m:sty m:val="p"/>
                      </m:rPr>
                      <m:t>⋯</m:t>
                    </m:r>
                  </m:oMath>
                </a14:m>
                <a:r>
                  <a:rPr/>
                  <a:t>, (1, 1, 1, 0), (1, 1, 1, 1)</a:t>
                </a:r>
              </a:p>
              <a:p>
                <a:pPr lvl="0" indent="0" marL="0">
                  <a:buNone/>
                </a:pPr>
                <a:r>
                  <a:rPr/>
                  <a:t>16种状态(人, 狼, 羊, 菜): (0, 0, 0, 0), (0, 0, 0, 1), (0, 0, 1, 0), </a:t>
                </a:r>
                <a14:m>
                  <m:oMath xmlns:m="http://schemas.openxmlformats.org/officeDocument/2006/math">
                    <m:r>
                      <m:rPr>
                        <m:sty m:val="p"/>
                      </m:rPr>
                      <m:t>⋯</m:t>
                    </m:r>
                  </m:oMath>
                </a14:m>
                <a:r>
                  <a:rPr/>
                  <a:t>, (1, 1, 1, 0), (1, 1, 1, 1).</a:t>
                </a:r>
              </a:p>
              <a:p>
                <a:pPr lvl="0" indent="0" marL="0">
                  <a:buNone/>
                </a:pPr>
                <a:r>
                  <a:rPr/>
                  <a:t>由题设, 状态(0, 1, 1, 0), (0, 0, 1, 1), (0, 1, 1, 1)是不允许的; 相反的状态(1, 0, 0, 1), (1, 1, 0, 0), (1, 0, 0, 0)也是不允许的.</a:t>
                </a:r>
              </a:p>
              <a:p>
                <a:pPr lvl="0" indent="0" marL="0">
                  <a:buNone/>
                </a:pPr>
                <a:r>
                  <a:rPr/>
                  <a:t>允许的状态: (1, 1, 1, 1), (1, 1, 1, 0), (1, 1, 0, 1), (1, 0, 1, 1), (1, 0, 1, 0), (0, 1, 0, 1), (0, 0, 0, 1), (0, 0, 1, 0), (0, 1, 0, 0), (0, 0, 0, 0).</a:t>
                </a:r>
              </a:p>
              <a:p>
                <a:pPr lvl="0" indent="0" marL="0">
                  <a:buNone/>
                </a:pPr>
                <a:r>
                  <a:rPr/>
                  <a:t>问题: 如何从状态(1, 1, 1, 1)转移到(0, 0, 0, 0)？</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允许状态向量:</a:t>
                </a:r>
              </a:p>
              <a:p>
                <a:pPr lvl="0" indent="0" marL="0">
                  <a:buNone/>
                </a:pPr>
                <a:r>
                  <a:rPr/>
                  <a:t>人在西岸: (1, 1, 1, 1), (1, 1, 1, 0), (1, 1, 0, 1), (1, 0, 1, 1), (1, 0, 1, 0)</a:t>
                </a:r>
              </a:p>
              <a:p>
                <a:pPr lvl="0" indent="0" marL="0">
                  <a:buNone/>
                </a:pPr>
                <a:r>
                  <a:rPr/>
                  <a:t>人在东岸: (0, 1, 0, 1), (0, 0, 0, 1), (0, 0, 1, 0), (0, 1, 0, 0), (0, 0, 0, 0)</a:t>
                </a:r>
              </a:p>
              <a:p>
                <a:pPr lvl="0" indent="0" marL="0">
                  <a:buNone/>
                </a:pPr>
                <a:r>
                  <a:rPr/>
                  <a:t>将10个结点分别记为</a:t>
                </a:r>
                <a14:m>
                  <m:oMath xmlns:m="http://schemas.openxmlformats.org/officeDocument/2006/math">
                    <m:sSub>
                      <m:e>
                        <m:r>
                          <m:t>A</m:t>
                        </m:r>
                      </m:e>
                      <m:sub>
                        <m:r>
                          <m:t>1</m:t>
                        </m:r>
                      </m:sub>
                    </m:sSub>
                    <m:r>
                      <m:rPr>
                        <m:sty m:val="p"/>
                      </m:rPr>
                      <m:t>,</m:t>
                    </m:r>
                    <m:sSub>
                      <m:e>
                        <m:r>
                          <m:t>A</m:t>
                        </m:r>
                      </m:e>
                      <m:sub>
                        <m:r>
                          <m:t>2</m:t>
                        </m:r>
                      </m:sub>
                    </m:sSub>
                    <m:r>
                      <m:rPr>
                        <m:sty m:val="p"/>
                      </m:rPr>
                      <m:t>,</m:t>
                    </m:r>
                    <m:r>
                      <m:rPr>
                        <m:sty m:val="p"/>
                      </m:rPr>
                      <m:t>⋯</m:t>
                    </m:r>
                    <m:r>
                      <m:rPr>
                        <m:sty m:val="p"/>
                      </m:rPr>
                      <m:t>,</m:t>
                    </m:r>
                    <m:sSub>
                      <m:e>
                        <m:r>
                          <m:t>A</m:t>
                        </m:r>
                      </m:e>
                      <m:sub>
                        <m:r>
                          <m:t>5</m:t>
                        </m:r>
                      </m:sub>
                    </m:sSub>
                  </m:oMath>
                </a14:m>
                <a:r>
                  <a:rPr/>
                  <a:t>(上排从左到右)、</a:t>
                </a:r>
                <a14:m>
                  <m:oMath xmlns:m="http://schemas.openxmlformats.org/officeDocument/2006/math">
                    <m:sSub>
                      <m:e>
                        <m:r>
                          <m:t>A</m:t>
                        </m:r>
                      </m:e>
                      <m:sub>
                        <m:r>
                          <m:t>6</m:t>
                        </m:r>
                      </m:sub>
                    </m:sSub>
                    <m:r>
                      <m:rPr>
                        <m:sty m:val="p"/>
                      </m:rPr>
                      <m:t>,</m:t>
                    </m:r>
                    <m:sSub>
                      <m:e>
                        <m:r>
                          <m:t>A</m:t>
                        </m:r>
                      </m:e>
                      <m:sub>
                        <m:r>
                          <m:t>7</m:t>
                        </m:r>
                      </m:sub>
                    </m:sSub>
                    <m:r>
                      <m:rPr>
                        <m:sty m:val="p"/>
                      </m:rPr>
                      <m:t>,</m:t>
                    </m:r>
                    <m:r>
                      <m:rPr>
                        <m:sty m:val="p"/>
                      </m:rPr>
                      <m:t>⋯</m:t>
                    </m:r>
                    <m:r>
                      <m:rPr>
                        <m:sty m:val="p"/>
                      </m:rPr>
                      <m:t>,</m:t>
                    </m:r>
                    <m:sSub>
                      <m:e>
                        <m:r>
                          <m:t>A</m:t>
                        </m:r>
                      </m:e>
                      <m:sub>
                        <m:r>
                          <m:t>10</m:t>
                        </m:r>
                      </m:sub>
                    </m:sSub>
                  </m:oMath>
                </a14:m>
                <a:r>
                  <a:rPr/>
                  <a:t>(下排从左到右).</a:t>
                </a:r>
              </a:p>
              <a:p>
                <a:pPr lvl="0" indent="0" marL="0">
                  <a:buNone/>
                </a:pPr>
                <a:r>
                  <a:rPr/>
                  <a:t>过河问题是否能解？即图中</a:t>
                </a:r>
                <a14:m>
                  <m:oMath xmlns:m="http://schemas.openxmlformats.org/officeDocument/2006/math">
                    <m:sSub>
                      <m:e>
                        <m:r>
                          <m:t>A</m:t>
                        </m:r>
                      </m:e>
                      <m:sub>
                        <m:r>
                          <m:t>1</m:t>
                        </m:r>
                      </m:sub>
                    </m:sSub>
                  </m:oMath>
                </a14:m>
                <a:r>
                  <a:rPr/>
                  <a:t>到</a:t>
                </a:r>
                <a14:m>
                  <m:oMath xmlns:m="http://schemas.openxmlformats.org/officeDocument/2006/math">
                    <m:sSub>
                      <m:e>
                        <m:r>
                          <m:t>A</m:t>
                        </m:r>
                      </m:e>
                      <m:sub>
                        <m:r>
                          <m:t>10</m:t>
                        </m:r>
                      </m:sub>
                    </m:sSub>
                  </m:oMath>
                </a14:m>
                <a:r>
                  <a:rPr/>
                  <a:t>是否连通？ 有几种不同的解法？即</a:t>
                </a:r>
                <a14:m>
                  <m:oMath xmlns:m="http://schemas.openxmlformats.org/officeDocument/2006/math">
                    <m:sSub>
                      <m:e>
                        <m:r>
                          <m:t>A</m:t>
                        </m:r>
                      </m:e>
                      <m:sub>
                        <m:r>
                          <m:t>1</m:t>
                        </m:r>
                      </m:sub>
                    </m:sSub>
                  </m:oMath>
                </a14:m>
                <a:r>
                  <a:rPr/>
                  <a:t>到</a:t>
                </a:r>
                <a14:m>
                  <m:oMath xmlns:m="http://schemas.openxmlformats.org/officeDocument/2006/math">
                    <m:sSub>
                      <m:e>
                        <m:r>
                          <m:t>A</m:t>
                        </m:r>
                      </m:e>
                      <m:sub>
                        <m:r>
                          <m:t>10</m:t>
                        </m:r>
                      </m:sub>
                    </m:sSub>
                  </m:oMath>
                </a14:m>
                <a:r>
                  <a:rPr/>
                  <a:t>有几条不同的路径？ 最快的解决方案是什么？即</a:t>
                </a:r>
                <a14:m>
                  <m:oMath xmlns:m="http://schemas.openxmlformats.org/officeDocument/2006/math">
                    <m:sSub>
                      <m:e>
                        <m:r>
                          <m:t>A</m:t>
                        </m:r>
                      </m:e>
                      <m:sub>
                        <m:r>
                          <m:t>1</m:t>
                        </m:r>
                      </m:sub>
                    </m:sSub>
                  </m:oMath>
                </a14:m>
                <a:r>
                  <a:rPr/>
                  <a:t>到</a:t>
                </a:r>
                <a14:m>
                  <m:oMath xmlns:m="http://schemas.openxmlformats.org/officeDocument/2006/math">
                    <m:sSub>
                      <m:e>
                        <m:r>
                          <m:t>A</m:t>
                        </m:r>
                      </m:e>
                      <m:sub>
                        <m:r>
                          <m:t>10</m:t>
                        </m:r>
                      </m:sub>
                    </m:sSub>
                  </m:oMath>
                </a14:m>
                <a:r>
                  <a:rPr/>
                  <a:t>最短路径是哪条？</a:t>
                </a:r>
              </a:p>
            </p:txBody>
          </p:sp>
        </mc:Choice>
      </mc:AlternateContent>
      <p:pic>
        <p:nvPicPr>
          <p:cNvPr descr="MAT21601T-Chapter10_files/figure-pptx/unnamed-chunk-34-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方法:从</a:t>
                </a:r>
                <a14:m>
                  <m:oMath xmlns:m="http://schemas.openxmlformats.org/officeDocument/2006/math">
                    <m:d>
                      <m:dPr>
                        <m:begChr m:val="("/>
                        <m:endChr m:val=")"/>
                        <m:sepChr m:val=""/>
                        <m:grow/>
                      </m:dPr>
                      <m:e>
                        <m:r>
                          <m:t>1</m:t>
                        </m:r>
                        <m:r>
                          <m:rPr>
                            <m:sty m:val="p"/>
                          </m:rPr>
                          <m:t>,</m:t>
                        </m:r>
                        <m:r>
                          <m:t>1</m:t>
                        </m:r>
                        <m:r>
                          <m:rPr>
                            <m:sty m:val="p"/>
                          </m:rPr>
                          <m:t>,</m:t>
                        </m:r>
                        <m:r>
                          <m:t>1</m:t>
                        </m:r>
                        <m:r>
                          <m:rPr>
                            <m:sty m:val="p"/>
                          </m:rPr>
                          <m:t>,</m:t>
                        </m:r>
                        <m:r>
                          <m:t>1</m:t>
                        </m:r>
                      </m:e>
                    </m:d>
                  </m:oMath>
                </a14:m>
                <a:r>
                  <a:rPr/>
                  <a:t>开始, 沿关联边到达没有到达的邻接点, 到</a:t>
                </a:r>
                <a14:m>
                  <m:oMath xmlns:m="http://schemas.openxmlformats.org/officeDocument/2006/math">
                    <m:d>
                      <m:dPr>
                        <m:begChr m:val="("/>
                        <m:endChr m:val=")"/>
                        <m:sepChr m:val=""/>
                        <m:grow/>
                      </m:dPr>
                      <m:e>
                        <m:r>
                          <m:t>0</m:t>
                        </m:r>
                        <m:r>
                          <m:rPr>
                            <m:sty m:val="p"/>
                          </m:rPr>
                          <m:t>,</m:t>
                        </m:r>
                        <m:r>
                          <m:t>0</m:t>
                        </m:r>
                        <m:r>
                          <m:rPr>
                            <m:sty m:val="p"/>
                          </m:rPr>
                          <m:t>,</m:t>
                        </m:r>
                        <m:r>
                          <m:t>0</m:t>
                        </m:r>
                        <m:r>
                          <m:rPr>
                            <m:sty m:val="p"/>
                          </m:rPr>
                          <m:t>,</m:t>
                        </m:r>
                        <m:r>
                          <m:t>0</m:t>
                        </m:r>
                      </m:e>
                    </m:d>
                  </m:oMath>
                </a14:m>
                <a:r>
                  <a:rPr/>
                  <a:t>终止, 得到有向图即是.</a:t>
                </a:r>
              </a:p>
              <a:p>
                <a:pPr lvl="0" indent="0" marL="0">
                  <a:buNone/>
                </a:pPr>
                <a:r>
                  <a:rPr/>
                  <a:t>从图中可得两条路径:</a:t>
                </a:r>
              </a:p>
              <a:p>
                <a:pPr lvl="0" indent="0" marL="0">
                  <a:buNone/>
                </a:pPr>
                <a14:m>
                  <m:oMathPara xmlns:m="http://schemas.openxmlformats.org/officeDocument/2006/math">
                    <m:oMathParaPr>
                      <m:jc m:val="center"/>
                    </m:oMathParaPr>
                    <m:oMath>
                      <m:sSub>
                        <m:e>
                          <m:r>
                            <m:t>A</m:t>
                          </m:r>
                        </m:e>
                        <m:sub>
                          <m:r>
                            <m:t>1</m:t>
                          </m:r>
                        </m:sub>
                      </m:sSub>
                      <m:sSub>
                        <m:e>
                          <m:r>
                            <m:t>A</m:t>
                          </m:r>
                        </m:e>
                        <m:sub>
                          <m:r>
                            <m:t>6</m:t>
                          </m:r>
                        </m:sub>
                      </m:sSub>
                      <m:sSub>
                        <m:e>
                          <m:r>
                            <m:t>A</m:t>
                          </m:r>
                        </m:e>
                        <m:sub>
                          <m:r>
                            <m:t>3</m:t>
                          </m:r>
                        </m:sub>
                      </m:sSub>
                      <m:sSub>
                        <m:e>
                          <m:r>
                            <m:t>A</m:t>
                          </m:r>
                        </m:e>
                        <m:sub>
                          <m:r>
                            <m:t>7</m:t>
                          </m:r>
                        </m:sub>
                      </m:sSub>
                      <m:sSub>
                        <m:e>
                          <m:r>
                            <m:t>A</m:t>
                          </m:r>
                        </m:e>
                        <m:sub>
                          <m:r>
                            <m:t>2</m:t>
                          </m:r>
                        </m:sub>
                      </m:sSub>
                      <m:sSub>
                        <m:e>
                          <m:r>
                            <m:t>A</m:t>
                          </m:r>
                        </m:e>
                        <m:sub>
                          <m:r>
                            <m:t>8</m:t>
                          </m:r>
                        </m:sub>
                      </m:sSub>
                      <m:sSub>
                        <m:e>
                          <m:r>
                            <m:t>A</m:t>
                          </m:r>
                        </m:e>
                        <m:sub>
                          <m:r>
                            <m:t>5</m:t>
                          </m:r>
                        </m:sub>
                      </m:sSub>
                      <m:sSub>
                        <m:e>
                          <m:r>
                            <m:t>A</m:t>
                          </m:r>
                        </m:e>
                        <m:sub>
                          <m:r>
                            <m:t>10</m:t>
                          </m:r>
                        </m:sub>
                      </m:sSub>
                    </m:oMath>
                  </m:oMathPara>
                </a14:m>
              </a:p>
              <a:p>
                <a:pPr lvl="0" indent="0" marL="0">
                  <a:buNone/>
                </a:pPr>
                <a14:m>
                  <m:oMathPara xmlns:m="http://schemas.openxmlformats.org/officeDocument/2006/math">
                    <m:oMathParaPr>
                      <m:jc m:val="center"/>
                    </m:oMathParaPr>
                    <m:oMath>
                      <m:sSub>
                        <m:e>
                          <m:r>
                            <m:t>A</m:t>
                          </m:r>
                        </m:e>
                        <m:sub>
                          <m:r>
                            <m:t>1</m:t>
                          </m:r>
                        </m:sub>
                      </m:sSub>
                      <m:sSub>
                        <m:e>
                          <m:r>
                            <m:t>A</m:t>
                          </m:r>
                        </m:e>
                        <m:sub>
                          <m:r>
                            <m:t>6</m:t>
                          </m:r>
                        </m:sub>
                      </m:sSub>
                      <m:sSub>
                        <m:e>
                          <m:r>
                            <m:t>A</m:t>
                          </m:r>
                        </m:e>
                        <m:sub>
                          <m:r>
                            <m:t>3</m:t>
                          </m:r>
                        </m:sub>
                      </m:sSub>
                      <m:sSub>
                        <m:e>
                          <m:r>
                            <m:t>A</m:t>
                          </m:r>
                        </m:e>
                        <m:sub>
                          <m:r>
                            <m:t>9</m:t>
                          </m:r>
                        </m:sub>
                      </m:sSub>
                      <m:sSub>
                        <m:e>
                          <m:r>
                            <m:t>A</m:t>
                          </m:r>
                        </m:e>
                        <m:sub>
                          <m:r>
                            <m:t>4</m:t>
                          </m:r>
                        </m:sub>
                      </m:sSub>
                      <m:sSub>
                        <m:e>
                          <m:r>
                            <m:t>A</m:t>
                          </m:r>
                        </m:e>
                        <m:sub>
                          <m:r>
                            <m:t>8</m:t>
                          </m:r>
                        </m:sub>
                      </m:sSub>
                      <m:sSub>
                        <m:e>
                          <m:r>
                            <m:t>A</m:t>
                          </m:r>
                        </m:e>
                        <m:sub>
                          <m:r>
                            <m:t>5</m:t>
                          </m:r>
                        </m:sub>
                      </m:sSub>
                      <m:sSub>
                        <m:e>
                          <m:r>
                            <m:t>A</m:t>
                          </m:r>
                        </m:e>
                        <m:sub>
                          <m:r>
                            <m:t>10</m:t>
                          </m:r>
                        </m:sub>
                      </m:sSub>
                    </m:oMath>
                  </m:oMathPara>
                </a14:m>
              </a:p>
              <a:p>
                <a:pPr lvl="0" indent="0" marL="0">
                  <a:buNone/>
                </a:pPr>
                <a:r>
                  <a:rPr/>
                  <a:t>农夫带羊过河; 农夫返回; 农夫带狼过河; 农夫带羊返回; 农夫带菜过河; 农夫返回; 农夫带羊过河.</a:t>
                </a:r>
              </a:p>
            </p:txBody>
          </p:sp>
        </mc:Choice>
      </mc:AlternateContent>
      <p:pic>
        <p:nvPicPr>
          <p:cNvPr descr="MAT21601T-Chapter10_files/figure-pptx/unnamed-chunk-35-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定义: 设</a:t>
                </a:r>
                <a14:m>
                  <m:oMath xmlns:m="http://schemas.openxmlformats.org/officeDocument/2006/math">
                    <m:r>
                      <m:t>G</m:t>
                    </m:r>
                    <m:r>
                      <m:rPr>
                        <m:sty m:val="p"/>
                      </m:rPr>
                      <m:t>=</m:t>
                    </m:r>
                    <m:r>
                      <m:rPr>
                        <m:sty m:val="p"/>
                      </m:rPr>
                      <m:t>⟨</m:t>
                    </m:r>
                    <m:sSub>
                      <m:e>
                        <m:r>
                          <m:t>V</m:t>
                        </m:r>
                      </m:e>
                      <m:sub>
                        <m:r>
                          <m:t>1</m:t>
                        </m:r>
                      </m:sub>
                    </m:sSub>
                    <m:r>
                      <m:rPr>
                        <m:sty m:val="p"/>
                      </m:rPr>
                      <m:t>,</m:t>
                    </m:r>
                    <m:r>
                      <m:t>E</m:t>
                    </m:r>
                    <m:r>
                      <m:rPr>
                        <m:sty m:val="p"/>
                      </m:rPr>
                      <m:t>,</m:t>
                    </m:r>
                    <m:sSub>
                      <m:e>
                        <m:r>
                          <m:t>V</m:t>
                        </m:r>
                      </m:e>
                      <m:sub>
                        <m:r>
                          <m:t>2</m:t>
                        </m:r>
                      </m:sub>
                    </m:sSub>
                    <m:r>
                      <m:rPr>
                        <m:sty m:val="p"/>
                      </m:rPr>
                      <m:t>⟩</m:t>
                    </m:r>
                  </m:oMath>
                </a14:m>
                <a:r>
                  <a:rPr/>
                  <a:t>是二分图, 若存在</a:t>
                </a:r>
                <a14:m>
                  <m:oMath xmlns:m="http://schemas.openxmlformats.org/officeDocument/2006/math">
                    <m:r>
                      <m:t>M</m:t>
                    </m:r>
                    <m:r>
                      <m:rPr>
                        <m:sty m:val="p"/>
                      </m:rPr>
                      <m:t>⊆</m:t>
                    </m:r>
                    <m:r>
                      <m:t>E</m:t>
                    </m:r>
                  </m:oMath>
                </a14:m>
                <a:r>
                  <a:rPr/>
                  <a:t>, 使得</a:t>
                </a:r>
                <a14:m>
                  <m:oMath xmlns:m="http://schemas.openxmlformats.org/officeDocument/2006/math">
                    <m:r>
                      <m:t>M</m:t>
                    </m:r>
                  </m:oMath>
                </a14:m>
                <a:r>
                  <a:rPr/>
                  <a:t>中任意两条边均不邻接, 则称</a:t>
                </a:r>
                <a14:m>
                  <m:oMath xmlns:m="http://schemas.openxmlformats.org/officeDocument/2006/math">
                    <m:r>
                      <m:t>M</m:t>
                    </m:r>
                  </m:oMath>
                </a14:m>
                <a:r>
                  <a:rPr/>
                  <a:t>为</a:t>
                </a:r>
                <a14:m>
                  <m:oMath xmlns:m="http://schemas.openxmlformats.org/officeDocument/2006/math">
                    <m:r>
                      <m:t>G</m:t>
                    </m:r>
                  </m:oMath>
                </a14:m>
                <a:r>
                  <a:rPr/>
                  <a:t>的一个</a:t>
                </a:r>
                <a:r>
                  <a:rPr b="1"/>
                  <a:t>匹配</a:t>
                </a:r>
                <a:r>
                  <a:rPr/>
                  <a:t>, 并称</a:t>
                </a:r>
                <a14:m>
                  <m:oMath xmlns:m="http://schemas.openxmlformats.org/officeDocument/2006/math">
                    <m:r>
                      <m:t>G</m:t>
                    </m:r>
                  </m:oMath>
                </a14:m>
                <a:r>
                  <a:rPr/>
                  <a:t>的所有匹配中边数最多的匹配为</a:t>
                </a:r>
                <a:r>
                  <a:rPr b="1"/>
                  <a:t>最大匹配</a:t>
                </a:r>
                <a:r>
                  <a:rPr/>
                  <a:t>.</a:t>
                </a:r>
              </a:p>
              <a:p>
                <a:pPr lvl="0" indent="0" marL="0">
                  <a:buNone/>
                </a:pPr>
                <a:r>
                  <a:rPr/>
                  <a:t>如果</a:t>
                </a:r>
                <a14:m>
                  <m:oMath xmlns:m="http://schemas.openxmlformats.org/officeDocument/2006/math">
                    <m:sSub>
                      <m:e>
                        <m:r>
                          <m:t>V</m:t>
                        </m:r>
                      </m:e>
                      <m:sub>
                        <m:r>
                          <m:t>1</m:t>
                        </m:r>
                      </m:sub>
                    </m:sSub>
                  </m:oMath>
                </a14:m>
                <a:r>
                  <a:rPr/>
                  <a:t>中每一个结点都是匹配</a:t>
                </a:r>
                <a14:m>
                  <m:oMath xmlns:m="http://schemas.openxmlformats.org/officeDocument/2006/math">
                    <m:r>
                      <m:t>M</m:t>
                    </m:r>
                  </m:oMath>
                </a14:m>
                <a:r>
                  <a:rPr/>
                  <a:t>中边的端点, 那么称</a:t>
                </a:r>
                <a14:m>
                  <m:oMath xmlns:m="http://schemas.openxmlformats.org/officeDocument/2006/math">
                    <m:r>
                      <m:t>M</m:t>
                    </m:r>
                  </m:oMath>
                </a14:m>
                <a:r>
                  <a:rPr/>
                  <a:t>为</a:t>
                </a:r>
                <a14:m>
                  <m:oMath xmlns:m="http://schemas.openxmlformats.org/officeDocument/2006/math">
                    <m:sSub>
                      <m:e>
                        <m:r>
                          <m:t>V</m:t>
                        </m:r>
                      </m:e>
                      <m:sub>
                        <m:r>
                          <m:t>1</m:t>
                        </m:r>
                      </m:sub>
                    </m:sSub>
                  </m:oMath>
                </a14:m>
                <a:r>
                  <a:rPr/>
                  <a:t>-</a:t>
                </a:r>
                <a:r>
                  <a:rPr b="1"/>
                  <a:t>完全匹配</a:t>
                </a:r>
                <a:r>
                  <a:rPr/>
                  <a:t>. 如果</a:t>
                </a:r>
                <a14:m>
                  <m:oMath xmlns:m="http://schemas.openxmlformats.org/officeDocument/2006/math">
                    <m:sSub>
                      <m:e>
                        <m:r>
                          <m:t>V</m:t>
                        </m:r>
                      </m:e>
                      <m:sub>
                        <m:r>
                          <m:t>2</m:t>
                        </m:r>
                      </m:sub>
                    </m:sSub>
                  </m:oMath>
                </a14:m>
                <a:r>
                  <a:rPr/>
                  <a:t>中每一个结点都是匹配</a:t>
                </a:r>
                <a14:m>
                  <m:oMath xmlns:m="http://schemas.openxmlformats.org/officeDocument/2006/math">
                    <m:r>
                      <m:t>M</m:t>
                    </m:r>
                  </m:oMath>
                </a14:m>
                <a:r>
                  <a:rPr/>
                  <a:t>中边的端点, 那么称</a:t>
                </a:r>
                <a14:m>
                  <m:oMath xmlns:m="http://schemas.openxmlformats.org/officeDocument/2006/math">
                    <m:r>
                      <m:t>M</m:t>
                    </m:r>
                  </m:oMath>
                </a14:m>
                <a:r>
                  <a:rPr/>
                  <a:t>为</a:t>
                </a:r>
                <a14:m>
                  <m:oMath xmlns:m="http://schemas.openxmlformats.org/officeDocument/2006/math">
                    <m:sSub>
                      <m:e>
                        <m:r>
                          <m:t>V</m:t>
                        </m:r>
                      </m:e>
                      <m:sub>
                        <m:r>
                          <m:t>2</m:t>
                        </m:r>
                      </m:sub>
                    </m:sSub>
                  </m:oMath>
                </a14:m>
                <a:r>
                  <a:rPr/>
                  <a:t>-</a:t>
                </a:r>
                <a:r>
                  <a:rPr b="1"/>
                  <a:t>完全匹配</a:t>
                </a:r>
                <a:r>
                  <a:rPr/>
                  <a:t>.</a:t>
                </a:r>
              </a:p>
              <a:p>
                <a:pPr lvl="0" indent="0" marL="0">
                  <a:buNone/>
                </a:pPr>
                <a:r>
                  <a:rPr/>
                  <a:t>若</a:t>
                </a:r>
                <a14:m>
                  <m:oMath xmlns:m="http://schemas.openxmlformats.org/officeDocument/2006/math">
                    <m:r>
                      <m:t>M</m:t>
                    </m:r>
                  </m:oMath>
                </a14:m>
                <a:r>
                  <a:rPr/>
                  <a:t>既是</a:t>
                </a:r>
                <a14:m>
                  <m:oMath xmlns:m="http://schemas.openxmlformats.org/officeDocument/2006/math">
                    <m:sSub>
                      <m:e>
                        <m:r>
                          <m:t>V</m:t>
                        </m:r>
                      </m:e>
                      <m:sub>
                        <m:r>
                          <m:t>1</m:t>
                        </m:r>
                      </m:sub>
                    </m:sSub>
                  </m:oMath>
                </a14:m>
                <a:r>
                  <a:rPr/>
                  <a:t>-完全匹配又是</a:t>
                </a:r>
                <a14:m>
                  <m:oMath xmlns:m="http://schemas.openxmlformats.org/officeDocument/2006/math">
                    <m:sSub>
                      <m:e>
                        <m:r>
                          <m:t>V</m:t>
                        </m:r>
                      </m:e>
                      <m:sub>
                        <m:r>
                          <m:t>2</m:t>
                        </m:r>
                      </m:sub>
                    </m:sSub>
                  </m:oMath>
                </a14:m>
                <a:r>
                  <a:rPr/>
                  <a:t>-完全匹配, 称</a:t>
                </a:r>
                <a14:m>
                  <m:oMath xmlns:m="http://schemas.openxmlformats.org/officeDocument/2006/math">
                    <m:r>
                      <m:t>M</m:t>
                    </m:r>
                  </m:oMath>
                </a14:m>
                <a:r>
                  <a:rPr/>
                  <a:t>为</a:t>
                </a:r>
                <a14:m>
                  <m:oMath xmlns:m="http://schemas.openxmlformats.org/officeDocument/2006/math">
                    <m:r>
                      <m:t>G</m:t>
                    </m:r>
                  </m:oMath>
                </a14:m>
                <a:r>
                  <a:rPr/>
                  <a:t>的</a:t>
                </a:r>
                <a:r>
                  <a:rPr b="1"/>
                  <a:t>完全(美)匹配.</a:t>
                </a:r>
              </a:p>
              <a:p>
                <a:pPr lvl="0" indent="0" marL="0">
                  <a:buNone/>
                </a:pPr>
                <a14:m>
                  <m:oMath xmlns:m="http://schemas.openxmlformats.org/officeDocument/2006/math">
                    <m:sSub>
                      <m:e>
                        <m:r>
                          <m:t>V</m:t>
                        </m:r>
                      </m:e>
                      <m:sub>
                        <m:r>
                          <m:t>1</m:t>
                        </m:r>
                      </m:sub>
                    </m:sSub>
                  </m:oMath>
                </a14:m>
                <a:r>
                  <a:rPr/>
                  <a:t>-完全匹配、</a:t>
                </a:r>
                <a14:m>
                  <m:oMath xmlns:m="http://schemas.openxmlformats.org/officeDocument/2006/math">
                    <m:sSub>
                      <m:e>
                        <m:r>
                          <m:t>V</m:t>
                        </m:r>
                      </m:e>
                      <m:sub>
                        <m:r>
                          <m:t>2</m:t>
                        </m:r>
                      </m:sub>
                    </m:sSub>
                  </m:oMath>
                </a14:m>
                <a:r>
                  <a:rPr/>
                  <a:t>-完全匹配和完全匹配都是最大匹配, 但反之不真.</a:t>
                </a:r>
              </a:p>
              <a:p>
                <a:pPr lvl="0" indent="0" marL="0">
                  <a:buNone/>
                </a:pPr>
                <a:r>
                  <a:rPr/>
                  <a:t>最大匹配总是存在但未必唯一.</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在(a)中, {</a:t>
                </a:r>
                <a14:m>
                  <m:oMath xmlns:m="http://schemas.openxmlformats.org/officeDocument/2006/math">
                    <m:d>
                      <m:dPr>
                        <m:begChr m:val="("/>
                        <m:endChr m:val=")"/>
                        <m:sepChr m:val=""/>
                        <m:grow/>
                      </m:dPr>
                      <m:e>
                        <m:sSub>
                          <m:e>
                            <m:r>
                              <m:t>v</m:t>
                            </m:r>
                          </m:e>
                          <m:sub>
                            <m:r>
                              <m:t>1</m:t>
                            </m:r>
                          </m:sub>
                        </m:sSub>
                        <m:r>
                          <m:rPr>
                            <m:sty m:val="p"/>
                          </m:rPr>
                          <m:t>,</m:t>
                        </m:r>
                        <m:sSub>
                          <m:e>
                            <m:r>
                              <m:t>v</m:t>
                            </m:r>
                          </m:e>
                          <m:sub>
                            <m:r>
                              <m:t>3</m:t>
                            </m:r>
                          </m:sub>
                        </m:sSub>
                      </m:e>
                    </m:d>
                  </m:oMath>
                </a14:m>
                <a:r>
                  <a:rPr/>
                  <a:t>, </a:t>
                </a:r>
                <a14:m>
                  <m:oMath xmlns:m="http://schemas.openxmlformats.org/officeDocument/2006/math">
                    <m:d>
                      <m:dPr>
                        <m:begChr m:val="("/>
                        <m:endChr m:val=")"/>
                        <m:sepChr m:val=""/>
                        <m:grow/>
                      </m:dPr>
                      <m:e>
                        <m:sSub>
                          <m:e>
                            <m:r>
                              <m:t>v</m:t>
                            </m:r>
                          </m:e>
                          <m:sub>
                            <m:r>
                              <m:t>2</m:t>
                            </m:r>
                          </m:sub>
                        </m:sSub>
                        <m:r>
                          <m:rPr>
                            <m:sty m:val="p"/>
                          </m:rPr>
                          <m:t>,</m:t>
                        </m:r>
                        <m:sSub>
                          <m:e>
                            <m:r>
                              <m:t>v</m:t>
                            </m:r>
                          </m:e>
                          <m:sub>
                            <m:r>
                              <m:t>4</m:t>
                            </m:r>
                          </m:sub>
                        </m:sSub>
                      </m:e>
                    </m:d>
                  </m:oMath>
                </a14:m>
                <a:r>
                  <a:rPr/>
                  <a:t>}是一个</a:t>
                </a:r>
                <a14:m>
                  <m:oMath xmlns:m="http://schemas.openxmlformats.org/officeDocument/2006/math">
                    <m:sSub>
                      <m:e>
                        <m:r>
                          <m:t>V</m:t>
                        </m:r>
                      </m:e>
                      <m:sub>
                        <m:r>
                          <m:t>1</m:t>
                        </m:r>
                      </m:sub>
                    </m:sSub>
                  </m:oMath>
                </a14:m>
                <a:r>
                  <a:rPr/>
                  <a:t>-完全匹配, 也是最大匹配;</a:t>
                </a:r>
              </a:p>
              <a:p>
                <a:pPr lvl="0" indent="0" marL="0">
                  <a:buNone/>
                </a:pPr>
                <a:r>
                  <a:rPr/>
                  <a:t>在(b)中, {</a:t>
                </a:r>
                <a14:m>
                  <m:oMath xmlns:m="http://schemas.openxmlformats.org/officeDocument/2006/math">
                    <m:d>
                      <m:dPr>
                        <m:begChr m:val="("/>
                        <m:endChr m:val=")"/>
                        <m:sepChr m:val=""/>
                        <m:grow/>
                      </m:dPr>
                      <m:e>
                        <m:sSub>
                          <m:e>
                            <m:r>
                              <m:t>v</m:t>
                            </m:r>
                          </m:e>
                          <m:sub>
                            <m:r>
                              <m:t>1</m:t>
                            </m:r>
                          </m:sub>
                        </m:sSub>
                        <m:r>
                          <m:rPr>
                            <m:sty m:val="p"/>
                          </m:rPr>
                          <m:t>,</m:t>
                        </m:r>
                        <m:sSub>
                          <m:e>
                            <m:r>
                              <m:t>v</m:t>
                            </m:r>
                          </m:e>
                          <m:sub>
                            <m:r>
                              <m:t>4</m:t>
                            </m:r>
                          </m:sub>
                        </m:sSub>
                      </m:e>
                    </m:d>
                  </m:oMath>
                </a14:m>
                <a:r>
                  <a:rPr/>
                  <a:t>, </a:t>
                </a:r>
                <a14:m>
                  <m:oMath xmlns:m="http://schemas.openxmlformats.org/officeDocument/2006/math">
                    <m:d>
                      <m:dPr>
                        <m:begChr m:val="("/>
                        <m:endChr m:val=")"/>
                        <m:sepChr m:val=""/>
                        <m:grow/>
                      </m:dPr>
                      <m:e>
                        <m:sSub>
                          <m:e>
                            <m:r>
                              <m:t>v</m:t>
                            </m:r>
                          </m:e>
                          <m:sub>
                            <m:r>
                              <m:t>2</m:t>
                            </m:r>
                          </m:sub>
                        </m:sSub>
                        <m:r>
                          <m:rPr>
                            <m:sty m:val="p"/>
                          </m:rPr>
                          <m:t>,</m:t>
                        </m:r>
                        <m:sSub>
                          <m:e>
                            <m:r>
                              <m:t>v</m:t>
                            </m:r>
                          </m:e>
                          <m:sub>
                            <m:r>
                              <m:t>5</m:t>
                            </m:r>
                          </m:sub>
                        </m:sSub>
                      </m:e>
                    </m:d>
                  </m:oMath>
                </a14:m>
                <a:r>
                  <a:rPr/>
                  <a:t>, </a:t>
                </a:r>
                <a14:m>
                  <m:oMath xmlns:m="http://schemas.openxmlformats.org/officeDocument/2006/math">
                    <m:d>
                      <m:dPr>
                        <m:begChr m:val="("/>
                        <m:endChr m:val=")"/>
                        <m:sepChr m:val=""/>
                        <m:grow/>
                      </m:dPr>
                      <m:e>
                        <m:sSub>
                          <m:e>
                            <m:r>
                              <m:t>v</m:t>
                            </m:r>
                          </m:e>
                          <m:sub>
                            <m:r>
                              <m:t>3</m:t>
                            </m:r>
                          </m:sub>
                        </m:sSub>
                        <m:r>
                          <m:rPr>
                            <m:sty m:val="p"/>
                          </m:rPr>
                          <m:t>,</m:t>
                        </m:r>
                        <m:sSub>
                          <m:e>
                            <m:r>
                              <m:t>v</m:t>
                            </m:r>
                          </m:e>
                          <m:sub>
                            <m:r>
                              <m:t>6</m:t>
                            </m:r>
                          </m:sub>
                        </m:sSub>
                      </m:e>
                    </m:d>
                  </m:oMath>
                </a14:m>
                <a:r>
                  <a:rPr/>
                  <a:t>}是一个</a:t>
                </a:r>
                <a14:m>
                  <m:oMath xmlns:m="http://schemas.openxmlformats.org/officeDocument/2006/math">
                    <m:sSub>
                      <m:e>
                        <m:r>
                          <m:t>V</m:t>
                        </m:r>
                      </m:e>
                      <m:sub>
                        <m:r>
                          <m:t>1</m:t>
                        </m:r>
                      </m:sub>
                    </m:sSub>
                  </m:oMath>
                </a14:m>
                <a:r>
                  <a:rPr/>
                  <a:t>-完全匹配, 又是</a:t>
                </a:r>
                <a14:m>
                  <m:oMath xmlns:m="http://schemas.openxmlformats.org/officeDocument/2006/math">
                    <m:sSub>
                      <m:e>
                        <m:r>
                          <m:t>V</m:t>
                        </m:r>
                      </m:e>
                      <m:sub>
                        <m:r>
                          <m:t>2</m:t>
                        </m:r>
                      </m:sub>
                    </m:sSub>
                  </m:oMath>
                </a14:m>
                <a:r>
                  <a:rPr/>
                  <a:t>-完全匹配, 从而也是完全匹配.</a:t>
                </a:r>
              </a:p>
            </p:txBody>
          </p:sp>
        </mc:Choice>
      </mc:AlternateContent>
      <p:pic>
        <p:nvPicPr>
          <p:cNvPr descr="MAT21601T-Chapter10_files/figure-pptx/unnamed-chunk-36-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MAT21601T-Chapter10_files/figure-pptx/unnamed-chunk-1-1.png" id="0" name="Picture 1"/>
          <p:cNvPicPr>
            <a:picLocks noGrp="1" noChangeAspect="1"/>
          </p:cNvPicPr>
          <p:nvPr/>
        </p:nvPicPr>
        <p:blipFill>
          <a:blip r:embed="rId2"/>
          <a:stretch>
            <a:fillRect/>
          </a:stretch>
        </p:blipFill>
        <p:spPr bwMode="auto">
          <a:xfrm>
            <a:off x="3771900" y="2133600"/>
            <a:ext cx="6527800" cy="3263900"/>
          </a:xfrm>
          <a:prstGeom prst="rect">
            <a:avLst/>
          </a:prstGeom>
          <a:noFill/>
          <a:ln w="9525">
            <a:noFill/>
            <a:headEnd/>
            <a:tailEnd/>
          </a:ln>
        </p:spPr>
      </p:pic>
      <p:sp>
        <p:nvSpPr>
          <p:cNvPr id="1" name="TextBox 3"/>
          <p:cNvSpPr txBox="1"/>
          <p:nvPr/>
        </p:nvSpPr>
        <p:spPr>
          <a:xfrm>
            <a:off x="2578100" y="5397500"/>
            <a:ext cx="8915400" cy="508000"/>
          </a:xfrm>
          <a:prstGeom prst="rect">
            <a:avLst/>
          </a:prstGeom>
          <a:noFill/>
        </p:spPr>
        <p:txBody>
          <a:bodyPr/>
          <a:lstStyle/>
          <a:p>
            <a:pPr lvl="0" indent="0" marL="0" algn="ctr">
              <a:buNone/>
            </a:pPr>
            <a:r>
              <a:rPr/>
              <a:t>(a)有欧拉回路, 该图是欧拉图, 一条这样的欧拉回路是abcda (a, b, c, d, a); (b)有欧拉通路, 一条这样的欧拉通路是(b, c, d, a, b, d); (c)没有欧拉通路也没有欧拉回路.</a:t>
            </a:r>
          </a:p>
        </p:txBody>
      </p:sp>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匹配不一定是唯一的: 如图, 在(a)中, {</a:t>
                </a:r>
                <a14:m>
                  <m:oMath xmlns:m="http://schemas.openxmlformats.org/officeDocument/2006/math">
                    <m:d>
                      <m:dPr>
                        <m:begChr m:val="("/>
                        <m:endChr m:val=")"/>
                        <m:sepChr m:val=""/>
                        <m:grow/>
                      </m:dPr>
                      <m:e>
                        <m:sSub>
                          <m:e>
                            <m:r>
                              <m:t>v</m:t>
                            </m:r>
                          </m:e>
                          <m:sub>
                            <m:r>
                              <m:t>1</m:t>
                            </m:r>
                          </m:sub>
                        </m:sSub>
                        <m:r>
                          <m:rPr>
                            <m:sty m:val="p"/>
                          </m:rPr>
                          <m:t>,</m:t>
                        </m:r>
                        <m:sSub>
                          <m:e>
                            <m:r>
                              <m:t>v</m:t>
                            </m:r>
                          </m:e>
                          <m:sub>
                            <m:r>
                              <m:t>4</m:t>
                            </m:r>
                          </m:sub>
                        </m:sSub>
                      </m:e>
                    </m:d>
                  </m:oMath>
                </a14:m>
                <a:r>
                  <a:rPr/>
                  <a:t>, </a:t>
                </a:r>
                <a14:m>
                  <m:oMath xmlns:m="http://schemas.openxmlformats.org/officeDocument/2006/math">
                    <m:d>
                      <m:dPr>
                        <m:begChr m:val="("/>
                        <m:endChr m:val=")"/>
                        <m:sepChr m:val=""/>
                        <m:grow/>
                      </m:dPr>
                      <m:e>
                        <m:sSub>
                          <m:e>
                            <m:r>
                              <m:t>v</m:t>
                            </m:r>
                          </m:e>
                          <m:sub>
                            <m:r>
                              <m:t>2</m:t>
                            </m:r>
                          </m:sub>
                        </m:sSub>
                        <m:r>
                          <m:rPr>
                            <m:sty m:val="p"/>
                          </m:rPr>
                          <m:t>,</m:t>
                        </m:r>
                        <m:sSub>
                          <m:e>
                            <m:r>
                              <m:t>v</m:t>
                            </m:r>
                          </m:e>
                          <m:sub>
                            <m:r>
                              <m:t>5</m:t>
                            </m:r>
                          </m:sub>
                        </m:sSub>
                      </m:e>
                    </m:d>
                  </m:oMath>
                </a14:m>
                <a:r>
                  <a:rPr/>
                  <a:t>}是一个</a:t>
                </a:r>
                <a14:m>
                  <m:oMath xmlns:m="http://schemas.openxmlformats.org/officeDocument/2006/math">
                    <m:sSub>
                      <m:e>
                        <m:r>
                          <m:t>V</m:t>
                        </m:r>
                      </m:e>
                      <m:sub>
                        <m:r>
                          <m:t>1</m:t>
                        </m:r>
                      </m:sub>
                    </m:sSub>
                  </m:oMath>
                </a14:m>
                <a:r>
                  <a:rPr/>
                  <a:t>-完全匹配, 也是最大匹配;</a:t>
                </a:r>
              </a:p>
              <a:p>
                <a:pPr lvl="0" indent="0" marL="0">
                  <a:buNone/>
                </a:pPr>
                <a:r>
                  <a:rPr/>
                  <a:t>在(b)中, {</a:t>
                </a:r>
                <a14:m>
                  <m:oMath xmlns:m="http://schemas.openxmlformats.org/officeDocument/2006/math">
                    <m:d>
                      <m:dPr>
                        <m:begChr m:val="("/>
                        <m:endChr m:val=")"/>
                        <m:sepChr m:val=""/>
                        <m:grow/>
                      </m:dPr>
                      <m:e>
                        <m:sSub>
                          <m:e>
                            <m:r>
                              <m:t>v</m:t>
                            </m:r>
                          </m:e>
                          <m:sub>
                            <m:r>
                              <m:t>1</m:t>
                            </m:r>
                          </m:sub>
                        </m:sSub>
                        <m:r>
                          <m:rPr>
                            <m:sty m:val="p"/>
                          </m:rPr>
                          <m:t>,</m:t>
                        </m:r>
                        <m:sSub>
                          <m:e>
                            <m:r>
                              <m:t>v</m:t>
                            </m:r>
                          </m:e>
                          <m:sub>
                            <m:r>
                              <m:t>5</m:t>
                            </m:r>
                          </m:sub>
                        </m:sSub>
                      </m:e>
                    </m:d>
                  </m:oMath>
                </a14:m>
                <a:r>
                  <a:rPr/>
                  <a:t>, </a:t>
                </a:r>
                <a14:m>
                  <m:oMath xmlns:m="http://schemas.openxmlformats.org/officeDocument/2006/math">
                    <m:d>
                      <m:dPr>
                        <m:begChr m:val="("/>
                        <m:endChr m:val=")"/>
                        <m:sepChr m:val=""/>
                        <m:grow/>
                      </m:dPr>
                      <m:e>
                        <m:sSub>
                          <m:e>
                            <m:r>
                              <m:t>v</m:t>
                            </m:r>
                          </m:e>
                          <m:sub>
                            <m:r>
                              <m:t>2</m:t>
                            </m:r>
                          </m:sub>
                        </m:sSub>
                        <m:r>
                          <m:rPr>
                            <m:sty m:val="p"/>
                          </m:rPr>
                          <m:t>,</m:t>
                        </m:r>
                        <m:sSub>
                          <m:e>
                            <m:r>
                              <m:t>v</m:t>
                            </m:r>
                          </m:e>
                          <m:sub>
                            <m:r>
                              <m:t>4</m:t>
                            </m:r>
                          </m:sub>
                        </m:sSub>
                      </m:e>
                    </m:d>
                  </m:oMath>
                </a14:m>
                <a:r>
                  <a:rPr/>
                  <a:t>, </a:t>
                </a:r>
                <a14:m>
                  <m:oMath xmlns:m="http://schemas.openxmlformats.org/officeDocument/2006/math">
                    <m:d>
                      <m:dPr>
                        <m:begChr m:val="("/>
                        <m:endChr m:val=")"/>
                        <m:sepChr m:val=""/>
                        <m:grow/>
                      </m:dPr>
                      <m:e>
                        <m:sSub>
                          <m:e>
                            <m:r>
                              <m:t>v</m:t>
                            </m:r>
                          </m:e>
                          <m:sub>
                            <m:r>
                              <m:t>3</m:t>
                            </m:r>
                          </m:sub>
                        </m:sSub>
                        <m:r>
                          <m:rPr>
                            <m:sty m:val="p"/>
                          </m:rPr>
                          <m:t>,</m:t>
                        </m:r>
                        <m:sSub>
                          <m:e>
                            <m:r>
                              <m:t>v</m:t>
                            </m:r>
                          </m:e>
                          <m:sub>
                            <m:r>
                              <m:t>6</m:t>
                            </m:r>
                          </m:sub>
                        </m:sSub>
                      </m:e>
                    </m:d>
                  </m:oMath>
                </a14:m>
                <a:r>
                  <a:rPr/>
                  <a:t>}是一个</a:t>
                </a:r>
                <a14:m>
                  <m:oMath xmlns:m="http://schemas.openxmlformats.org/officeDocument/2006/math">
                    <m:sSub>
                      <m:e>
                        <m:r>
                          <m:t>V</m:t>
                        </m:r>
                      </m:e>
                      <m:sub>
                        <m:r>
                          <m:t>1</m:t>
                        </m:r>
                      </m:sub>
                    </m:sSub>
                  </m:oMath>
                </a14:m>
                <a:r>
                  <a:rPr/>
                  <a:t>-完全匹配, 又是</a:t>
                </a:r>
                <a14:m>
                  <m:oMath xmlns:m="http://schemas.openxmlformats.org/officeDocument/2006/math">
                    <m:sSub>
                      <m:e>
                        <m:r>
                          <m:t>V</m:t>
                        </m:r>
                      </m:e>
                      <m:sub>
                        <m:r>
                          <m:t>2</m:t>
                        </m:r>
                      </m:sub>
                    </m:sSub>
                  </m:oMath>
                </a14:m>
                <a:r>
                  <a:rPr/>
                  <a:t>-完全匹配, 从而也是完全匹配.</a:t>
                </a:r>
              </a:p>
            </p:txBody>
          </p:sp>
        </mc:Choice>
      </mc:AlternateContent>
      <p:pic>
        <p:nvPicPr>
          <p:cNvPr descr="MAT21601T-Chapter10_files/figure-pptx/unnamed-chunk-37-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定理: </a:t>
                </a:r>
                <a:r>
                  <a:rPr b="1"/>
                  <a:t>霍尔(婚姻)定理</a:t>
                </a:r>
                <a:r>
                  <a:rPr/>
                  <a:t> 设</a:t>
                </a:r>
                <a14:m>
                  <m:oMath xmlns:m="http://schemas.openxmlformats.org/officeDocument/2006/math">
                    <m:r>
                      <m:t>G</m:t>
                    </m:r>
                    <m:r>
                      <m:rPr>
                        <m:sty m:val="p"/>
                      </m:rPr>
                      <m:t>=</m:t>
                    </m:r>
                    <m:r>
                      <m:rPr>
                        <m:sty m:val="p"/>
                      </m:rPr>
                      <m:t>⟨</m:t>
                    </m:r>
                    <m:sSub>
                      <m:e>
                        <m:r>
                          <m:t>V</m:t>
                        </m:r>
                      </m:e>
                      <m:sub>
                        <m:r>
                          <m:t>1</m:t>
                        </m:r>
                      </m:sub>
                    </m:sSub>
                    <m:r>
                      <m:rPr>
                        <m:sty m:val="p"/>
                      </m:rPr>
                      <m:t>,</m:t>
                    </m:r>
                    <m:r>
                      <m:t>E</m:t>
                    </m:r>
                    <m:r>
                      <m:rPr>
                        <m:sty m:val="p"/>
                      </m:rPr>
                      <m:t>,</m:t>
                    </m:r>
                    <m:sSub>
                      <m:e>
                        <m:r>
                          <m:t>V</m:t>
                        </m:r>
                      </m:e>
                      <m:sub>
                        <m:r>
                          <m:t>2</m:t>
                        </m:r>
                      </m:sub>
                    </m:sSub>
                    <m:r>
                      <m:rPr>
                        <m:sty m:val="p"/>
                      </m:rPr>
                      <m:t>⟩</m:t>
                    </m:r>
                  </m:oMath>
                </a14:m>
                <a:r>
                  <a:rPr/>
                  <a:t>是二分图, </a:t>
                </a:r>
                <a14:m>
                  <m:oMath xmlns:m="http://schemas.openxmlformats.org/officeDocument/2006/math">
                    <m:r>
                      <m:t>G</m:t>
                    </m:r>
                  </m:oMath>
                </a14:m>
                <a:r>
                  <a:rPr/>
                  <a:t>有</a:t>
                </a:r>
                <a14:m>
                  <m:oMath xmlns:m="http://schemas.openxmlformats.org/officeDocument/2006/math">
                    <m:sSub>
                      <m:e>
                        <m:r>
                          <m:t>V</m:t>
                        </m:r>
                      </m:e>
                      <m:sub>
                        <m:r>
                          <m:t>1</m:t>
                        </m:r>
                      </m:sub>
                    </m:sSub>
                  </m:oMath>
                </a14:m>
                <a:r>
                  <a:rPr/>
                  <a:t>-完全匹配的充要条件是: 对任意</a:t>
                </a:r>
                <a14:m>
                  <m:oMath xmlns:m="http://schemas.openxmlformats.org/officeDocument/2006/math">
                    <m:r>
                      <m:t>S</m:t>
                    </m:r>
                    <m:r>
                      <m:rPr>
                        <m:sty m:val="p"/>
                      </m:rPr>
                      <m:t>⊆</m:t>
                    </m:r>
                    <m:sSub>
                      <m:e>
                        <m:r>
                          <m:t>V</m:t>
                        </m:r>
                      </m:e>
                      <m:sub>
                        <m:r>
                          <m:t>1</m:t>
                        </m:r>
                      </m:sub>
                    </m:sSub>
                  </m:oMath>
                </a14:m>
                <a:r>
                  <a:rPr/>
                  <a:t>有</a:t>
                </a:r>
              </a:p>
              <a:p>
                <a:pPr lvl="0" indent="0" marL="0">
                  <a:buNone/>
                </a:pPr>
                <a14:m>
                  <m:oMathPara xmlns:m="http://schemas.openxmlformats.org/officeDocument/2006/math">
                    <m:oMathParaPr>
                      <m:jc m:val="center"/>
                    </m:oMathParaPr>
                    <m:oMath>
                      <m:d>
                        <m:dPr>
                          <m:begChr m:val="|"/>
                          <m:endChr m:val="|"/>
                          <m:sepChr m:val=""/>
                          <m:grow/>
                        </m:dPr>
                        <m:e>
                          <m:r>
                            <m:t>N</m:t>
                          </m:r>
                          <m:d>
                            <m:dPr>
                              <m:begChr m:val="("/>
                              <m:endChr m:val=")"/>
                              <m:sepChr m:val=""/>
                              <m:grow/>
                            </m:dPr>
                            <m:e>
                              <m:r>
                                <m:t>S</m:t>
                              </m:r>
                            </m:e>
                          </m:d>
                        </m:e>
                      </m:d>
                      <m:r>
                        <m:rPr>
                          <m:sty m:val="p"/>
                        </m:rPr>
                        <m:t>≥</m:t>
                      </m:r>
                      <m:d>
                        <m:dPr>
                          <m:begChr m:val="|"/>
                          <m:endChr m:val="|"/>
                          <m:sepChr m:val=""/>
                          <m:grow/>
                        </m:dPr>
                        <m:e>
                          <m:r>
                            <m:t>S</m:t>
                          </m:r>
                        </m:e>
                      </m:d>
                    </m:oMath>
                  </m:oMathPara>
                </a14:m>
              </a:p>
              <a:p>
                <a:pPr lvl="0" indent="0" marL="0">
                  <a:buNone/>
                </a:pPr>
                <a:r>
                  <a:rPr/>
                  <a:t>其中</a:t>
                </a:r>
                <a14:m>
                  <m:oMath xmlns:m="http://schemas.openxmlformats.org/officeDocument/2006/math">
                    <m:d>
                      <m:dPr>
                        <m:begChr m:val="|"/>
                        <m:endChr m:val="|"/>
                        <m:sepChr m:val=""/>
                        <m:grow/>
                      </m:dPr>
                      <m:e>
                        <m:r>
                          <m:t>N</m:t>
                        </m:r>
                        <m:d>
                          <m:dPr>
                            <m:begChr m:val="("/>
                            <m:endChr m:val=")"/>
                            <m:sepChr m:val=""/>
                            <m:grow/>
                          </m:dPr>
                          <m:e>
                            <m:r>
                              <m:t>S</m:t>
                            </m:r>
                          </m:e>
                        </m:d>
                      </m:e>
                    </m:d>
                  </m:oMath>
                </a14:m>
                <a:r>
                  <a:rPr/>
                  <a:t>为所有与</a:t>
                </a:r>
                <a14:m>
                  <m:oMath xmlns:m="http://schemas.openxmlformats.org/officeDocument/2006/math">
                    <m:r>
                      <m:t>S</m:t>
                    </m:r>
                  </m:oMath>
                </a14:m>
                <a:r>
                  <a:rPr/>
                  <a:t>中结点邻接的结点组成的集合.</a:t>
                </a:r>
              </a:p>
              <a:p>
                <a:pPr lvl="0" indent="0" marL="0">
                  <a:buNone/>
                </a:pPr>
                <a:r>
                  <a:rPr/>
                  <a:t>(或:设</a:t>
                </a:r>
                <a14:m>
                  <m:oMath xmlns:m="http://schemas.openxmlformats.org/officeDocument/2006/math">
                    <m:r>
                      <m:t>G</m:t>
                    </m:r>
                    <m:r>
                      <m:rPr>
                        <m:sty m:val="p"/>
                      </m:rPr>
                      <m:t>=</m:t>
                    </m:r>
                    <m:r>
                      <m:rPr>
                        <m:sty m:val="p"/>
                      </m:rPr>
                      <m:t>⟨</m:t>
                    </m:r>
                    <m:sSub>
                      <m:e>
                        <m:r>
                          <m:t>V</m:t>
                        </m:r>
                      </m:e>
                      <m:sub>
                        <m:r>
                          <m:t>1</m:t>
                        </m:r>
                      </m:sub>
                    </m:sSub>
                    <m:r>
                      <m:rPr>
                        <m:sty m:val="p"/>
                      </m:rPr>
                      <m:t>,</m:t>
                    </m:r>
                    <m:r>
                      <m:t>E</m:t>
                    </m:r>
                    <m:r>
                      <m:rPr>
                        <m:sty m:val="p"/>
                      </m:rPr>
                      <m:t>,</m:t>
                    </m:r>
                    <m:sSub>
                      <m:e>
                        <m:r>
                          <m:t>V</m:t>
                        </m:r>
                      </m:e>
                      <m:sub>
                        <m:r>
                          <m:t>2</m:t>
                        </m:r>
                      </m:sub>
                    </m:sSub>
                    <m:r>
                      <m:rPr>
                        <m:sty m:val="p"/>
                      </m:rPr>
                      <m:t>⟩</m:t>
                    </m:r>
                  </m:oMath>
                </a14:m>
                <a:r>
                  <a:rPr/>
                  <a:t>是二分图, </a:t>
                </a:r>
                <a14:m>
                  <m:oMath xmlns:m="http://schemas.openxmlformats.org/officeDocument/2006/math">
                    <m:r>
                      <m:t>G</m:t>
                    </m:r>
                  </m:oMath>
                </a14:m>
                <a:r>
                  <a:rPr/>
                  <a:t>有</a:t>
                </a:r>
                <a14:m>
                  <m:oMath xmlns:m="http://schemas.openxmlformats.org/officeDocument/2006/math">
                    <m:sSub>
                      <m:e>
                        <m:r>
                          <m:t>V</m:t>
                        </m:r>
                      </m:e>
                      <m:sub>
                        <m:r>
                          <m:t>1</m:t>
                        </m:r>
                      </m:sub>
                    </m:sSub>
                  </m:oMath>
                </a14:m>
                <a:r>
                  <a:rPr/>
                  <a:t>-完全匹配当且仅当</a:t>
                </a:r>
                <a14:m>
                  <m:oMath xmlns:m="http://schemas.openxmlformats.org/officeDocument/2006/math">
                    <m:sSub>
                      <m:e>
                        <m:r>
                          <m:t>V</m:t>
                        </m:r>
                      </m:e>
                      <m:sub>
                        <m:r>
                          <m:t>1</m:t>
                        </m:r>
                      </m:sub>
                    </m:sSub>
                  </m:oMath>
                </a14:m>
                <a:r>
                  <a:rPr/>
                  <a:t>中的任意</a:t>
                </a:r>
                <a14:m>
                  <m:oMath xmlns:m="http://schemas.openxmlformats.org/officeDocument/2006/math">
                    <m:r>
                      <m:t>k</m:t>
                    </m:r>
                  </m:oMath>
                </a14:m>
                <a:r>
                  <a:rPr/>
                  <a:t>个结点至少与</a:t>
                </a:r>
                <a14:m>
                  <m:oMath xmlns:m="http://schemas.openxmlformats.org/officeDocument/2006/math">
                    <m:sSub>
                      <m:e>
                        <m:r>
                          <m:t>V</m:t>
                        </m:r>
                      </m:e>
                      <m:sub>
                        <m:r>
                          <m:t>2</m:t>
                        </m:r>
                      </m:sub>
                    </m:sSub>
                  </m:oMath>
                </a14:m>
                <a:r>
                  <a:rPr/>
                  <a:t>中的</a:t>
                </a:r>
                <a14:m>
                  <m:oMath xmlns:m="http://schemas.openxmlformats.org/officeDocument/2006/math">
                    <m:r>
                      <m:t>k</m:t>
                    </m:r>
                  </m:oMath>
                </a14:m>
                <a:r>
                  <a:rPr/>
                  <a:t>个结点邻接, </a:t>
                </a:r>
                <a14:m>
                  <m:oMath xmlns:m="http://schemas.openxmlformats.org/officeDocument/2006/math">
                    <m:r>
                      <m:t>k</m:t>
                    </m:r>
                    <m:r>
                      <m:rPr>
                        <m:sty m:val="p"/>
                      </m:rPr>
                      <m:t>=</m:t>
                    </m:r>
                    <m:r>
                      <m:t>1</m:t>
                    </m:r>
                    <m:r>
                      <m:rPr>
                        <m:sty m:val="p"/>
                      </m:rPr>
                      <m:t>,</m:t>
                    </m:r>
                    <m:r>
                      <m:t>2</m:t>
                    </m:r>
                    <m:r>
                      <m:rPr>
                        <m:sty m:val="p"/>
                      </m:rPr>
                      <m:t>,</m:t>
                    </m:r>
                    <m:r>
                      <m:t>3</m:t>
                    </m:r>
                  </m:oMath>
                </a14:m>
                <a:r>
                  <a:rPr/>
                  <a:t>, </a:t>
                </a:r>
                <a14:m>
                  <m:oMath xmlns:m="http://schemas.openxmlformats.org/officeDocument/2006/math">
                    <m:r>
                      <m:rPr>
                        <m:sty m:val="p"/>
                      </m:rPr>
                      <m:t>⋯</m:t>
                    </m:r>
                  </m:oMath>
                </a14:m>
                <a:r>
                  <a:rPr/>
                  <a:t>, </a:t>
                </a:r>
                <a14:m>
                  <m:oMath xmlns:m="http://schemas.openxmlformats.org/officeDocument/2006/math">
                    <m:d>
                      <m:dPr>
                        <m:begChr m:val="|"/>
                        <m:endChr m:val="|"/>
                        <m:sepChr m:val=""/>
                        <m:grow/>
                      </m:dPr>
                      <m:e>
                        <m:sSub>
                          <m:e>
                            <m:r>
                              <m:t>V</m:t>
                            </m:r>
                          </m:e>
                          <m:sub>
                            <m:r>
                              <m:t>1</m:t>
                            </m:r>
                          </m:sub>
                        </m:sSub>
                      </m:e>
                    </m:d>
                  </m:oMath>
                </a14:m>
                <a:r>
                  <a:rPr/>
                  <a:t>, </a:t>
                </a:r>
                <a14:m>
                  <m:oMath xmlns:m="http://schemas.openxmlformats.org/officeDocument/2006/math">
                    <m:d>
                      <m:dPr>
                        <m:begChr m:val="|"/>
                        <m:endChr m:val="|"/>
                        <m:sepChr m:val=""/>
                        <m:grow/>
                      </m:dPr>
                      <m:e>
                        <m:sSub>
                          <m:e>
                            <m:r>
                              <m:t>V</m:t>
                            </m:r>
                          </m:e>
                          <m:sub>
                            <m:r>
                              <m:t>1</m:t>
                            </m:r>
                          </m:sub>
                        </m:sSub>
                      </m:e>
                    </m:d>
                    <m:r>
                      <m:rPr>
                        <m:sty m:val="p"/>
                      </m:rPr>
                      <m:t>≤</m:t>
                    </m:r>
                    <m:d>
                      <m:dPr>
                        <m:begChr m:val="|"/>
                        <m:endChr m:val="|"/>
                        <m:sepChr m:val=""/>
                        <m:grow/>
                      </m:dPr>
                      <m:e>
                        <m:sSub>
                          <m:e>
                            <m:r>
                              <m:t>V</m:t>
                            </m:r>
                          </m:e>
                          <m:sub>
                            <m:r>
                              <m:t>2</m:t>
                            </m:r>
                          </m:sub>
                        </m:sSub>
                      </m:e>
                    </m:d>
                  </m:oMath>
                </a14:m>
                <a:r>
                  <a:rPr/>
                  <a:t>.) 这一条件称为“</a:t>
                </a:r>
                <a:r>
                  <a:rPr b="1"/>
                  <a:t>相异性条件</a:t>
                </a:r>
                <a:r>
                  <a:rPr/>
                  <a:t>”.</a:t>
                </a:r>
              </a:p>
              <a:p>
                <a:pPr lvl="0" indent="0" marL="0">
                  <a:buNone/>
                </a:pPr>
                <a:r>
                  <a:rPr/>
                  <a:t>如图, </a:t>
                </a:r>
                <a14:m>
                  <m:oMath xmlns:m="http://schemas.openxmlformats.org/officeDocument/2006/math">
                    <m:sSub>
                      <m:e>
                        <m:r>
                          <m:t>G</m:t>
                        </m:r>
                      </m:e>
                      <m:sub>
                        <m:r>
                          <m:t>1</m:t>
                        </m:r>
                      </m:sub>
                    </m:sSub>
                  </m:oMath>
                </a14:m>
                <a:r>
                  <a:rPr/>
                  <a:t>不存在</a:t>
                </a:r>
                <a14:m>
                  <m:oMath xmlns:m="http://schemas.openxmlformats.org/officeDocument/2006/math">
                    <m:sSub>
                      <m:e>
                        <m:r>
                          <m:t>V</m:t>
                        </m:r>
                      </m:e>
                      <m:sub>
                        <m:r>
                          <m:t>1</m:t>
                        </m:r>
                      </m:sub>
                    </m:sSub>
                  </m:oMath>
                </a14:m>
                <a:r>
                  <a:rPr/>
                  <a:t>-完全匹配, </a:t>
                </a:r>
                <a14:m>
                  <m:oMath xmlns:m="http://schemas.openxmlformats.org/officeDocument/2006/math">
                    <m:sSub>
                      <m:e>
                        <m:r>
                          <m:t>G</m:t>
                        </m:r>
                      </m:e>
                      <m:sub>
                        <m:r>
                          <m:t>2</m:t>
                        </m:r>
                      </m:sub>
                    </m:sSub>
                  </m:oMath>
                </a14:m>
                <a:r>
                  <a:rPr/>
                  <a:t>存在</a:t>
                </a:r>
                <a14:m>
                  <m:oMath xmlns:m="http://schemas.openxmlformats.org/officeDocument/2006/math">
                    <m:sSub>
                      <m:e>
                        <m:r>
                          <m:t>V</m:t>
                        </m:r>
                      </m:e>
                      <m:sub>
                        <m:r>
                          <m:t>1</m:t>
                        </m:r>
                      </m:sub>
                    </m:sSub>
                  </m:oMath>
                </a14:m>
                <a:r>
                  <a:rPr/>
                  <a:t>-完全匹配.</a:t>
                </a:r>
              </a:p>
            </p:txBody>
          </p:sp>
        </mc:Choice>
      </mc:AlternateContent>
      <p:pic>
        <p:nvPicPr>
          <p:cNvPr descr="MAT21601T-Chapter10_files/figure-pptx/unnamed-chunk-38-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求证: 若二分图</a:t>
                </a:r>
                <a14:m>
                  <m:oMath xmlns:m="http://schemas.openxmlformats.org/officeDocument/2006/math">
                    <m:r>
                      <m:t>G</m:t>
                    </m:r>
                    <m:r>
                      <m:rPr>
                        <m:sty m:val="p"/>
                      </m:rPr>
                      <m:t>=</m:t>
                    </m:r>
                    <m:r>
                      <m:rPr>
                        <m:sty m:val="p"/>
                      </m:rPr>
                      <m:t>⟨</m:t>
                    </m:r>
                    <m:sSub>
                      <m:e>
                        <m:r>
                          <m:t>V</m:t>
                        </m:r>
                      </m:e>
                      <m:sub>
                        <m:r>
                          <m:t>1</m:t>
                        </m:r>
                      </m:sub>
                    </m:sSub>
                    <m:r>
                      <m:rPr>
                        <m:sty m:val="p"/>
                      </m:rPr>
                      <m:t>,</m:t>
                    </m:r>
                    <m:r>
                      <m:t>E</m:t>
                    </m:r>
                    <m:r>
                      <m:rPr>
                        <m:sty m:val="p"/>
                      </m:rPr>
                      <m:t>,</m:t>
                    </m:r>
                    <m:sSub>
                      <m:e>
                        <m:r>
                          <m:t>V</m:t>
                        </m:r>
                      </m:e>
                      <m:sub>
                        <m:r>
                          <m:t>2</m:t>
                        </m:r>
                      </m:sub>
                    </m:sSub>
                    <m:r>
                      <m:rPr>
                        <m:sty m:val="p"/>
                      </m:rPr>
                      <m:t>⟩</m:t>
                    </m:r>
                  </m:oMath>
                </a14:m>
                <a:r>
                  <a:rPr/>
                  <a:t>是</a:t>
                </a:r>
                <a14:m>
                  <m:oMath xmlns:m="http://schemas.openxmlformats.org/officeDocument/2006/math">
                    <m:r>
                      <m:t>k</m:t>
                    </m:r>
                  </m:oMath>
                </a14:m>
                <a:r>
                  <a:rPr/>
                  <a:t>-正则图, 则</a:t>
                </a:r>
                <a14:m>
                  <m:oMath xmlns:m="http://schemas.openxmlformats.org/officeDocument/2006/math">
                    <m:r>
                      <m:t>G</m:t>
                    </m:r>
                  </m:oMath>
                </a14:m>
                <a:r>
                  <a:rPr/>
                  <a:t>中有完全匹配.</a:t>
                </a:r>
              </a:p>
              <a:p>
                <a:pPr lvl="0" indent="0" marL="0">
                  <a:buNone/>
                </a:pPr>
                <a:r>
                  <a:rPr/>
                  <a:t>证明: 由于</a:t>
                </a:r>
                <a14:m>
                  <m:oMath xmlns:m="http://schemas.openxmlformats.org/officeDocument/2006/math">
                    <m:r>
                      <m:t>G</m:t>
                    </m:r>
                    <m:r>
                      <m:rPr>
                        <m:sty m:val="p"/>
                      </m:rPr>
                      <m:t>=</m:t>
                    </m:r>
                    <m:r>
                      <m:rPr>
                        <m:sty m:val="p"/>
                      </m:rPr>
                      <m:t>⟨</m:t>
                    </m:r>
                    <m:sSub>
                      <m:e>
                        <m:r>
                          <m:t>V</m:t>
                        </m:r>
                      </m:e>
                      <m:sub>
                        <m:r>
                          <m:t>1</m:t>
                        </m:r>
                      </m:sub>
                    </m:sSub>
                    <m:r>
                      <m:rPr>
                        <m:sty m:val="p"/>
                      </m:rPr>
                      <m:t>,</m:t>
                    </m:r>
                    <m:r>
                      <m:t>E</m:t>
                    </m:r>
                    <m:r>
                      <m:rPr>
                        <m:sty m:val="p"/>
                      </m:rPr>
                      <m:t>,</m:t>
                    </m:r>
                    <m:sSub>
                      <m:e>
                        <m:r>
                          <m:t>V</m:t>
                        </m:r>
                      </m:e>
                      <m:sub>
                        <m:r>
                          <m:t>2</m:t>
                        </m:r>
                      </m:sub>
                    </m:sSub>
                    <m:r>
                      <m:rPr>
                        <m:sty m:val="p"/>
                      </m:rPr>
                      <m:t>⟩</m:t>
                    </m:r>
                  </m:oMath>
                </a14:m>
                <a:r>
                  <a:rPr/>
                  <a:t>是</a:t>
                </a:r>
                <a14:m>
                  <m:oMath xmlns:m="http://schemas.openxmlformats.org/officeDocument/2006/math">
                    <m:r>
                      <m:t>k</m:t>
                    </m:r>
                  </m:oMath>
                </a14:m>
                <a:r>
                  <a:rPr/>
                  <a:t>-正则图, 因此有</a:t>
                </a:r>
                <a:br/>
              </a:p>
              <a:p>
                <a:pPr lvl="0" indent="0" marL="0">
                  <a:buNone/>
                </a:pPr>
                <a14:m>
                  <m:oMathPara xmlns:m="http://schemas.openxmlformats.org/officeDocument/2006/math">
                    <m:oMathParaPr>
                      <m:jc m:val="center"/>
                    </m:oMathParaPr>
                    <m:oMath>
                      <m:r>
                        <m:t>k</m:t>
                      </m:r>
                      <m:r>
                        <m:rPr>
                          <m:sty m:val="p"/>
                        </m:rPr>
                        <m:t>⋅</m:t>
                      </m:r>
                      <m:d>
                        <m:dPr>
                          <m:begChr m:val="|"/>
                          <m:endChr m:val="|"/>
                          <m:sepChr m:val=""/>
                          <m:grow/>
                        </m:dPr>
                        <m:e>
                          <m:sSub>
                            <m:e>
                              <m:r>
                                <m:t>V</m:t>
                              </m:r>
                            </m:e>
                            <m:sub>
                              <m:r>
                                <m:t>1</m:t>
                              </m:r>
                            </m:sub>
                          </m:sSub>
                        </m:e>
                      </m:d>
                      <m:r>
                        <m:rPr>
                          <m:sty m:val="p"/>
                        </m:rPr>
                        <m:t>=</m:t>
                      </m:r>
                      <m:d>
                        <m:dPr>
                          <m:begChr m:val="|"/>
                          <m:endChr m:val="|"/>
                          <m:sepChr m:val=""/>
                          <m:grow/>
                        </m:dPr>
                        <m:e>
                          <m:r>
                            <m:t>E</m:t>
                          </m:r>
                        </m:e>
                      </m:d>
                      <m:r>
                        <m:rPr>
                          <m:sty m:val="p"/>
                        </m:rPr>
                        <m:t>=</m:t>
                      </m:r>
                      <m:r>
                        <m:t>k</m:t>
                      </m:r>
                      <m:r>
                        <m:rPr>
                          <m:sty m:val="p"/>
                        </m:rPr>
                        <m:t>⋅</m:t>
                      </m:r>
                      <m:d>
                        <m:dPr>
                          <m:begChr m:val="|"/>
                          <m:endChr m:val="|"/>
                          <m:sepChr m:val=""/>
                          <m:grow/>
                        </m:dPr>
                        <m:e>
                          <m:sSub>
                            <m:e>
                              <m:r>
                                <m:t>V</m:t>
                              </m:r>
                            </m:e>
                            <m:sub>
                              <m:r>
                                <m:t>2</m:t>
                              </m:r>
                            </m:sub>
                          </m:sSub>
                        </m:e>
                      </m:d>
                    </m:oMath>
                  </m:oMathPara>
                </a14:m>
              </a:p>
              <a:p>
                <a:pPr lvl="0" indent="0" marL="0">
                  <a:buNone/>
                </a:pPr>
                <a:r>
                  <a:rPr/>
                  <a:t>从而得</a:t>
                </a:r>
                <a14:m>
                  <m:oMath xmlns:m="http://schemas.openxmlformats.org/officeDocument/2006/math">
                    <m:d>
                      <m:dPr>
                        <m:begChr m:val="|"/>
                        <m:endChr m:val="|"/>
                        <m:sepChr m:val=""/>
                        <m:grow/>
                      </m:dPr>
                      <m:e>
                        <m:sSub>
                          <m:e>
                            <m:r>
                              <m:t>V</m:t>
                            </m:r>
                          </m:e>
                          <m:sub>
                            <m:r>
                              <m:t>1</m:t>
                            </m:r>
                          </m:sub>
                        </m:sSub>
                      </m:e>
                    </m:d>
                    <m:r>
                      <m:rPr>
                        <m:sty m:val="p"/>
                      </m:rPr>
                      <m:t>=</m:t>
                    </m:r>
                    <m:d>
                      <m:dPr>
                        <m:begChr m:val="|"/>
                        <m:endChr m:val="|"/>
                        <m:sepChr m:val=""/>
                        <m:grow/>
                      </m:dPr>
                      <m:e>
                        <m:sSub>
                          <m:e>
                            <m:r>
                              <m:t>V</m:t>
                            </m:r>
                          </m:e>
                          <m:sub>
                            <m:r>
                              <m:t>2</m:t>
                            </m:r>
                          </m:sub>
                        </m:sSub>
                      </m:e>
                    </m:d>
                  </m:oMath>
                </a14:m>
                <a:r>
                  <a:rPr/>
                  <a:t>.</a:t>
                </a:r>
              </a:p>
            </p:txBody>
          </p:sp>
        </mc:Choice>
      </mc:AlternateContent>
      <p:pic>
        <p:nvPicPr>
          <p:cNvPr descr="MAT21601T-Chapter10_files/figure-pptx/unnamed-chunk-39-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设任意</a:t>
                </a:r>
                <a14:m>
                  <m:oMath xmlns:m="http://schemas.openxmlformats.org/officeDocument/2006/math">
                    <m:r>
                      <m:t>S</m:t>
                    </m:r>
                    <m:r>
                      <m:rPr>
                        <m:sty m:val="p"/>
                      </m:rPr>
                      <m:t>⊆</m:t>
                    </m:r>
                    <m:sSub>
                      <m:e>
                        <m:r>
                          <m:t>V</m:t>
                        </m:r>
                      </m:e>
                      <m:sub>
                        <m:r>
                          <m:t>1</m:t>
                        </m:r>
                      </m:sub>
                    </m:sSub>
                    <m:r>
                      <m:rPr>
                        <m:sty m:val="p"/>
                      </m:rPr>
                      <m:t>,</m:t>
                    </m:r>
                    <m:r>
                      <m:t>N</m:t>
                    </m:r>
                    <m:d>
                      <m:dPr>
                        <m:begChr m:val="("/>
                        <m:endChr m:val=")"/>
                        <m:sepChr m:val=""/>
                        <m:grow/>
                      </m:dPr>
                      <m:e>
                        <m:r>
                          <m:t>S</m:t>
                        </m:r>
                      </m:e>
                    </m:d>
                  </m:oMath>
                </a14:m>
                <a:r>
                  <a:rPr/>
                  <a:t>为</a:t>
                </a:r>
                <a14:m>
                  <m:oMath xmlns:m="http://schemas.openxmlformats.org/officeDocument/2006/math">
                    <m:r>
                      <m:t>S</m:t>
                    </m:r>
                  </m:oMath>
                </a14:m>
                <a:r>
                  <a:rPr/>
                  <a:t>的邻接结点集, </a:t>
                </a:r>
                <a14:m>
                  <m:oMath xmlns:m="http://schemas.openxmlformats.org/officeDocument/2006/math">
                    <m:sSub>
                      <m:e>
                        <m:r>
                          <m:t>E</m:t>
                        </m:r>
                      </m:e>
                      <m:sub>
                        <m:r>
                          <m:t>1</m:t>
                        </m:r>
                      </m:sub>
                    </m:sSub>
                  </m:oMath>
                </a14:m>
                <a:r>
                  <a:rPr/>
                  <a:t>为关联</a:t>
                </a:r>
                <a14:m>
                  <m:oMath xmlns:m="http://schemas.openxmlformats.org/officeDocument/2006/math">
                    <m:r>
                      <m:t>S</m:t>
                    </m:r>
                  </m:oMath>
                </a14:m>
                <a:r>
                  <a:rPr/>
                  <a:t>中结点的边的集合, </a:t>
                </a:r>
                <a14:m>
                  <m:oMath xmlns:m="http://schemas.openxmlformats.org/officeDocument/2006/math">
                    <m:sSub>
                      <m:e>
                        <m:r>
                          <m:t>E</m:t>
                        </m:r>
                      </m:e>
                      <m:sub>
                        <m:r>
                          <m:t>2</m:t>
                        </m:r>
                      </m:sub>
                    </m:sSub>
                  </m:oMath>
                </a14:m>
                <a:r>
                  <a:rPr/>
                  <a:t>为关联</a:t>
                </a:r>
                <a14:m>
                  <m:oMath xmlns:m="http://schemas.openxmlformats.org/officeDocument/2006/math">
                    <m:r>
                      <m:t>N</m:t>
                    </m:r>
                    <m:d>
                      <m:dPr>
                        <m:begChr m:val="("/>
                        <m:endChr m:val=")"/>
                        <m:sepChr m:val=""/>
                        <m:grow/>
                      </m:dPr>
                      <m:e>
                        <m:r>
                          <m:t>S</m:t>
                        </m:r>
                      </m:e>
                    </m:d>
                  </m:oMath>
                </a14:m>
                <a:r>
                  <a:rPr/>
                  <a:t>中结点的边的集合, 可知</a:t>
                </a:r>
                <a14:m>
                  <m:oMath xmlns:m="http://schemas.openxmlformats.org/officeDocument/2006/math">
                    <m:sSub>
                      <m:e>
                        <m:r>
                          <m:t>E</m:t>
                        </m:r>
                      </m:e>
                      <m:sub>
                        <m:r>
                          <m:t>1</m:t>
                        </m:r>
                      </m:sub>
                    </m:sSub>
                    <m:r>
                      <m:rPr>
                        <m:sty m:val="p"/>
                      </m:rPr>
                      <m:t>⊆</m:t>
                    </m:r>
                    <m:sSub>
                      <m:e>
                        <m:r>
                          <m:t>E</m:t>
                        </m:r>
                      </m:e>
                      <m:sub>
                        <m:r>
                          <m:t>2</m:t>
                        </m:r>
                      </m:sub>
                    </m:sSub>
                  </m:oMath>
                </a14:m>
                <a:r>
                  <a:rPr/>
                  <a:t>, 于是</a:t>
                </a:r>
              </a:p>
              <a:p>
                <a:pPr lvl="0" indent="0" marL="0">
                  <a:buNone/>
                </a:pPr>
                <a14:m>
                  <m:oMathPara xmlns:m="http://schemas.openxmlformats.org/officeDocument/2006/math">
                    <m:oMathParaPr>
                      <m:jc m:val="center"/>
                    </m:oMathParaPr>
                    <m:oMath>
                      <m:r>
                        <m:t>k</m:t>
                      </m:r>
                      <m:r>
                        <m:rPr>
                          <m:sty m:val="p"/>
                        </m:rPr>
                        <m:t>⋅</m:t>
                      </m:r>
                      <m:d>
                        <m:dPr>
                          <m:begChr m:val="|"/>
                          <m:endChr m:val="|"/>
                          <m:sepChr m:val=""/>
                          <m:grow/>
                        </m:dPr>
                        <m:e>
                          <m:r>
                            <m:t>N</m:t>
                          </m:r>
                          <m:d>
                            <m:dPr>
                              <m:begChr m:val="("/>
                              <m:endChr m:val=")"/>
                              <m:sepChr m:val=""/>
                              <m:grow/>
                            </m:dPr>
                            <m:e>
                              <m:r>
                                <m:t>S</m:t>
                              </m:r>
                            </m:e>
                          </m:d>
                        </m:e>
                      </m:d>
                      <m:r>
                        <m:rPr>
                          <m:sty m:val="p"/>
                        </m:rPr>
                        <m:t>=</m:t>
                      </m:r>
                      <m:d>
                        <m:dPr>
                          <m:begChr m:val="|"/>
                          <m:endChr m:val="|"/>
                          <m:sepChr m:val=""/>
                          <m:grow/>
                        </m:dPr>
                        <m:e>
                          <m:sSub>
                            <m:e>
                              <m:r>
                                <m:t>E</m:t>
                              </m:r>
                            </m:e>
                            <m:sub>
                              <m:r>
                                <m:t>2</m:t>
                              </m:r>
                            </m:sub>
                          </m:sSub>
                        </m:e>
                      </m:d>
                      <m:r>
                        <m:rPr>
                          <m:sty m:val="p"/>
                        </m:rPr>
                        <m:t>≥</m:t>
                      </m:r>
                      <m:d>
                        <m:dPr>
                          <m:begChr m:val="|"/>
                          <m:endChr m:val="|"/>
                          <m:sepChr m:val=""/>
                          <m:grow/>
                        </m:dPr>
                        <m:e>
                          <m:sSub>
                            <m:e>
                              <m:r>
                                <m:t>E</m:t>
                              </m:r>
                            </m:e>
                            <m:sub>
                              <m:r>
                                <m:t>1</m:t>
                              </m:r>
                            </m:sub>
                          </m:sSub>
                        </m:e>
                      </m:d>
                      <m:r>
                        <m:rPr>
                          <m:sty m:val="p"/>
                        </m:rPr>
                        <m:t>=</m:t>
                      </m:r>
                      <m:r>
                        <m:t>k</m:t>
                      </m:r>
                      <m:r>
                        <m:rPr>
                          <m:sty m:val="p"/>
                        </m:rPr>
                        <m:t>⋅</m:t>
                      </m:r>
                      <m:d>
                        <m:dPr>
                          <m:begChr m:val="|"/>
                          <m:endChr m:val="|"/>
                          <m:sepChr m:val=""/>
                          <m:grow/>
                        </m:dPr>
                        <m:e>
                          <m:r>
                            <m:t>S</m:t>
                          </m:r>
                        </m:e>
                      </m:d>
                    </m:oMath>
                  </m:oMathPara>
                </a14:m>
              </a:p>
              <a:p>
                <a:pPr lvl="0" indent="0" marL="0">
                  <a:buNone/>
                </a:pPr>
                <a:r>
                  <a:rPr/>
                  <a:t>得</a:t>
                </a:r>
                <a14:m>
                  <m:oMath xmlns:m="http://schemas.openxmlformats.org/officeDocument/2006/math">
                    <m:d>
                      <m:dPr>
                        <m:begChr m:val="|"/>
                        <m:endChr m:val="|"/>
                        <m:sepChr m:val=""/>
                        <m:grow/>
                      </m:dPr>
                      <m:e>
                        <m:r>
                          <m:t>N</m:t>
                        </m:r>
                        <m:d>
                          <m:dPr>
                            <m:begChr m:val="("/>
                            <m:endChr m:val=")"/>
                            <m:sepChr m:val=""/>
                            <m:grow/>
                          </m:dPr>
                          <m:e>
                            <m:r>
                              <m:t>S</m:t>
                            </m:r>
                          </m:e>
                        </m:d>
                      </m:e>
                    </m:d>
                    <m:r>
                      <m:rPr>
                        <m:sty m:val="p"/>
                      </m:rPr>
                      <m:t>≥</m:t>
                    </m:r>
                    <m:d>
                      <m:dPr>
                        <m:begChr m:val="|"/>
                        <m:endChr m:val="|"/>
                        <m:sepChr m:val=""/>
                        <m:grow/>
                      </m:dPr>
                      <m:e>
                        <m:r>
                          <m:t>S</m:t>
                        </m:r>
                      </m:e>
                    </m:d>
                  </m:oMath>
                </a14:m>
                <a:r>
                  <a:rPr/>
                  <a:t>, 因此</a:t>
                </a:r>
                <a14:m>
                  <m:oMath xmlns:m="http://schemas.openxmlformats.org/officeDocument/2006/math">
                    <m:r>
                      <m:t>G</m:t>
                    </m:r>
                  </m:oMath>
                </a14:m>
                <a:r>
                  <a:rPr/>
                  <a:t>有</a:t>
                </a:r>
                <a14:m>
                  <m:oMath xmlns:m="http://schemas.openxmlformats.org/officeDocument/2006/math">
                    <m:sSub>
                      <m:e>
                        <m:r>
                          <m:t>V</m:t>
                        </m:r>
                      </m:e>
                      <m:sub>
                        <m:r>
                          <m:t>1</m:t>
                        </m:r>
                      </m:sub>
                    </m:sSub>
                  </m:oMath>
                </a14:m>
                <a:r>
                  <a:rPr/>
                  <a:t>-完全匹配</a:t>
                </a:r>
                <a14:m>
                  <m:oMath xmlns:m="http://schemas.openxmlformats.org/officeDocument/2006/math">
                    <m:r>
                      <m:t>M</m:t>
                    </m:r>
                  </m:oMath>
                </a14:m>
                <a:r>
                  <a:rPr/>
                  <a:t>.</a:t>
                </a:r>
              </a:p>
              <a:p>
                <a:pPr lvl="0" indent="0" marL="0">
                  <a:buNone/>
                </a:pPr>
                <a:r>
                  <a:rPr/>
                  <a:t>又由于</a:t>
                </a:r>
                <a14:m>
                  <m:oMath xmlns:m="http://schemas.openxmlformats.org/officeDocument/2006/math">
                    <m:d>
                      <m:dPr>
                        <m:begChr m:val="|"/>
                        <m:endChr m:val="|"/>
                        <m:sepChr m:val=""/>
                        <m:grow/>
                      </m:dPr>
                      <m:e>
                        <m:sSub>
                          <m:e>
                            <m:r>
                              <m:t>V</m:t>
                            </m:r>
                          </m:e>
                          <m:sub>
                            <m:r>
                              <m:t>1</m:t>
                            </m:r>
                          </m:sub>
                        </m:sSub>
                      </m:e>
                    </m:d>
                    <m:r>
                      <m:rPr>
                        <m:sty m:val="p"/>
                      </m:rPr>
                      <m:t>=</m:t>
                    </m:r>
                    <m:d>
                      <m:dPr>
                        <m:begChr m:val="|"/>
                        <m:endChr m:val="|"/>
                        <m:sepChr m:val=""/>
                        <m:grow/>
                      </m:dPr>
                      <m:e>
                        <m:sSub>
                          <m:e>
                            <m:r>
                              <m:t>V</m:t>
                            </m:r>
                          </m:e>
                          <m:sub>
                            <m:r>
                              <m:t>2</m:t>
                            </m:r>
                          </m:sub>
                        </m:sSub>
                      </m:e>
                    </m:d>
                  </m:oMath>
                </a14:m>
                <a:r>
                  <a:rPr/>
                  <a:t>, 显然</a:t>
                </a:r>
                <a14:m>
                  <m:oMath xmlns:m="http://schemas.openxmlformats.org/officeDocument/2006/math">
                    <m:r>
                      <m:t>M</m:t>
                    </m:r>
                  </m:oMath>
                </a14:m>
                <a:r>
                  <a:rPr/>
                  <a:t>也是</a:t>
                </a:r>
                <a14:m>
                  <m:oMath xmlns:m="http://schemas.openxmlformats.org/officeDocument/2006/math">
                    <m:sSub>
                      <m:e>
                        <m:r>
                          <m:t>V</m:t>
                        </m:r>
                      </m:e>
                      <m:sub>
                        <m:r>
                          <m:t>2</m:t>
                        </m:r>
                      </m:sub>
                    </m:sSub>
                  </m:oMath>
                </a14:m>
                <a:r>
                  <a:rPr/>
                  <a:t>-完全匹配, 故</a:t>
                </a:r>
                <a14:m>
                  <m:oMath xmlns:m="http://schemas.openxmlformats.org/officeDocument/2006/math">
                    <m:r>
                      <m:t>M</m:t>
                    </m:r>
                  </m:oMath>
                </a14:m>
                <a:r>
                  <a:rPr/>
                  <a:t>是</a:t>
                </a:r>
                <a14:m>
                  <m:oMath xmlns:m="http://schemas.openxmlformats.org/officeDocument/2006/math">
                    <m:r>
                      <m:t>G</m:t>
                    </m:r>
                  </m:oMath>
                </a14:m>
                <a:r>
                  <a:rPr/>
                  <a:t>的完全匹配, 即</a:t>
                </a:r>
                <a14:m>
                  <m:oMath xmlns:m="http://schemas.openxmlformats.org/officeDocument/2006/math">
                    <m:r>
                      <m:t>G</m:t>
                    </m:r>
                  </m:oMath>
                </a14:m>
                <a:r>
                  <a:rPr/>
                  <a:t>中有完全匹配.</a:t>
                </a:r>
              </a:p>
            </p:txBody>
          </p:sp>
        </mc:Choice>
      </mc:AlternateContent>
      <p:pic>
        <p:nvPicPr>
          <p:cNvPr descr="MAT21601T-Chapter10_files/figure-pptx/unnamed-chunk-40-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14:m>
                  <m:oMath xmlns:m="http://schemas.openxmlformats.org/officeDocument/2006/math">
                    <m:sSub>
                      <m:e>
                        <m:r>
                          <m:t>G</m:t>
                        </m:r>
                      </m:e>
                      <m:sub>
                        <m:r>
                          <m:t>1</m:t>
                        </m:r>
                      </m:sub>
                    </m:sSub>
                  </m:oMath>
                </a14:m>
                <a:r>
                  <a:rPr/>
                  <a:t>是3-正则图, 则</a:t>
                </a:r>
                <a14:m>
                  <m:oMath xmlns:m="http://schemas.openxmlformats.org/officeDocument/2006/math">
                    <m:sSub>
                      <m:e>
                        <m:r>
                          <m:t>G</m:t>
                        </m:r>
                      </m:e>
                      <m:sub>
                        <m:r>
                          <m:t>1</m:t>
                        </m:r>
                      </m:sub>
                    </m:sSub>
                  </m:oMath>
                </a14:m>
                <a:r>
                  <a:rPr/>
                  <a:t>中有完全匹配;</a:t>
                </a:r>
              </a:p>
              <a:p>
                <a:pPr lvl="0" indent="0" marL="0">
                  <a:buNone/>
                </a:pPr>
                <a14:m>
                  <m:oMath xmlns:m="http://schemas.openxmlformats.org/officeDocument/2006/math">
                    <m:sSub>
                      <m:e>
                        <m:r>
                          <m:t>G</m:t>
                        </m:r>
                      </m:e>
                      <m:sub>
                        <m:r>
                          <m:t>2</m:t>
                        </m:r>
                      </m:sub>
                    </m:sSub>
                  </m:oMath>
                </a14:m>
                <a:r>
                  <a:rPr/>
                  <a:t>是2-正则图, 则</a:t>
                </a:r>
                <a14:m>
                  <m:oMath xmlns:m="http://schemas.openxmlformats.org/officeDocument/2006/math">
                    <m:sSub>
                      <m:e>
                        <m:r>
                          <m:t>G</m:t>
                        </m:r>
                      </m:e>
                      <m:sub>
                        <m:r>
                          <m:t>2</m:t>
                        </m:r>
                      </m:sub>
                    </m:sSub>
                  </m:oMath>
                </a14:m>
                <a:r>
                  <a:rPr/>
                  <a:t>中有完全匹配.</a:t>
                </a:r>
              </a:p>
            </p:txBody>
          </p:sp>
        </mc:Choice>
      </mc:AlternateContent>
      <p:pic>
        <p:nvPicPr>
          <p:cNvPr descr="MAT21601T-Chapter10_files/figure-pptx/unnamed-chunk-41-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定理: (</a:t>
                </a:r>
                <a14:m>
                  <m:oMath xmlns:m="http://schemas.openxmlformats.org/officeDocument/2006/math">
                    <m:r>
                      <m:t>t</m:t>
                    </m:r>
                  </m:oMath>
                </a14:m>
                <a:r>
                  <a:rPr/>
                  <a:t>条件)设</a:t>
                </a:r>
                <a14:m>
                  <m:oMath xmlns:m="http://schemas.openxmlformats.org/officeDocument/2006/math">
                    <m:r>
                      <m:t>G</m:t>
                    </m:r>
                    <m:r>
                      <m:rPr>
                        <m:sty m:val="p"/>
                      </m:rPr>
                      <m:t>=</m:t>
                    </m:r>
                    <m:r>
                      <m:rPr>
                        <m:sty m:val="p"/>
                      </m:rPr>
                      <m:t>⟨</m:t>
                    </m:r>
                    <m:sSub>
                      <m:e>
                        <m:r>
                          <m:t>V</m:t>
                        </m:r>
                      </m:e>
                      <m:sub>
                        <m:r>
                          <m:t>1</m:t>
                        </m:r>
                      </m:sub>
                    </m:sSub>
                    <m:r>
                      <m:rPr>
                        <m:sty m:val="p"/>
                      </m:rPr>
                      <m:t>,</m:t>
                    </m:r>
                    <m:r>
                      <m:t>E</m:t>
                    </m:r>
                    <m:r>
                      <m:rPr>
                        <m:sty m:val="p"/>
                      </m:rPr>
                      <m:t>,</m:t>
                    </m:r>
                    <m:sSub>
                      <m:e>
                        <m:r>
                          <m:t>V</m:t>
                        </m:r>
                      </m:e>
                      <m:sub>
                        <m:r>
                          <m:t>2</m:t>
                        </m:r>
                      </m:sub>
                    </m:sSub>
                    <m:r>
                      <m:rPr>
                        <m:sty m:val="p"/>
                      </m:rPr>
                      <m:t>⟩</m:t>
                    </m:r>
                  </m:oMath>
                </a14:m>
                <a:r>
                  <a:rPr/>
                  <a:t>是二分图, 若存在正整数</a:t>
                </a:r>
                <a14:m>
                  <m:oMath xmlns:m="http://schemas.openxmlformats.org/officeDocument/2006/math">
                    <m:r>
                      <m:t>t</m:t>
                    </m:r>
                  </m:oMath>
                </a14:m>
                <a:r>
                  <a:rPr/>
                  <a:t>, 满足:</a:t>
                </a:r>
              </a:p>
              <a:p>
                <a:pPr lvl="0" indent="-457200" marL="457200">
                  <a:buAutoNum type="arabicParenBoth"/>
                </a:pPr>
                <a:r>
                  <a:rPr/>
                  <a:t>对于</a:t>
                </a:r>
                <a14:m>
                  <m:oMath xmlns:m="http://schemas.openxmlformats.org/officeDocument/2006/math">
                    <m:sSub>
                      <m:e>
                        <m:r>
                          <m:t>V</m:t>
                        </m:r>
                      </m:e>
                      <m:sub>
                        <m:r>
                          <m:t>1</m:t>
                        </m:r>
                      </m:sub>
                    </m:sSub>
                  </m:oMath>
                </a14:m>
                <a:r>
                  <a:rPr/>
                  <a:t>中的每个结点, 至少有</a:t>
                </a:r>
                <a14:m>
                  <m:oMath xmlns:m="http://schemas.openxmlformats.org/officeDocument/2006/math">
                    <m:r>
                      <m:t>t</m:t>
                    </m:r>
                  </m:oMath>
                </a14:m>
                <a:r>
                  <a:rPr/>
                  <a:t>条与其关联的边;</a:t>
                </a:r>
              </a:p>
              <a:p>
                <a:pPr lvl="0" indent="-457200" marL="457200">
                  <a:buAutoNum type="arabicParenBoth"/>
                </a:pPr>
                <a:r>
                  <a:rPr/>
                  <a:t>对于</a:t>
                </a:r>
                <a14:m>
                  <m:oMath xmlns:m="http://schemas.openxmlformats.org/officeDocument/2006/math">
                    <m:sSub>
                      <m:e>
                        <m:r>
                          <m:t>V</m:t>
                        </m:r>
                      </m:e>
                      <m:sub>
                        <m:r>
                          <m:t>2</m:t>
                        </m:r>
                      </m:sub>
                    </m:sSub>
                  </m:oMath>
                </a14:m>
                <a:r>
                  <a:rPr/>
                  <a:t>中的每个结点, 至多有</a:t>
                </a:r>
                <a14:m>
                  <m:oMath xmlns:m="http://schemas.openxmlformats.org/officeDocument/2006/math">
                    <m:r>
                      <m:t>t</m:t>
                    </m:r>
                  </m:oMath>
                </a14:m>
                <a:r>
                  <a:rPr/>
                  <a:t>条与其关联的边.</a:t>
                </a:r>
              </a:p>
              <a:p>
                <a:pPr lvl="0" indent="0" marL="0">
                  <a:buNone/>
                </a:pPr>
                <a:r>
                  <a:rPr/>
                  <a:t>则</a:t>
                </a:r>
                <a14:m>
                  <m:oMath xmlns:m="http://schemas.openxmlformats.org/officeDocument/2006/math">
                    <m:r>
                      <m:t>G</m:t>
                    </m:r>
                  </m:oMath>
                </a14:m>
                <a:r>
                  <a:rPr/>
                  <a:t>中必有</a:t>
                </a:r>
                <a14:m>
                  <m:oMath xmlns:m="http://schemas.openxmlformats.org/officeDocument/2006/math">
                    <m:sSub>
                      <m:e>
                        <m:r>
                          <m:t>V</m:t>
                        </m:r>
                      </m:e>
                      <m:sub>
                        <m:r>
                          <m:t>1</m:t>
                        </m:r>
                      </m:sub>
                    </m:sSub>
                  </m:oMath>
                </a14:m>
                <a:r>
                  <a:rPr/>
                  <a:t>-完全匹配.</a:t>
                </a:r>
              </a:p>
              <a:p>
                <a:pPr lvl="0" indent="0" marL="0">
                  <a:buNone/>
                </a:pPr>
                <a:r>
                  <a:rPr/>
                  <a:t>也即: </a:t>
                </a:r>
                <a14:m>
                  <m:oMath xmlns:m="http://schemas.openxmlformats.org/officeDocument/2006/math">
                    <m:sSub>
                      <m:e>
                        <m:r>
                          <m:t>V</m:t>
                        </m:r>
                      </m:e>
                      <m:sub>
                        <m:r>
                          <m:t>1</m:t>
                        </m:r>
                      </m:sub>
                    </m:sSub>
                  </m:oMath>
                </a14:m>
                <a:r>
                  <a:rPr/>
                  <a:t>中结点度数的最小值大于等于</a:t>
                </a:r>
                <a14:m>
                  <m:oMath xmlns:m="http://schemas.openxmlformats.org/officeDocument/2006/math">
                    <m:sSub>
                      <m:e>
                        <m:r>
                          <m:t>V</m:t>
                        </m:r>
                      </m:e>
                      <m:sub>
                        <m:r>
                          <m:t>2</m:t>
                        </m:r>
                      </m:sub>
                    </m:sSub>
                  </m:oMath>
                </a14:m>
                <a:r>
                  <a:rPr/>
                  <a:t>中结点度数的最大值. </a:t>
                </a:r>
                <a14:m>
                  <m:oMath xmlns:m="http://schemas.openxmlformats.org/officeDocument/2006/math">
                    <m:r>
                      <m:t>t</m:t>
                    </m:r>
                  </m:oMath>
                </a14:m>
                <a:r>
                  <a:rPr/>
                  <a:t>条件是充分条件, 但不是必要条件.</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判断以下二分图是否存在</a:t>
                </a:r>
                <a14:m>
                  <m:oMath xmlns:m="http://schemas.openxmlformats.org/officeDocument/2006/math">
                    <m:sSub>
                      <m:e>
                        <m:r>
                          <m:t>V</m:t>
                        </m:r>
                      </m:e>
                      <m:sub>
                        <m:r>
                          <m:t>1</m:t>
                        </m:r>
                      </m:sub>
                    </m:sSub>
                  </m:oMath>
                </a14:m>
                <a:r>
                  <a:rPr/>
                  <a:t>-完全匹配？其中互补结点子集:</a:t>
                </a:r>
              </a:p>
              <a:p>
                <a:pPr lvl="0" indent="0" marL="0">
                  <a:buNone/>
                </a:pPr>
                <a14:m>
                  <m:oMath xmlns:m="http://schemas.openxmlformats.org/officeDocument/2006/math">
                    <m:sSub>
                      <m:e>
                        <m:r>
                          <m:t>V</m:t>
                        </m:r>
                      </m:e>
                      <m:sub>
                        <m:r>
                          <m:t>1</m:t>
                        </m:r>
                      </m:sub>
                    </m:sSub>
                    <m:r>
                      <m:rPr>
                        <m:sty m:val="p"/>
                      </m:rPr>
                      <m:t>=</m:t>
                    </m:r>
                    <m:r>
                      <m:rPr>
                        <m:sty m:val="p"/>
                      </m:rPr>
                      <m:t>{</m:t>
                    </m:r>
                    <m:sSub>
                      <m:e>
                        <m:r>
                          <m:t>v</m:t>
                        </m:r>
                      </m:e>
                      <m:sub>
                        <m:r>
                          <m:t>1</m:t>
                        </m:r>
                      </m:sub>
                    </m:sSub>
                    <m:r>
                      <m:rPr>
                        <m:sty m:val="p"/>
                      </m:rPr>
                      <m:t>,</m:t>
                    </m:r>
                    <m:sSub>
                      <m:e>
                        <m:r>
                          <m:t>v</m:t>
                        </m:r>
                      </m:e>
                      <m:sub>
                        <m:r>
                          <m:t>2</m:t>
                        </m:r>
                      </m:sub>
                    </m:sSub>
                    <m:r>
                      <m:rPr>
                        <m:sty m:val="p"/>
                      </m:rPr>
                      <m:t>,</m:t>
                    </m:r>
                    <m:sSub>
                      <m:e>
                        <m:r>
                          <m:t>v</m:t>
                        </m:r>
                      </m:e>
                      <m:sub>
                        <m:r>
                          <m:t>3</m:t>
                        </m:r>
                      </m:sub>
                    </m:sSub>
                    <m:r>
                      <m:rPr>
                        <m:sty m:val="p"/>
                      </m:rPr>
                      <m:t>}</m:t>
                    </m:r>
                  </m:oMath>
                </a14:m>
                <a:r>
                  <a:rPr/>
                  <a:t>,</a:t>
                </a:r>
              </a:p>
              <a:p>
                <a:pPr lvl="0" indent="0" marL="0">
                  <a:buNone/>
                </a:pPr>
                <a14:m>
                  <m:oMath xmlns:m="http://schemas.openxmlformats.org/officeDocument/2006/math">
                    <m:sSub>
                      <m:e>
                        <m:r>
                          <m:t>V</m:t>
                        </m:r>
                      </m:e>
                      <m:sub>
                        <m:r>
                          <m:t>2</m:t>
                        </m:r>
                      </m:sub>
                    </m:sSub>
                    <m:r>
                      <m:rPr>
                        <m:sty m:val="p"/>
                      </m:rPr>
                      <m:t>=</m:t>
                    </m:r>
                    <m:r>
                      <m:rPr>
                        <m:sty m:val="p"/>
                      </m:rPr>
                      <m:t>{</m:t>
                    </m:r>
                    <m:sSub>
                      <m:e>
                        <m:r>
                          <m:t>v</m:t>
                        </m:r>
                      </m:e>
                      <m:sub>
                        <m:r>
                          <m:t>4</m:t>
                        </m:r>
                      </m:sub>
                    </m:sSub>
                    <m:r>
                      <m:rPr>
                        <m:sty m:val="p"/>
                      </m:rPr>
                      <m:t>,</m:t>
                    </m:r>
                    <m:sSub>
                      <m:e>
                        <m:r>
                          <m:t>v</m:t>
                        </m:r>
                      </m:e>
                      <m:sub>
                        <m:r>
                          <m:t>5</m:t>
                        </m:r>
                      </m:sub>
                    </m:sSub>
                    <m:r>
                      <m:rPr>
                        <m:sty m:val="p"/>
                      </m:rPr>
                      <m:t>,</m:t>
                    </m:r>
                    <m:sSub>
                      <m:e>
                        <m:r>
                          <m:t>v</m:t>
                        </m:r>
                      </m:e>
                      <m:sub>
                        <m:r>
                          <m:t>6</m:t>
                        </m:r>
                      </m:sub>
                    </m:sSub>
                    <m:r>
                      <m:rPr>
                        <m:sty m:val="p"/>
                      </m:rPr>
                      <m:t>,</m:t>
                    </m:r>
                    <m:sSub>
                      <m:e>
                        <m:r>
                          <m:t>v</m:t>
                        </m:r>
                      </m:e>
                      <m:sub>
                        <m:r>
                          <m:t>7</m:t>
                        </m:r>
                      </m:sub>
                    </m:sSub>
                    <m:r>
                      <m:rPr>
                        <m:sty m:val="p"/>
                      </m:rPr>
                      <m:t>,</m:t>
                    </m:r>
                    <m:sSub>
                      <m:e>
                        <m:r>
                          <m:t>v</m:t>
                        </m:r>
                      </m:e>
                      <m:sub>
                        <m:r>
                          <m:t>8</m:t>
                        </m:r>
                      </m:sub>
                    </m:sSub>
                    <m:r>
                      <m:rPr>
                        <m:sty m:val="p"/>
                      </m:rPr>
                      <m:t>,</m:t>
                    </m:r>
                    <m:sSub>
                      <m:e>
                        <m:r>
                          <m:t>v</m:t>
                        </m:r>
                      </m:e>
                      <m:sub>
                        <m:r>
                          <m:t>9</m:t>
                        </m:r>
                      </m:sub>
                    </m:sSub>
                    <m:r>
                      <m:rPr>
                        <m:sty m:val="p"/>
                      </m:rPr>
                      <m:t>,</m:t>
                    </m:r>
                    <m:sSub>
                      <m:e>
                        <m:r>
                          <m:t>v</m:t>
                        </m:r>
                      </m:e>
                      <m:sub>
                        <m:r>
                          <m:t>10</m:t>
                        </m:r>
                      </m:sub>
                    </m:sSub>
                    <m:r>
                      <m:rPr>
                        <m:sty m:val="p"/>
                      </m:rPr>
                      <m:t>,</m:t>
                    </m:r>
                    <m:sSub>
                      <m:e>
                        <m:r>
                          <m:t>v</m:t>
                        </m:r>
                      </m:e>
                      <m:sub>
                        <m:r>
                          <m:t>11</m:t>
                        </m:r>
                      </m:sub>
                    </m:sSub>
                    <m:r>
                      <m:rPr>
                        <m:sty m:val="p"/>
                      </m:rPr>
                      <m:t>,</m:t>
                    </m:r>
                    <m:sSub>
                      <m:e>
                        <m:r>
                          <m:t>v</m:t>
                        </m:r>
                      </m:e>
                      <m:sub>
                        <m:r>
                          <m:t>12</m:t>
                        </m:r>
                      </m:sub>
                    </m:sSub>
                    <m:r>
                      <m:rPr>
                        <m:sty m:val="p"/>
                      </m:rPr>
                      <m:t>}</m:t>
                    </m:r>
                  </m:oMath>
                </a14:m>
                <a:r>
                  <a:rPr/>
                  <a:t>.</a:t>
                </a:r>
              </a:p>
              <a:p>
                <a:pPr lvl="0" indent="0" marL="0">
                  <a:buNone/>
                </a:pPr>
                <a:r>
                  <a:rPr/>
                  <a:t>解: 取</a:t>
                </a:r>
                <a14:m>
                  <m:oMath xmlns:m="http://schemas.openxmlformats.org/officeDocument/2006/math">
                    <m:r>
                      <m:t>t</m:t>
                    </m:r>
                    <m:r>
                      <m:rPr>
                        <m:sty m:val="p"/>
                      </m:rPr>
                      <m:t>=</m:t>
                    </m:r>
                    <m:r>
                      <m:t>3</m:t>
                    </m:r>
                  </m:oMath>
                </a14:m>
                <a:r>
                  <a:rPr/>
                  <a:t>, 显然此二分图满足”</a:t>
                </a:r>
                <a14:m>
                  <m:oMath xmlns:m="http://schemas.openxmlformats.org/officeDocument/2006/math">
                    <m:r>
                      <m:t>t</m:t>
                    </m:r>
                  </m:oMath>
                </a14:m>
                <a:r>
                  <a:rPr/>
                  <a:t>条件”, 故</a:t>
                </a:r>
                <a14:m>
                  <m:oMath xmlns:m="http://schemas.openxmlformats.org/officeDocument/2006/math">
                    <m:r>
                      <m:t>G</m:t>
                    </m:r>
                  </m:oMath>
                </a14:m>
                <a:r>
                  <a:rPr/>
                  <a:t>中有</a:t>
                </a:r>
                <a14:m>
                  <m:oMath xmlns:m="http://schemas.openxmlformats.org/officeDocument/2006/math">
                    <m:sSub>
                      <m:e>
                        <m:r>
                          <m:t>V</m:t>
                        </m:r>
                      </m:e>
                      <m:sub>
                        <m:r>
                          <m:t>1</m:t>
                        </m:r>
                      </m:sub>
                    </m:sSub>
                  </m:oMath>
                </a14:m>
                <a:r>
                  <a:rPr/>
                  <a:t>-完全匹配.</a:t>
                </a:r>
              </a:p>
            </p:txBody>
          </p:sp>
        </mc:Choice>
      </mc:AlternateContent>
      <p:pic>
        <p:nvPicPr>
          <p:cNvPr descr="MAT21601T-Chapter10_files/figure-pptx/unnamed-chunk-42-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判断如下图</a:t>
                </a:r>
                <a14:m>
                  <m:oMath xmlns:m="http://schemas.openxmlformats.org/officeDocument/2006/math">
                    <m:r>
                      <m:t>G</m:t>
                    </m:r>
                  </m:oMath>
                </a14:m>
                <a:r>
                  <a:rPr/>
                  <a:t>是否是二分图, 是否存在</a:t>
                </a:r>
                <a14:m>
                  <m:oMath xmlns:m="http://schemas.openxmlformats.org/officeDocument/2006/math">
                    <m:sSub>
                      <m:e>
                        <m:r>
                          <m:t>V</m:t>
                        </m:r>
                      </m:e>
                      <m:sub>
                        <m:r>
                          <m:t>1</m:t>
                        </m:r>
                      </m:sub>
                    </m:sSub>
                  </m:oMath>
                </a14:m>
                <a:r>
                  <a:rPr/>
                  <a:t>-完全匹配？</a:t>
                </a:r>
              </a:p>
              <a:p>
                <a:pPr lvl="0" indent="0" marL="0">
                  <a:buNone/>
                </a:pPr>
                <a:r>
                  <a:rPr/>
                  <a:t>解: 是二分图, 互补结点子集:</a:t>
                </a:r>
              </a:p>
              <a:p>
                <a:pPr lvl="0" indent="0" marL="0">
                  <a:buNone/>
                </a:pPr>
                <a14:m>
                  <m:oMath xmlns:m="http://schemas.openxmlformats.org/officeDocument/2006/math">
                    <m:sSub>
                      <m:e>
                        <m:r>
                          <m:t>V</m:t>
                        </m:r>
                      </m:e>
                      <m:sub>
                        <m:r>
                          <m:t>1</m:t>
                        </m:r>
                      </m:sub>
                    </m:sSub>
                    <m:r>
                      <m:rPr>
                        <m:sty m:val="p"/>
                      </m:rPr>
                      <m:t>=</m:t>
                    </m:r>
                    <m:r>
                      <m:rPr>
                        <m:sty m:val="p"/>
                      </m:rPr>
                      <m:t>{</m:t>
                    </m:r>
                    <m:sSub>
                      <m:e>
                        <m:r>
                          <m:t>v</m:t>
                        </m:r>
                      </m:e>
                      <m:sub>
                        <m:r>
                          <m:t>1</m:t>
                        </m:r>
                      </m:sub>
                    </m:sSub>
                    <m:r>
                      <m:rPr>
                        <m:sty m:val="p"/>
                      </m:rPr>
                      <m:t>,</m:t>
                    </m:r>
                    <m:sSub>
                      <m:e>
                        <m:r>
                          <m:t>v</m:t>
                        </m:r>
                      </m:e>
                      <m:sub>
                        <m:r>
                          <m:t>3</m:t>
                        </m:r>
                      </m:sub>
                    </m:sSub>
                    <m:r>
                      <m:rPr>
                        <m:sty m:val="p"/>
                      </m:rPr>
                      <m:t>,</m:t>
                    </m:r>
                    <m:sSub>
                      <m:e>
                        <m:r>
                          <m:t>v</m:t>
                        </m:r>
                      </m:e>
                      <m:sub>
                        <m:r>
                          <m:t>6</m:t>
                        </m:r>
                      </m:sub>
                    </m:sSub>
                    <m:r>
                      <m:rPr>
                        <m:sty m:val="p"/>
                      </m:rPr>
                      <m:t>}</m:t>
                    </m:r>
                  </m:oMath>
                </a14:m>
                <a:r>
                  <a:rPr/>
                  <a:t>,</a:t>
                </a:r>
              </a:p>
              <a:p>
                <a:pPr lvl="0" indent="0" marL="0">
                  <a:buNone/>
                </a:pPr>
                <a14:m>
                  <m:oMath xmlns:m="http://schemas.openxmlformats.org/officeDocument/2006/math">
                    <m:sSub>
                      <m:e>
                        <m:r>
                          <m:t>V</m:t>
                        </m:r>
                      </m:e>
                      <m:sub>
                        <m:r>
                          <m:t>2</m:t>
                        </m:r>
                      </m:sub>
                    </m:sSub>
                    <m:r>
                      <m:rPr>
                        <m:sty m:val="p"/>
                      </m:rPr>
                      <m:t>=</m:t>
                    </m:r>
                    <m:r>
                      <m:rPr>
                        <m:sty m:val="p"/>
                      </m:rPr>
                      <m:t>{</m:t>
                    </m:r>
                    <m:sSub>
                      <m:e>
                        <m:r>
                          <m:t>v</m:t>
                        </m:r>
                      </m:e>
                      <m:sub>
                        <m:r>
                          <m:t>2</m:t>
                        </m:r>
                      </m:sub>
                    </m:sSub>
                    <m:r>
                      <m:rPr>
                        <m:sty m:val="p"/>
                      </m:rPr>
                      <m:t>,</m:t>
                    </m:r>
                    <m:sSub>
                      <m:e>
                        <m:r>
                          <m:t>v</m:t>
                        </m:r>
                      </m:e>
                      <m:sub>
                        <m:r>
                          <m:t>4</m:t>
                        </m:r>
                      </m:sub>
                    </m:sSub>
                    <m:r>
                      <m:rPr>
                        <m:sty m:val="p"/>
                      </m:rPr>
                      <m:t>,</m:t>
                    </m:r>
                    <m:sSub>
                      <m:e>
                        <m:r>
                          <m:t>v</m:t>
                        </m:r>
                      </m:e>
                      <m:sub>
                        <m:r>
                          <m:t>5</m:t>
                        </m:r>
                      </m:sub>
                    </m:sSub>
                    <m:r>
                      <m:rPr>
                        <m:sty m:val="p"/>
                      </m:rPr>
                      <m:t>,</m:t>
                    </m:r>
                    <m:sSub>
                      <m:e>
                        <m:r>
                          <m:t>v</m:t>
                        </m:r>
                      </m:e>
                      <m:sub>
                        <m:r>
                          <m:t>7</m:t>
                        </m:r>
                      </m:sub>
                    </m:sSub>
                    <m:r>
                      <m:rPr>
                        <m:sty m:val="p"/>
                      </m:rPr>
                      <m:t>}</m:t>
                    </m:r>
                  </m:oMath>
                </a14:m>
                <a:r>
                  <a:rPr/>
                  <a:t>.</a:t>
                </a:r>
              </a:p>
              <a:p>
                <a:pPr lvl="0" indent="0" marL="0">
                  <a:buNone/>
                </a:pPr>
                <a:r>
                  <a:rPr/>
                  <a:t>虽然此二分图不满足”</a:t>
                </a:r>
                <a14:m>
                  <m:oMath xmlns:m="http://schemas.openxmlformats.org/officeDocument/2006/math">
                    <m:r>
                      <m:t>t</m:t>
                    </m:r>
                  </m:oMath>
                </a14:m>
                <a:r>
                  <a:rPr/>
                  <a:t>条件”, 但</a:t>
                </a:r>
                <a14:m>
                  <m:oMath xmlns:m="http://schemas.openxmlformats.org/officeDocument/2006/math">
                    <m:r>
                      <m:t>G</m:t>
                    </m:r>
                  </m:oMath>
                </a14:m>
                <a:r>
                  <a:rPr/>
                  <a:t>中有</a:t>
                </a:r>
                <a14:m>
                  <m:oMath xmlns:m="http://schemas.openxmlformats.org/officeDocument/2006/math">
                    <m:sSub>
                      <m:e>
                        <m:r>
                          <m:t>V</m:t>
                        </m:r>
                      </m:e>
                      <m:sub>
                        <m:r>
                          <m:t>1</m:t>
                        </m:r>
                      </m:sub>
                    </m:sSub>
                  </m:oMath>
                </a14:m>
                <a:r>
                  <a:rPr/>
                  <a:t>-完全匹配.</a:t>
                </a:r>
              </a:p>
            </p:txBody>
          </p:sp>
        </mc:Choice>
      </mc:AlternateContent>
      <p:pic>
        <p:nvPicPr>
          <p:cNvPr descr="MAT21601T-Chapter10_files/figure-pptx/unnamed-chunk-43-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sz="half"/>
          </p:nvPr>
        </p:nvSpPr>
        <p:spPr/>
        <p:txBody>
          <a:bodyPr/>
          <a:lstStyle/>
          <a:p>
            <a:pPr lvl="0" indent="0" marL="0">
              <a:buNone/>
            </a:pPr>
            <a:r>
              <a:rPr/>
              <a:t>例: 判断如下图是否是二分图, 是否存在完全匹配？</a:t>
            </a:r>
          </a:p>
          <a:p>
            <a:pPr lvl="0" indent="0" marL="0">
              <a:buNone/>
            </a:pPr>
            <a:r>
              <a:rPr/>
              <a:t>解: 是二分图.</a:t>
            </a:r>
          </a:p>
        </p:txBody>
      </p:sp>
      <p:pic>
        <p:nvPicPr>
          <p:cNvPr descr="MAT21601T-Chapter10_files/figure-pptx/unnamed-chunk-44-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例: 今派四位教师李方、郭倩、王刚和刘伟去教授离散数学、数据结构、操作系统和编译原理四门课程.</a:t>
                </a:r>
              </a:p>
              <a:p>
                <a:pPr lvl="0" indent="0" marL="0">
                  <a:buNone/>
                </a:pPr>
                <a:r>
                  <a:rPr/>
                  <a:t>已知李方熟悉数据结构和操作系统; 郭倩熟悉离散数学和编译原理; 王刚熟悉离散数学、数据结构和操作系统; 刘伟只熟悉操作系统.</a:t>
                </a:r>
              </a:p>
              <a:p>
                <a:pPr lvl="0" indent="0" marL="0">
                  <a:buNone/>
                </a:pPr>
                <a:r>
                  <a:rPr/>
                  <a:t>问能否拟定一种方案, 使得每人都教自己熟悉的课程, 并且每门课都有人教?</a:t>
                </a:r>
              </a:p>
              <a:p>
                <a:pPr lvl="0" indent="0" marL="0">
                  <a:buNone/>
                </a:pPr>
                <a:r>
                  <a:rPr/>
                  <a:t>解: 以</a:t>
                </a:r>
                <a14:m>
                  <m:oMath xmlns:m="http://schemas.openxmlformats.org/officeDocument/2006/math">
                    <m:sSub>
                      <m:e>
                        <m:r>
                          <m:t>x</m:t>
                        </m:r>
                      </m:e>
                      <m:sub>
                        <m:r>
                          <m:t>1</m:t>
                        </m:r>
                      </m:sub>
                    </m:sSub>
                    <m:r>
                      <m:rPr>
                        <m:sty m:val="p"/>
                      </m:rPr>
                      <m:t>,</m:t>
                    </m:r>
                    <m:sSub>
                      <m:e>
                        <m:r>
                          <m:t>x</m:t>
                        </m:r>
                      </m:e>
                      <m:sub>
                        <m:r>
                          <m:t>2</m:t>
                        </m:r>
                      </m:sub>
                    </m:sSub>
                    <m:r>
                      <m:rPr>
                        <m:sty m:val="p"/>
                      </m:rPr>
                      <m:t>,</m:t>
                    </m:r>
                    <m:sSub>
                      <m:e>
                        <m:r>
                          <m:t>x</m:t>
                        </m:r>
                      </m:e>
                      <m:sub>
                        <m:r>
                          <m:t>3</m:t>
                        </m:r>
                      </m:sub>
                    </m:sSub>
                  </m:oMath>
                </a14:m>
                <a:r>
                  <a:rPr/>
                  <a:t>和</a:t>
                </a:r>
                <a14:m>
                  <m:oMath xmlns:m="http://schemas.openxmlformats.org/officeDocument/2006/math">
                    <m:sSub>
                      <m:e>
                        <m:r>
                          <m:t>x</m:t>
                        </m:r>
                      </m:e>
                      <m:sub>
                        <m:r>
                          <m:t>4</m:t>
                        </m:r>
                      </m:sub>
                    </m:sSub>
                  </m:oMath>
                </a14:m>
                <a:r>
                  <a:rPr/>
                  <a:t>分别表示四位教师李方、郭倩、王刚和刘伟, 以</a:t>
                </a:r>
                <a14:m>
                  <m:oMath xmlns:m="http://schemas.openxmlformats.org/officeDocument/2006/math">
                    <m:sSub>
                      <m:e>
                        <m:r>
                          <m:t>y</m:t>
                        </m:r>
                      </m:e>
                      <m:sub>
                        <m:r>
                          <m:t>1</m:t>
                        </m:r>
                      </m:sub>
                    </m:sSub>
                    <m:r>
                      <m:rPr>
                        <m:sty m:val="p"/>
                      </m:rPr>
                      <m:t>,</m:t>
                    </m:r>
                    <m:sSub>
                      <m:e>
                        <m:r>
                          <m:t>y</m:t>
                        </m:r>
                      </m:e>
                      <m:sub>
                        <m:r>
                          <m:t>2</m:t>
                        </m:r>
                      </m:sub>
                    </m:sSub>
                    <m:r>
                      <m:rPr>
                        <m:sty m:val="p"/>
                      </m:rPr>
                      <m:t>,</m:t>
                    </m:r>
                    <m:sSub>
                      <m:e>
                        <m:r>
                          <m:t>y</m:t>
                        </m:r>
                      </m:e>
                      <m:sub>
                        <m:r>
                          <m:t>3</m:t>
                        </m:r>
                      </m:sub>
                    </m:sSub>
                  </m:oMath>
                </a14:m>
                <a:r>
                  <a:rPr/>
                  <a:t>和</a:t>
                </a:r>
                <a14:m>
                  <m:oMath xmlns:m="http://schemas.openxmlformats.org/officeDocument/2006/math">
                    <m:sSub>
                      <m:e>
                        <m:r>
                          <m:t>y</m:t>
                        </m:r>
                      </m:e>
                      <m:sub>
                        <m:r>
                          <m:t>4</m:t>
                        </m:r>
                      </m:sub>
                    </m:sSub>
                  </m:oMath>
                </a14:m>
                <a:r>
                  <a:rPr/>
                  <a:t>分别表示离散数学、数据结构、操作系统和编译原理四门课程.</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sz="half"/>
          </p:nvPr>
        </p:nvSpPr>
        <p:spPr/>
        <p:txBody>
          <a:bodyPr/>
          <a:lstStyle/>
          <a:p>
            <a:pPr lvl="0" indent="0" marL="0">
              <a:buNone/>
            </a:pPr>
            <a:r>
              <a:rPr/>
              <a:t>一个图是否存在欧拉路径(回路)问题, 等价于该图是否可以一笔画出问题.</a:t>
            </a:r>
          </a:p>
          <a:p>
            <a:pPr lvl="0" indent="0" marL="0">
              <a:buNone/>
            </a:pPr>
            <a:r>
              <a:rPr/>
              <a:t>笔不离纸, 每条边只画一次不许重复, 画完该图, 若笔又回到出发点, 该图为欧拉图;若画完该图, 笔回不到出发点, 该图为半欧拉图.</a:t>
            </a:r>
          </a:p>
          <a:p>
            <a:pPr lvl="0" indent="0" marL="0">
              <a:buNone/>
            </a:pPr>
            <a:r>
              <a:rPr/>
              <a:t>(a)可以一笔画出后回到出发点; (b)可以一笔画出, 但笔不能回到出发点; (c)根本不能一笔画出所有边.</a:t>
            </a:r>
          </a:p>
        </p:txBody>
      </p:sp>
      <p:pic>
        <p:nvPicPr>
          <p:cNvPr descr="MAT21601T-Chapter10_files/figure-pptx/unnamed-chunk-2-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令</a:t>
                </a:r>
                <a14:m>
                  <m:oMath xmlns:m="http://schemas.openxmlformats.org/officeDocument/2006/math">
                    <m:sSub>
                      <m:e>
                        <m:r>
                          <m:t>V</m:t>
                        </m:r>
                      </m:e>
                      <m:sub>
                        <m:r>
                          <m:t>1</m:t>
                        </m:r>
                      </m:sub>
                    </m:sSub>
                    <m:r>
                      <m:rPr>
                        <m:sty m:val="p"/>
                      </m:rPr>
                      <m:t>=</m:t>
                    </m:r>
                    <m:r>
                      <m:rPr>
                        <m:sty m:val="p"/>
                      </m:rPr>
                      <m:t>{</m:t>
                    </m:r>
                    <m:sSub>
                      <m:e>
                        <m:r>
                          <m:t>x</m:t>
                        </m:r>
                      </m:e>
                      <m:sub>
                        <m:r>
                          <m:t>1</m:t>
                        </m:r>
                      </m:sub>
                    </m:sSub>
                    <m:r>
                      <m:rPr>
                        <m:sty m:val="p"/>
                      </m:rPr>
                      <m:t>,</m:t>
                    </m:r>
                    <m:sSub>
                      <m:e>
                        <m:r>
                          <m:t>x</m:t>
                        </m:r>
                      </m:e>
                      <m:sub>
                        <m:r>
                          <m:t>2</m:t>
                        </m:r>
                      </m:sub>
                    </m:sSub>
                    <m:r>
                      <m:rPr>
                        <m:sty m:val="p"/>
                      </m:rPr>
                      <m:t>,</m:t>
                    </m:r>
                    <m:sSub>
                      <m:e>
                        <m:r>
                          <m:t>x</m:t>
                        </m:r>
                      </m:e>
                      <m:sub>
                        <m:r>
                          <m:t>3</m:t>
                        </m:r>
                      </m:sub>
                    </m:sSub>
                    <m:r>
                      <m:rPr>
                        <m:sty m:val="p"/>
                      </m:rPr>
                      <m:t>,</m:t>
                    </m:r>
                    <m:sSub>
                      <m:e>
                        <m:r>
                          <m:t>x</m:t>
                        </m:r>
                      </m:e>
                      <m:sub>
                        <m:r>
                          <m:t>4</m:t>
                        </m:r>
                      </m:sub>
                    </m:sSub>
                    <m:r>
                      <m:rPr>
                        <m:sty m:val="p"/>
                      </m:rPr>
                      <m:t>}</m:t>
                    </m:r>
                  </m:oMath>
                </a14:m>
                <a:r>
                  <a:rPr/>
                  <a:t>, </a:t>
                </a:r>
                <a14:m>
                  <m:oMath xmlns:m="http://schemas.openxmlformats.org/officeDocument/2006/math">
                    <m:sSub>
                      <m:e>
                        <m:r>
                          <m:t>V</m:t>
                        </m:r>
                      </m:e>
                      <m:sub>
                        <m:r>
                          <m:t>2</m:t>
                        </m:r>
                      </m:sub>
                    </m:sSub>
                    <m:r>
                      <m:rPr>
                        <m:sty m:val="p"/>
                      </m:rPr>
                      <m:t>=</m:t>
                    </m:r>
                    <m:r>
                      <m:rPr>
                        <m:sty m:val="p"/>
                      </m:rPr>
                      <m:t>{</m:t>
                    </m:r>
                    <m:sSub>
                      <m:e>
                        <m:r>
                          <m:t>y</m:t>
                        </m:r>
                      </m:e>
                      <m:sub>
                        <m:r>
                          <m:t>1</m:t>
                        </m:r>
                      </m:sub>
                    </m:sSub>
                    <m:r>
                      <m:rPr>
                        <m:sty m:val="p"/>
                      </m:rPr>
                      <m:t>,</m:t>
                    </m:r>
                    <m:sSub>
                      <m:e>
                        <m:r>
                          <m:t>y</m:t>
                        </m:r>
                      </m:e>
                      <m:sub>
                        <m:r>
                          <m:t>2</m:t>
                        </m:r>
                      </m:sub>
                    </m:sSub>
                    <m:r>
                      <m:rPr>
                        <m:sty m:val="p"/>
                      </m:rPr>
                      <m:t>,</m:t>
                    </m:r>
                    <m:sSub>
                      <m:e>
                        <m:r>
                          <m:t>y</m:t>
                        </m:r>
                      </m:e>
                      <m:sub>
                        <m:r>
                          <m:t>3</m:t>
                        </m:r>
                      </m:sub>
                    </m:sSub>
                    <m:r>
                      <m:rPr>
                        <m:sty m:val="p"/>
                      </m:rPr>
                      <m:t>,</m:t>
                    </m:r>
                    <m:sSub>
                      <m:e>
                        <m:r>
                          <m:t>y</m:t>
                        </m:r>
                      </m:e>
                      <m:sub>
                        <m:r>
                          <m:t>4</m:t>
                        </m:r>
                      </m:sub>
                    </m:sSub>
                    <m:r>
                      <m:rPr>
                        <m:sty m:val="p"/>
                      </m:rPr>
                      <m:t>}</m:t>
                    </m:r>
                  </m:oMath>
                </a14:m>
                <a:r>
                  <a:rPr/>
                  <a:t>,</a:t>
                </a:r>
              </a:p>
              <a:p>
                <a:pPr lvl="0" indent="0" marL="0">
                  <a:buNone/>
                </a:pPr>
                <a14:m>
                  <m:oMath xmlns:m="http://schemas.openxmlformats.org/officeDocument/2006/math">
                    <m:r>
                      <m:t>E</m:t>
                    </m:r>
                    <m:r>
                      <m:rPr>
                        <m:sty m:val="p"/>
                      </m:rPr>
                      <m:t>=</m:t>
                    </m:r>
                    <m:r>
                      <m:rPr>
                        <m:sty m:val="p"/>
                      </m:rPr>
                      <m:t>{</m:t>
                    </m:r>
                    <m:d>
                      <m:dPr>
                        <m:begChr m:val="("/>
                        <m:endChr m:val=")"/>
                        <m:sepChr m:val=""/>
                        <m:grow/>
                      </m:dPr>
                      <m:e>
                        <m:sSub>
                          <m:e>
                            <m:r>
                              <m:t>x</m:t>
                            </m:r>
                          </m:e>
                          <m:sub>
                            <m:r>
                              <m:t>i</m:t>
                            </m:r>
                          </m:sub>
                        </m:sSub>
                        <m:r>
                          <m:rPr>
                            <m:sty m:val="p"/>
                          </m:rPr>
                          <m:t>,</m:t>
                        </m:r>
                        <m:sSub>
                          <m:e>
                            <m:r>
                              <m:t>y</m:t>
                            </m:r>
                          </m:e>
                          <m:sub>
                            <m:r>
                              <m:t>j</m:t>
                            </m:r>
                          </m:sub>
                        </m:sSub>
                      </m:e>
                    </m:d>
                    <m:r>
                      <m:rPr>
                        <m:sty m:val="p"/>
                      </m:rPr>
                      <m:t>|</m:t>
                    </m:r>
                    <m:sSub>
                      <m:e>
                        <m:r>
                          <m:t>x</m:t>
                        </m:r>
                      </m:e>
                      <m:sub>
                        <m:r>
                          <m:t>i</m:t>
                        </m:r>
                      </m:sub>
                    </m:sSub>
                    <m:r>
                      <m:t>熟</m:t>
                    </m:r>
                    <m:r>
                      <m:t>悉</m:t>
                    </m:r>
                    <m:sSub>
                      <m:e>
                        <m:r>
                          <m:t>y</m:t>
                        </m:r>
                      </m:e>
                      <m:sub>
                        <m:r>
                          <m:t>j</m:t>
                        </m:r>
                      </m:sub>
                    </m:sSub>
                    <m:r>
                      <m:rPr>
                        <m:sty m:val="p"/>
                      </m:rPr>
                      <m:t>,</m:t>
                    </m:r>
                    <m:r>
                      <m:t>i</m:t>
                    </m:r>
                    <m:r>
                      <m:rPr>
                        <m:sty m:val="p"/>
                      </m:rPr>
                      <m:t>,</m:t>
                    </m:r>
                    <m:r>
                      <m:t>j</m:t>
                    </m:r>
                    <m:r>
                      <m:rPr>
                        <m:sty m:val="p"/>
                      </m:rPr>
                      <m:t>=</m:t>
                    </m:r>
                    <m:r>
                      <m:t>1</m:t>
                    </m:r>
                    <m:r>
                      <m:rPr>
                        <m:sty m:val="p"/>
                      </m:rPr>
                      <m:t>,</m:t>
                    </m:r>
                    <m:r>
                      <m:t>2</m:t>
                    </m:r>
                    <m:r>
                      <m:rPr>
                        <m:sty m:val="p"/>
                      </m:rPr>
                      <m:t>,</m:t>
                    </m:r>
                    <m:r>
                      <m:t>3</m:t>
                    </m:r>
                    <m:r>
                      <m:rPr>
                        <m:sty m:val="p"/>
                      </m:rPr>
                      <m:t>,</m:t>
                    </m:r>
                    <m:r>
                      <m:t>4</m:t>
                    </m:r>
                    <m:r>
                      <m:rPr>
                        <m:sty m:val="p"/>
                      </m:rPr>
                      <m:t>}</m:t>
                    </m:r>
                  </m:oMath>
                </a14:m>
                <a:r>
                  <a:rPr/>
                  <a:t>,</a:t>
                </a:r>
              </a:p>
              <a:p>
                <a:pPr lvl="0" indent="0" marL="0">
                  <a:buNone/>
                </a:pPr>
                <a:r>
                  <a:rPr/>
                  <a:t>作无向图</a:t>
                </a:r>
                <a14:m>
                  <m:oMath xmlns:m="http://schemas.openxmlformats.org/officeDocument/2006/math">
                    <m:r>
                      <m:t>G</m:t>
                    </m:r>
                    <m:r>
                      <m:rPr>
                        <m:sty m:val="p"/>
                      </m:rPr>
                      <m:t>=</m:t>
                    </m:r>
                    <m:r>
                      <m:rPr>
                        <m:sty m:val="p"/>
                      </m:rPr>
                      <m:t>⟨</m:t>
                    </m:r>
                    <m:r>
                      <m:t>V</m:t>
                    </m:r>
                    <m:r>
                      <m:rPr>
                        <m:sty m:val="p"/>
                      </m:rPr>
                      <m:t>,</m:t>
                    </m:r>
                    <m:r>
                      <m:t>E</m:t>
                    </m:r>
                    <m:r>
                      <m:rPr>
                        <m:sty m:val="p"/>
                      </m:rPr>
                      <m:t>⟩</m:t>
                    </m:r>
                  </m:oMath>
                </a14:m>
                <a:r>
                  <a:rPr/>
                  <a:t>. 显然, 这是一个二分图, 原问题转化为在二分图</a:t>
                </a:r>
                <a14:m>
                  <m:oMath xmlns:m="http://schemas.openxmlformats.org/officeDocument/2006/math">
                    <m:r>
                      <m:t>G</m:t>
                    </m:r>
                  </m:oMath>
                </a14:m>
                <a:r>
                  <a:rPr/>
                  <a:t>中寻找一个完全匹配.</a:t>
                </a:r>
              </a:p>
              <a:p>
                <a:pPr lvl="0" indent="0" marL="0">
                  <a:buNone/>
                </a:pPr>
                <a:r>
                  <a:rPr/>
                  <a:t>图中存在完全匹配</a:t>
                </a:r>
                <a14:m>
                  <m:oMath xmlns:m="http://schemas.openxmlformats.org/officeDocument/2006/math">
                    <m:r>
                      <m:rPr>
                        <m:sty m:val="p"/>
                      </m:rPr>
                      <m:t>{</m:t>
                    </m:r>
                    <m:d>
                      <m:dPr>
                        <m:begChr m:val="("/>
                        <m:endChr m:val=")"/>
                        <m:sepChr m:val=""/>
                        <m:grow/>
                      </m:dPr>
                      <m:e>
                        <m:sSub>
                          <m:e>
                            <m:r>
                              <m:t>x</m:t>
                            </m:r>
                          </m:e>
                          <m:sub>
                            <m:r>
                              <m:t>1</m:t>
                            </m:r>
                          </m:sub>
                        </m:sSub>
                        <m:r>
                          <m:rPr>
                            <m:sty m:val="p"/>
                          </m:rPr>
                          <m:t>,</m:t>
                        </m:r>
                        <m:sSub>
                          <m:e>
                            <m:r>
                              <m:t>y</m:t>
                            </m:r>
                          </m:e>
                          <m:sub>
                            <m:r>
                              <m:t>2</m:t>
                            </m:r>
                          </m:sub>
                        </m:sSub>
                      </m:e>
                    </m:d>
                    <m:r>
                      <m:rPr>
                        <m:sty m:val="p"/>
                      </m:rPr>
                      <m:t>,</m:t>
                    </m:r>
                    <m:d>
                      <m:dPr>
                        <m:begChr m:val="("/>
                        <m:endChr m:val=")"/>
                        <m:sepChr m:val=""/>
                        <m:grow/>
                      </m:dPr>
                      <m:e>
                        <m:sSub>
                          <m:e>
                            <m:r>
                              <m:t>x</m:t>
                            </m:r>
                          </m:e>
                          <m:sub>
                            <m:r>
                              <m:t>2</m:t>
                            </m:r>
                          </m:sub>
                        </m:sSub>
                        <m:r>
                          <m:rPr>
                            <m:sty m:val="p"/>
                          </m:rPr>
                          <m:t>,</m:t>
                        </m:r>
                        <m:sSub>
                          <m:e>
                            <m:r>
                              <m:t>y</m:t>
                            </m:r>
                          </m:e>
                          <m:sub>
                            <m:r>
                              <m:t>4</m:t>
                            </m:r>
                          </m:sub>
                        </m:sSub>
                      </m:e>
                    </m:d>
                    <m:r>
                      <m:rPr>
                        <m:sty m:val="p"/>
                      </m:rPr>
                      <m:t>,</m:t>
                    </m:r>
                    <m:d>
                      <m:dPr>
                        <m:begChr m:val="("/>
                        <m:endChr m:val=")"/>
                        <m:sepChr m:val=""/>
                        <m:grow/>
                      </m:dPr>
                      <m:e>
                        <m:sSub>
                          <m:e>
                            <m:r>
                              <m:t>x</m:t>
                            </m:r>
                          </m:e>
                          <m:sub>
                            <m:r>
                              <m:t>3</m:t>
                            </m:r>
                          </m:sub>
                        </m:sSub>
                        <m:r>
                          <m:rPr>
                            <m:sty m:val="p"/>
                          </m:rPr>
                          <m:t>,</m:t>
                        </m:r>
                        <m:sSub>
                          <m:e>
                            <m:r>
                              <m:t>y</m:t>
                            </m:r>
                          </m:e>
                          <m:sub>
                            <m:r>
                              <m:t>1</m:t>
                            </m:r>
                          </m:sub>
                        </m:sSub>
                      </m:e>
                    </m:d>
                    <m:r>
                      <m:rPr>
                        <m:sty m:val="p"/>
                      </m:rPr>
                      <m:t>,</m:t>
                    </m:r>
                    <m:d>
                      <m:dPr>
                        <m:begChr m:val="("/>
                        <m:endChr m:val=")"/>
                        <m:sepChr m:val=""/>
                        <m:grow/>
                      </m:dPr>
                      <m:e>
                        <m:sSub>
                          <m:e>
                            <m:r>
                              <m:t>x</m:t>
                            </m:r>
                          </m:e>
                          <m:sub>
                            <m:r>
                              <m:t>4</m:t>
                            </m:r>
                          </m:sub>
                        </m:sSub>
                        <m:r>
                          <m:rPr>
                            <m:sty m:val="p"/>
                          </m:rPr>
                          <m:t>,</m:t>
                        </m:r>
                        <m:sSub>
                          <m:e>
                            <m:r>
                              <m:t>y</m:t>
                            </m:r>
                          </m:e>
                          <m:sub>
                            <m:r>
                              <m:t>3</m:t>
                            </m:r>
                          </m:sub>
                        </m:sSub>
                      </m:e>
                    </m:d>
                    <m:r>
                      <m:rPr>
                        <m:sty m:val="p"/>
                      </m:rPr>
                      <m:t>}</m:t>
                    </m:r>
                  </m:oMath>
                </a14:m>
              </a:p>
              <a:p>
                <a:pPr lvl="0" indent="0" marL="0">
                  <a:buNone/>
                </a:pPr>
                <a:r>
                  <a:rPr/>
                  <a:t>按这个完全匹配可安排:</a:t>
                </a:r>
              </a:p>
              <a:p>
                <a:pPr lvl="0" indent="0" marL="0">
                  <a:buNone/>
                </a:pPr>
                <a:r>
                  <a:rPr/>
                  <a:t>李方教数据结构, 郭倩教编译原理, 王刚教离散数学, 刘伟教操作系统.</a:t>
                </a:r>
              </a:p>
            </p:txBody>
          </p:sp>
        </mc:Choice>
      </mc:AlternateContent>
      <p:pic>
        <p:nvPicPr>
          <p:cNvPr descr="MAT21601T-Chapter10_files/figure-pptx/unnamed-chunk-45-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spcBef>
                    <a:spcPts val="3000"/>
                  </a:spcBef>
                  <a:buNone/>
                </a:pPr>
                <a:r>
                  <a:rPr b="1"/>
                  <a:t>平面图的基本概念</a:t>
                </a:r>
              </a:p>
              <a:p>
                <a:pPr lvl="0" indent="0" marL="0">
                  <a:buNone/>
                </a:pPr>
                <a:r>
                  <a:rPr/>
                  <a:t>一个图画再平面上能否做到边不交叉的问题即图的可平面化问题, 在单面印刷电路板、集成电路布线、通讯、交通、城市建筑等方面都有广泛应用.</a:t>
                </a:r>
              </a:p>
              <a:p>
                <a:pPr lvl="0" indent="0" marL="0">
                  <a:buNone/>
                </a:pPr>
                <a:r>
                  <a:rPr/>
                  <a:t>定义: 设</a:t>
                </a:r>
                <a14:m>
                  <m:oMath xmlns:m="http://schemas.openxmlformats.org/officeDocument/2006/math">
                    <m:r>
                      <m:t>G</m:t>
                    </m:r>
                    <m:r>
                      <m:rPr>
                        <m:sty m:val="p"/>
                      </m:rPr>
                      <m:t>=</m:t>
                    </m:r>
                    <m:r>
                      <m:rPr>
                        <m:sty m:val="p"/>
                      </m:rPr>
                      <m:t>⟨</m:t>
                    </m:r>
                    <m:r>
                      <m:t>V</m:t>
                    </m:r>
                    <m:r>
                      <m:rPr>
                        <m:sty m:val="p"/>
                      </m:rPr>
                      <m:t>,</m:t>
                    </m:r>
                    <m:r>
                      <m:t>E</m:t>
                    </m:r>
                    <m:r>
                      <m:rPr>
                        <m:sty m:val="p"/>
                      </m:rPr>
                      <m:t>⟩</m:t>
                    </m:r>
                  </m:oMath>
                </a14:m>
                <a:r>
                  <a:rPr/>
                  <a:t>是无向图, 若能把</a:t>
                </a:r>
                <a14:m>
                  <m:oMath xmlns:m="http://schemas.openxmlformats.org/officeDocument/2006/math">
                    <m:r>
                      <m:t>G</m:t>
                    </m:r>
                  </m:oMath>
                </a14:m>
                <a:r>
                  <a:rPr/>
                  <a:t>画在平面上, 且使得任何两条边除了端点外没有其他的交点, 则称</a:t>
                </a:r>
                <a14:m>
                  <m:oMath xmlns:m="http://schemas.openxmlformats.org/officeDocument/2006/math">
                    <m:r>
                      <m:t>G</m:t>
                    </m:r>
                  </m:oMath>
                </a14:m>
                <a:r>
                  <a:rPr/>
                  <a:t>为</a:t>
                </a:r>
                <a:r>
                  <a:rPr b="1"/>
                  <a:t>平面图</a:t>
                </a:r>
                <a:r>
                  <a:rPr/>
                  <a:t>, 图的这种画法称为图的</a:t>
                </a:r>
                <a:r>
                  <a:rPr b="1"/>
                  <a:t>平面表示</a:t>
                </a:r>
                <a:r>
                  <a:rPr/>
                  <a:t>(</a:t>
                </a:r>
                <a:r>
                  <a:rPr b="1"/>
                  <a:t>平面嵌入</a:t>
                </a:r>
                <a:r>
                  <a:rPr/>
                  <a:t>). 否则称</a:t>
                </a:r>
                <a14:m>
                  <m:oMath xmlns:m="http://schemas.openxmlformats.org/officeDocument/2006/math">
                    <m:r>
                      <m:t>G</m:t>
                    </m:r>
                  </m:oMath>
                </a14:m>
                <a:r>
                  <a:rPr/>
                  <a:t>为</a:t>
                </a:r>
                <a:r>
                  <a:rPr b="1"/>
                  <a:t>非平面图</a:t>
                </a:r>
                <a:r>
                  <a:rPr/>
                  <a:t>.</a:t>
                </a:r>
              </a:p>
              <a:p>
                <a:pPr lvl="0" indent="0" marL="0">
                  <a:buNone/>
                </a:pPr>
                <a:r>
                  <a:rPr/>
                  <a:t>例: 如图所示, (a)是平面图, (b)是平面图.</a:t>
                </a:r>
              </a:p>
            </p:txBody>
          </p:sp>
        </mc:Choice>
      </mc:AlternateContent>
      <p:pic>
        <p:nvPicPr>
          <p:cNvPr descr="MAT21601T-Chapter10_files/figure-pptx/unnamed-chunk-46-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sz="half"/>
          </p:nvPr>
        </p:nvSpPr>
        <p:spPr/>
        <p:txBody>
          <a:bodyPr/>
          <a:lstStyle/>
          <a:p>
            <a:pPr lvl="0" indent="0" marL="0">
              <a:buNone/>
            </a:pPr>
            <a:r>
              <a:rPr/>
              <a:t>有些图从表面上看不出是否是平面图, 但通过同构变换可以转化成平面图, 这类图是可平面化的, 称为</a:t>
            </a:r>
            <a:r>
              <a:rPr b="1"/>
              <a:t>可平面图</a:t>
            </a:r>
            <a:r>
              <a:rPr/>
              <a:t>, 也是平面图.</a:t>
            </a:r>
          </a:p>
          <a:p>
            <a:pPr lvl="0" indent="0" marL="0">
              <a:buNone/>
            </a:pPr>
            <a:r>
              <a:rPr/>
              <a:t>例: 如图(a)所示, 是可平面图, (b)是其平面嵌入.</a:t>
            </a:r>
          </a:p>
        </p:txBody>
      </p:sp>
      <p:pic>
        <p:nvPicPr>
          <p:cNvPr descr="MAT21601T-Chapter10_files/figure-pptx/unnamed-chunk-47-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sz="half"/>
          </p:nvPr>
        </p:nvSpPr>
        <p:spPr/>
        <p:txBody>
          <a:bodyPr/>
          <a:lstStyle/>
          <a:p>
            <a:pPr lvl="0" indent="0" marL="0">
              <a:buNone/>
            </a:pPr>
            <a:r>
              <a:rPr/>
              <a:t>如图(1)和(3), 它是平面图.</a:t>
            </a:r>
          </a:p>
          <a:p>
            <a:pPr lvl="0" indent="0" marL="0">
              <a:buNone/>
            </a:pPr>
            <a:r>
              <a:rPr/>
              <a:t>(2)是(1)的平面嵌入; (4)是(3)的平面嵌入.</a:t>
            </a:r>
          </a:p>
        </p:txBody>
      </p:sp>
      <p:pic>
        <p:nvPicPr>
          <p:cNvPr descr="MAT21601T-Chapter10_files/figure-pptx/unnamed-chunk-48-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但是有些图不是平面图, 也不能平面化.</a:t>
                </a:r>
              </a:p>
              <a:p>
                <a:pPr lvl="0" indent="0" marL="0">
                  <a:buNone/>
                </a:pPr>
                <a:r>
                  <a:rPr/>
                  <a:t>例: 如图所示, </a:t>
                </a:r>
                <a14:m>
                  <m:oMath xmlns:m="http://schemas.openxmlformats.org/officeDocument/2006/math">
                    <m:sSub>
                      <m:e>
                        <m:r>
                          <m:t>K</m:t>
                        </m:r>
                      </m:e>
                      <m:sub>
                        <m:r>
                          <m:t>5</m:t>
                        </m:r>
                      </m:sub>
                    </m:sSub>
                  </m:oMath>
                </a14:m>
                <a:r>
                  <a:rPr/>
                  <a:t>不是平面图; </a:t>
                </a:r>
                <a14:m>
                  <m:oMath xmlns:m="http://schemas.openxmlformats.org/officeDocument/2006/math">
                    <m:sSub>
                      <m:e>
                        <m:r>
                          <m:t>K</m:t>
                        </m:r>
                      </m:e>
                      <m:sub>
                        <m:r>
                          <m:t>3</m:t>
                        </m:r>
                        <m:r>
                          <m:rPr>
                            <m:sty m:val="p"/>
                          </m:rPr>
                          <m:t>,</m:t>
                        </m:r>
                        <m:r>
                          <m:t>3</m:t>
                        </m:r>
                      </m:sub>
                    </m:sSub>
                  </m:oMath>
                </a14:m>
                <a:r>
                  <a:rPr/>
                  <a:t>也不是平面图.</a:t>
                </a:r>
              </a:p>
            </p:txBody>
          </p:sp>
        </mc:Choice>
      </mc:AlternateContent>
      <p:pic>
        <p:nvPicPr>
          <p:cNvPr descr="MAT21601T-Chapter10_files/figure-pptx/unnamed-chunk-49-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MAT21601T-Chapter10_files/figure-pptx/unnamed-chunk-50-1.png" id="0" name="Picture 1"/>
          <p:cNvPicPr>
            <a:picLocks noGrp="1" noChangeAspect="1"/>
          </p:cNvPicPr>
          <p:nvPr/>
        </p:nvPicPr>
        <p:blipFill>
          <a:blip r:embed="rId2"/>
          <a:stretch>
            <a:fillRect/>
          </a:stretch>
        </p:blipFill>
        <p:spPr bwMode="auto">
          <a:xfrm>
            <a:off x="2578100" y="2692400"/>
            <a:ext cx="4305300" cy="2159000"/>
          </a:xfrm>
          <a:prstGeom prst="rect">
            <a:avLst/>
          </a:prstGeom>
          <a:noFill/>
          <a:ln w="9525">
            <a:noFill/>
            <a:headEnd/>
            <a:tailEnd/>
          </a:ln>
        </p:spPr>
      </p:pic>
      <p:sp>
        <p:nvSpPr>
          <p:cNvPr id="1" name="TextBox 3"/>
          <p:cNvSpPr txBox="1"/>
          <p:nvPr/>
        </p:nvSpPr>
        <p:spPr>
          <a:xfrm>
            <a:off x="2578100" y="5397500"/>
            <a:ext cx="4305300" cy="508000"/>
          </a:xfrm>
          <a:prstGeom prst="rect">
            <a:avLst/>
          </a:prstGeom>
          <a:noFill/>
        </p:spPr>
        <p:txBody>
          <a:bodyPr/>
          <a:lstStyle/>
          <a:p>
            <a:pPr lvl="0" indent="0" marL="0" algn="ctr">
              <a:buNone/>
            </a:pPr>
            <a:r>
              <a:rPr/>
              <a:t>K</a:t>
            </a:r>
            <a:r>
              <a:rPr baseline="-25000"/>
              <a:t>5</a:t>
            </a:r>
            <a:r>
              <a:rPr/>
              <a:t>不是平面图;K~3, 3~也不是平面图.</a:t>
            </a:r>
          </a:p>
        </p:txBody>
      </p:sp>
      <mc:AlternateContent xmlns:mc="http://schemas.openxmlformats.org/markup-compatibility/2006">
        <mc:Choice xmlns:a14="http://schemas.microsoft.com/office/drawing/2010/main" Requires="a14">
          <p:sp>
            <p:nvSpPr>
              <p:cNvPr id="4" name="Content Placeholder 3"/>
              <p:cNvSpPr>
                <a:spLocks noGrp="1"/>
              </p:cNvSpPr>
              <p:nvPr>
                <p:ph idx="2" sz="half"/>
              </p:nvPr>
            </p:nvSpPr>
            <p:spPr/>
            <p:txBody>
              <a:bodyPr/>
              <a:lstStyle/>
              <a:p>
                <a:pPr lvl="0" indent="0" marL="0">
                  <a:buNone/>
                </a:pPr>
                <a14:m>
                  <m:oMath xmlns:m="http://schemas.openxmlformats.org/officeDocument/2006/math">
                    <m:sSub>
                      <m:e>
                        <m:r>
                          <m:t>k</m:t>
                        </m:r>
                      </m:e>
                      <m:sub>
                        <m:r>
                          <m:t>5</m:t>
                        </m:r>
                      </m:sub>
                    </m:sSub>
                  </m:oMath>
                </a14:m>
                <a:r>
                  <a:rPr/>
                  <a:t>和</a:t>
                </a:r>
                <a14:m>
                  <m:oMath xmlns:m="http://schemas.openxmlformats.org/officeDocument/2006/math">
                    <m:sSub>
                      <m:e>
                        <m:r>
                          <m:t>k</m:t>
                        </m:r>
                      </m:e>
                      <m:sub>
                        <m:r>
                          <m:t>3</m:t>
                        </m:r>
                        <m:r>
                          <m:rPr>
                            <m:sty m:val="p"/>
                          </m:rPr>
                          <m:t>,</m:t>
                        </m:r>
                        <m:r>
                          <m:t>3</m:t>
                        </m:r>
                      </m:sub>
                    </m:sSub>
                  </m:oMath>
                </a14:m>
                <a:r>
                  <a:rPr/>
                  <a:t>称为</a:t>
                </a:r>
                <a:r>
                  <a:rPr b="1"/>
                  <a:t>库拉托夫斯基图</a:t>
                </a:r>
                <a:r>
                  <a:rPr/>
                  <a:t>, 它们有一些共同点:</a:t>
                </a:r>
              </a:p>
              <a:p>
                <a:pPr lvl="0" indent="-457200" marL="457200">
                  <a:buAutoNum type="arabicParenBoth"/>
                </a:pPr>
                <a:r>
                  <a:rPr/>
                  <a:t>它们都是正则图(</a:t>
                </a:r>
                <a14:m>
                  <m:oMath xmlns:m="http://schemas.openxmlformats.org/officeDocument/2006/math">
                    <m:sSub>
                      <m:e>
                        <m:r>
                          <m:t>k</m:t>
                        </m:r>
                      </m:e>
                      <m:sub>
                        <m:r>
                          <m:t>5</m:t>
                        </m:r>
                      </m:sub>
                    </m:sSub>
                  </m:oMath>
                </a14:m>
                <a:r>
                  <a:rPr/>
                  <a:t>是4-正则图, </a:t>
                </a:r>
                <a14:m>
                  <m:oMath xmlns:m="http://schemas.openxmlformats.org/officeDocument/2006/math">
                    <m:sSub>
                      <m:e>
                        <m:r>
                          <m:t>k</m:t>
                        </m:r>
                      </m:e>
                      <m:sub>
                        <m:r>
                          <m:t>3</m:t>
                        </m:r>
                        <m:r>
                          <m:rPr>
                            <m:sty m:val="p"/>
                          </m:rPr>
                          <m:t>,</m:t>
                        </m:r>
                        <m:r>
                          <m:t>3</m:t>
                        </m:r>
                      </m:sub>
                    </m:sSub>
                  </m:oMath>
                </a14:m>
                <a:r>
                  <a:rPr/>
                  <a:t>是3-正则图);</a:t>
                </a:r>
              </a:p>
              <a:p>
                <a:pPr lvl="0" indent="-457200" marL="457200">
                  <a:buAutoNum type="arabicParenBoth"/>
                </a:pPr>
                <a:r>
                  <a:rPr/>
                  <a:t>去掉一条边后它们都是平面图;</a:t>
                </a:r>
              </a:p>
              <a:p>
                <a:pPr lvl="0" indent="-457200" marL="457200">
                  <a:buAutoNum type="arabicParenBoth"/>
                </a:pPr>
                <a14:m>
                  <m:oMath xmlns:m="http://schemas.openxmlformats.org/officeDocument/2006/math">
                    <m:sSub>
                      <m:e>
                        <m:r>
                          <m:t>k</m:t>
                        </m:r>
                      </m:e>
                      <m:sub>
                        <m:r>
                          <m:t>3</m:t>
                        </m:r>
                        <m:r>
                          <m:rPr>
                            <m:sty m:val="p"/>
                          </m:rPr>
                          <m:t>,</m:t>
                        </m:r>
                        <m:r>
                          <m:t>3</m:t>
                        </m:r>
                      </m:sub>
                    </m:sSub>
                  </m:oMath>
                </a14:m>
                <a:r>
                  <a:rPr/>
                  <a:t>是边数最少的非平面图, </a:t>
                </a:r>
                <a14:m>
                  <m:oMath xmlns:m="http://schemas.openxmlformats.org/officeDocument/2006/math">
                    <m:sSub>
                      <m:e>
                        <m:r>
                          <m:t>k</m:t>
                        </m:r>
                      </m:e>
                      <m:sub>
                        <m:r>
                          <m:t>5</m:t>
                        </m:r>
                      </m:sub>
                    </m:sSub>
                  </m:oMath>
                </a14:m>
                <a:r>
                  <a:rPr/>
                  <a:t>是结点数最少的非平面图, 它们都是最基本的非平面图.</a:t>
                </a:r>
              </a:p>
            </p:txBody>
          </p:sp>
        </mc:Choice>
      </mc:AlternateContent>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spcBef>
                    <a:spcPts val="3000"/>
                  </a:spcBef>
                  <a:buNone/>
                </a:pPr>
                <a:r>
                  <a:rPr b="1"/>
                  <a:t>平面图的面</a:t>
                </a:r>
              </a:p>
              <a:p>
                <a:pPr lvl="0" indent="0" marL="0">
                  <a:buNone/>
                </a:pPr>
                <a:r>
                  <a:rPr/>
                  <a:t>定义: 设</a:t>
                </a:r>
                <a14:m>
                  <m:oMath xmlns:m="http://schemas.openxmlformats.org/officeDocument/2006/math">
                    <m:r>
                      <m:t>G</m:t>
                    </m:r>
                  </m:oMath>
                </a14:m>
                <a:r>
                  <a:rPr/>
                  <a:t>是连通平面图, 由</a:t>
                </a:r>
                <a14:m>
                  <m:oMath xmlns:m="http://schemas.openxmlformats.org/officeDocument/2006/math">
                    <m:r>
                      <m:t>G</m:t>
                    </m:r>
                  </m:oMath>
                </a14:m>
                <a:r>
                  <a:rPr/>
                  <a:t>的边将</a:t>
                </a:r>
                <a14:m>
                  <m:oMath xmlns:m="http://schemas.openxmlformats.org/officeDocument/2006/math">
                    <m:r>
                      <m:t>G</m:t>
                    </m:r>
                  </m:oMath>
                </a14:m>
                <a:r>
                  <a:rPr/>
                  <a:t>所在的平面划分成若干个内部不包含有结点和边的区域, 每个区域称为</a:t>
                </a:r>
                <a14:m>
                  <m:oMath xmlns:m="http://schemas.openxmlformats.org/officeDocument/2006/math">
                    <m:r>
                      <m:t>G</m:t>
                    </m:r>
                  </m:oMath>
                </a14:m>
                <a:r>
                  <a:rPr/>
                  <a:t>的一个</a:t>
                </a:r>
                <a:r>
                  <a:rPr b="1"/>
                  <a:t>面</a:t>
                </a:r>
                <a:r>
                  <a:rPr/>
                  <a:t>.</a:t>
                </a:r>
              </a:p>
              <a:p>
                <a:pPr lvl="0" indent="0" marL="0">
                  <a:buNone/>
                </a:pPr>
                <a:r>
                  <a:rPr/>
                  <a:t>其中面积有限的区域称为</a:t>
                </a:r>
                <a:r>
                  <a:rPr b="1"/>
                  <a:t>有限面</a:t>
                </a:r>
                <a:r>
                  <a:rPr/>
                  <a:t>或</a:t>
                </a:r>
                <a:r>
                  <a:rPr b="1"/>
                  <a:t>内部面</a:t>
                </a:r>
                <a:r>
                  <a:rPr/>
                  <a:t>, 面积无限的区域称为</a:t>
                </a:r>
                <a:r>
                  <a:rPr b="1"/>
                  <a:t>无限面</a:t>
                </a:r>
                <a:r>
                  <a:rPr/>
                  <a:t>或</a:t>
                </a:r>
                <a:r>
                  <a:rPr b="1"/>
                  <a:t>外部面</a:t>
                </a:r>
                <a:r>
                  <a:rPr/>
                  <a:t>.</a:t>
                </a:r>
              </a:p>
              <a:p>
                <a:pPr lvl="0" indent="0" marL="0">
                  <a:buNone/>
                </a:pPr>
                <a:r>
                  <a:rPr/>
                  <a:t>每个面的所有边围成的回路称为该面的</a:t>
                </a:r>
                <a:r>
                  <a:rPr b="1"/>
                  <a:t>边界</a:t>
                </a:r>
                <a:r>
                  <a:rPr/>
                  <a:t>, 它的长度称为面的</a:t>
                </a:r>
                <a:r>
                  <a:rPr b="1"/>
                  <a:t>度</a:t>
                </a:r>
                <a:r>
                  <a:rPr/>
                  <a:t>(</a:t>
                </a:r>
                <a:r>
                  <a:rPr b="1"/>
                  <a:t>次数</a:t>
                </a:r>
                <a:r>
                  <a:rPr/>
                  <a:t>), 一个面f的度记为</a:t>
                </a:r>
                <a14:m>
                  <m:oMath xmlns:m="http://schemas.openxmlformats.org/officeDocument/2006/math">
                    <m:r>
                      <m:t>d</m:t>
                    </m:r>
                    <m:r>
                      <m:t>e</m:t>
                    </m:r>
                    <m:r>
                      <m:t>g</m:t>
                    </m:r>
                    <m:d>
                      <m:dPr>
                        <m:begChr m:val="("/>
                        <m:endChr m:val=")"/>
                        <m:sepChr m:val=""/>
                        <m:grow/>
                      </m:dPr>
                      <m:e>
                        <m:r>
                          <m:t>f</m:t>
                        </m:r>
                      </m:e>
                    </m:d>
                  </m:oMath>
                </a14:m>
                <a:r>
                  <a:rPr/>
                  <a:t>. 若两个面的边界至少有一个公共边, 称这两个面为</a:t>
                </a:r>
                <a:r>
                  <a:rPr b="1"/>
                  <a:t>邻接面</a:t>
                </a:r>
                <a:r>
                  <a:rPr/>
                  <a:t>.</a:t>
                </a:r>
              </a:p>
              <a:p>
                <a:pPr lvl="0" indent="0" marL="0">
                  <a:buNone/>
                </a:pPr>
                <a:r>
                  <a:rPr/>
                  <a:t>连通平面图常记为</a:t>
                </a:r>
                <a14:m>
                  <m:oMath xmlns:m="http://schemas.openxmlformats.org/officeDocument/2006/math">
                    <m:r>
                      <m:t>G</m:t>
                    </m:r>
                    <m:r>
                      <m:rPr>
                        <m:sty m:val="p"/>
                      </m:rPr>
                      <m:t>=</m:t>
                    </m:r>
                    <m:r>
                      <m:rPr>
                        <m:sty m:val="p"/>
                      </m:rPr>
                      <m:t>⟨</m:t>
                    </m:r>
                    <m:r>
                      <m:t>V</m:t>
                    </m:r>
                    <m:r>
                      <m:rPr>
                        <m:sty m:val="p"/>
                      </m:rPr>
                      <m:t>,</m:t>
                    </m:r>
                    <m:r>
                      <m:t>E</m:t>
                    </m:r>
                    <m:r>
                      <m:rPr>
                        <m:sty m:val="p"/>
                      </m:rPr>
                      <m:t>,</m:t>
                    </m:r>
                    <m:r>
                      <m:t>F</m:t>
                    </m:r>
                    <m:r>
                      <m:rPr>
                        <m:sty m:val="p"/>
                      </m:rPr>
                      <m:t>⟩</m:t>
                    </m:r>
                  </m:oMath>
                </a14:m>
                <a:r>
                  <a:rPr/>
                  <a:t>, 其中</a:t>
                </a:r>
                <a14:m>
                  <m:oMath xmlns:m="http://schemas.openxmlformats.org/officeDocument/2006/math">
                    <m:r>
                      <m:t>F</m:t>
                    </m:r>
                  </m:oMath>
                </a14:m>
                <a:r>
                  <a:rPr/>
                  <a:t>是图中所有面的集合.</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如图所示为一平面图.</a:t>
                </a:r>
              </a:p>
              <a:p>
                <a:pPr lvl="0" indent="0" marL="0">
                  <a:buNone/>
                </a:pPr>
                <a:r>
                  <a:rPr/>
                  <a:t>它共有3个面</a:t>
                </a:r>
                <a14:m>
                  <m:oMath xmlns:m="http://schemas.openxmlformats.org/officeDocument/2006/math">
                    <m:sSub>
                      <m:e>
                        <m:r>
                          <m:t>f</m:t>
                        </m:r>
                      </m:e>
                      <m:sub>
                        <m:r>
                          <m:t>3</m:t>
                        </m:r>
                      </m:sub>
                    </m:sSub>
                    <m:r>
                      <m:rPr>
                        <m:sty m:val="p"/>
                      </m:rPr>
                      <m:t>,</m:t>
                    </m:r>
                    <m:sSub>
                      <m:e>
                        <m:r>
                          <m:t>f</m:t>
                        </m:r>
                      </m:e>
                      <m:sub>
                        <m:r>
                          <m:t>4</m:t>
                        </m:r>
                      </m:sub>
                    </m:sSub>
                    <m:r>
                      <m:rPr>
                        <m:sty m:val="p"/>
                      </m:rPr>
                      <m:t>,</m:t>
                    </m:r>
                    <m:sSub>
                      <m:e>
                        <m:r>
                          <m:t>f</m:t>
                        </m:r>
                      </m:e>
                      <m:sub>
                        <m:r>
                          <m:t>0</m:t>
                        </m:r>
                      </m:sub>
                    </m:sSub>
                  </m:oMath>
                </a14:m>
                <a:r>
                  <a:rPr/>
                  <a:t>, 其中</a:t>
                </a:r>
                <a14:m>
                  <m:oMath xmlns:m="http://schemas.openxmlformats.org/officeDocument/2006/math">
                    <m:sSub>
                      <m:e>
                        <m:r>
                          <m:t>f</m:t>
                        </m:r>
                      </m:e>
                      <m:sub>
                        <m:r>
                          <m:t>0</m:t>
                        </m:r>
                      </m:sub>
                    </m:sSub>
                  </m:oMath>
                </a14:m>
                <a:r>
                  <a:rPr/>
                  <a:t>为无限面, 其余有限面.</a:t>
                </a:r>
              </a:p>
              <a:p>
                <a:pPr lvl="0" indent="0" marL="0">
                  <a:buNone/>
                </a:pPr>
                <a14:m>
                  <m:oMath xmlns:m="http://schemas.openxmlformats.org/officeDocument/2006/math">
                    <m:sSub>
                      <m:e>
                        <m:r>
                          <m:t>f</m:t>
                        </m:r>
                      </m:e>
                      <m:sub>
                        <m:r>
                          <m:t>3</m:t>
                        </m:r>
                      </m:sub>
                    </m:sSub>
                  </m:oMath>
                </a14:m>
                <a:r>
                  <a:rPr/>
                  <a:t>的边界是</a:t>
                </a:r>
                <a14:m>
                  <m:oMath xmlns:m="http://schemas.openxmlformats.org/officeDocument/2006/math">
                    <m:d>
                      <m:dPr>
                        <m:begChr m:val="("/>
                        <m:endChr m:val=")"/>
                        <m:sepChr m:val=""/>
                        <m:grow/>
                      </m:dPr>
                      <m:e>
                        <m:r>
                          <m:t>j</m:t>
                        </m:r>
                        <m:r>
                          <m:rPr>
                            <m:sty m:val="p"/>
                          </m:rPr>
                          <m:t>,</m:t>
                        </m:r>
                        <m:r>
                          <m:t>h</m:t>
                        </m:r>
                        <m:r>
                          <m:rPr>
                            <m:sty m:val="p"/>
                          </m:rPr>
                          <m:t>,</m:t>
                        </m:r>
                        <m:r>
                          <m:t>i</m:t>
                        </m:r>
                        <m:r>
                          <m:rPr>
                            <m:sty m:val="p"/>
                          </m:rPr>
                          <m:t>,</m:t>
                        </m:r>
                        <m:r>
                          <m:t>j</m:t>
                        </m:r>
                      </m:e>
                    </m:d>
                  </m:oMath>
                </a14:m>
                <a:r>
                  <a:rPr/>
                  <a:t>, 度为3;</a:t>
                </a:r>
              </a:p>
              <a:p>
                <a:pPr lvl="0" indent="0" marL="0">
                  <a:buNone/>
                </a:pPr>
                <a14:m>
                  <m:oMath xmlns:m="http://schemas.openxmlformats.org/officeDocument/2006/math">
                    <m:sSub>
                      <m:e>
                        <m:r>
                          <m:t>f</m:t>
                        </m:r>
                      </m:e>
                      <m:sub>
                        <m:r>
                          <m:t>4</m:t>
                        </m:r>
                      </m:sub>
                    </m:sSub>
                  </m:oMath>
                </a14:m>
                <a:r>
                  <a:rPr/>
                  <a:t>的边界是</a:t>
                </a:r>
                <a14:m>
                  <m:oMath xmlns:m="http://schemas.openxmlformats.org/officeDocument/2006/math">
                    <m:d>
                      <m:dPr>
                        <m:begChr m:val="("/>
                        <m:endChr m:val=")"/>
                        <m:sepChr m:val=""/>
                        <m:grow/>
                      </m:dPr>
                      <m:e>
                        <m:r>
                          <m:t>j</m:t>
                        </m:r>
                        <m:r>
                          <m:rPr>
                            <m:sty m:val="p"/>
                          </m:rPr>
                          <m:t>,</m:t>
                        </m:r>
                        <m:r>
                          <m:t>k</m:t>
                        </m:r>
                        <m:r>
                          <m:rPr>
                            <m:sty m:val="p"/>
                          </m:rPr>
                          <m:t>,</m:t>
                        </m:r>
                        <m:r>
                          <m:t>h</m:t>
                        </m:r>
                        <m:r>
                          <m:rPr>
                            <m:sty m:val="p"/>
                          </m:rPr>
                          <m:t>,</m:t>
                        </m:r>
                        <m:r>
                          <m:t>j</m:t>
                        </m:r>
                      </m:e>
                    </m:d>
                  </m:oMath>
                </a14:m>
                <a:r>
                  <a:rPr/>
                  <a:t>, 度为3;</a:t>
                </a:r>
              </a:p>
              <a:p>
                <a:pPr lvl="0" indent="0" marL="0">
                  <a:buNone/>
                </a:pPr>
                <a14:m>
                  <m:oMath xmlns:m="http://schemas.openxmlformats.org/officeDocument/2006/math">
                    <m:sSub>
                      <m:e>
                        <m:r>
                          <m:t>f</m:t>
                        </m:r>
                      </m:e>
                      <m:sub>
                        <m:r>
                          <m:t>0</m:t>
                        </m:r>
                      </m:sub>
                    </m:sSub>
                  </m:oMath>
                </a14:m>
                <a:r>
                  <a:rPr/>
                  <a:t>的边界是</a:t>
                </a:r>
                <a14:m>
                  <m:oMath xmlns:m="http://schemas.openxmlformats.org/officeDocument/2006/math">
                    <m:d>
                      <m:dPr>
                        <m:begChr m:val="("/>
                        <m:endChr m:val=")"/>
                        <m:sepChr m:val=""/>
                        <m:grow/>
                      </m:dPr>
                      <m:e>
                        <m:r>
                          <m:t>j</m:t>
                        </m:r>
                        <m:r>
                          <m:rPr>
                            <m:sty m:val="p"/>
                          </m:rPr>
                          <m:t>,</m:t>
                        </m:r>
                        <m:r>
                          <m:t>k</m:t>
                        </m:r>
                        <m:r>
                          <m:rPr>
                            <m:sty m:val="p"/>
                          </m:rPr>
                          <m:t>,</m:t>
                        </m:r>
                        <m:r>
                          <m:t>h</m:t>
                        </m:r>
                        <m:r>
                          <m:rPr>
                            <m:sty m:val="p"/>
                          </m:rPr>
                          <m:t>,</m:t>
                        </m:r>
                        <m:r>
                          <m:t>i</m:t>
                        </m:r>
                        <m:r>
                          <m:rPr>
                            <m:sty m:val="p"/>
                          </m:rPr>
                          <m:t>,</m:t>
                        </m:r>
                        <m:r>
                          <m:t>j</m:t>
                        </m:r>
                      </m:e>
                    </m:d>
                  </m:oMath>
                </a14:m>
                <a:r>
                  <a:rPr/>
                  <a:t>, 度为4.</a:t>
                </a:r>
              </a:p>
            </p:txBody>
          </p:sp>
        </mc:Choice>
      </mc:AlternateContent>
      <p:pic>
        <p:nvPicPr>
          <p:cNvPr descr="MAT21601T-Chapter10_files/figure-pptx/unnamed-chunk-51-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如图所示为一平面图, 它共有5个面</a:t>
                </a:r>
                <a14:m>
                  <m:oMath xmlns:m="http://schemas.openxmlformats.org/officeDocument/2006/math">
                    <m:sSub>
                      <m:e>
                        <m:r>
                          <m:t>f</m:t>
                        </m:r>
                      </m:e>
                      <m:sub>
                        <m:r>
                          <m:t>1</m:t>
                        </m:r>
                      </m:sub>
                    </m:sSub>
                    <m:r>
                      <m:rPr>
                        <m:sty m:val="p"/>
                      </m:rPr>
                      <m:t>,</m:t>
                    </m:r>
                    <m:sSub>
                      <m:e>
                        <m:r>
                          <m:t>f</m:t>
                        </m:r>
                      </m:e>
                      <m:sub>
                        <m:r>
                          <m:t>2</m:t>
                        </m:r>
                      </m:sub>
                    </m:sSub>
                    <m:r>
                      <m:rPr>
                        <m:sty m:val="p"/>
                      </m:rPr>
                      <m:t>,</m:t>
                    </m:r>
                    <m:sSub>
                      <m:e>
                        <m:r>
                          <m:t>f</m:t>
                        </m:r>
                      </m:e>
                      <m:sub>
                        <m:r>
                          <m:t>3</m:t>
                        </m:r>
                      </m:sub>
                    </m:sSub>
                    <m:r>
                      <m:rPr>
                        <m:sty m:val="p"/>
                      </m:rPr>
                      <m:t>,</m:t>
                    </m:r>
                    <m:sSub>
                      <m:e>
                        <m:r>
                          <m:t>f</m:t>
                        </m:r>
                      </m:e>
                      <m:sub>
                        <m:r>
                          <m:t>4</m:t>
                        </m:r>
                      </m:sub>
                    </m:sSub>
                  </m:oMath>
                </a14:m>
                <a:r>
                  <a:rPr/>
                  <a:t>和</a:t>
                </a:r>
                <a14:m>
                  <m:oMath xmlns:m="http://schemas.openxmlformats.org/officeDocument/2006/math">
                    <m:sSub>
                      <m:e>
                        <m:r>
                          <m:t>f</m:t>
                        </m:r>
                      </m:e>
                      <m:sub>
                        <m:r>
                          <m:t>0</m:t>
                        </m:r>
                      </m:sub>
                    </m:sSub>
                  </m:oMath>
                </a14:m>
                <a:r>
                  <a:rPr/>
                  <a:t>, 其中</a:t>
                </a:r>
                <a14:m>
                  <m:oMath xmlns:m="http://schemas.openxmlformats.org/officeDocument/2006/math">
                    <m:sSub>
                      <m:e>
                        <m:r>
                          <m:t>f</m:t>
                        </m:r>
                      </m:e>
                      <m:sub>
                        <m:r>
                          <m:t>0</m:t>
                        </m:r>
                      </m:sub>
                    </m:sSub>
                  </m:oMath>
                </a14:m>
                <a:r>
                  <a:rPr/>
                  <a:t>为无限面, 其余为有限面.</a:t>
                </a:r>
              </a:p>
              <a:p>
                <a:pPr lvl="0" indent="0" marL="0">
                  <a:buNone/>
                </a:pPr>
                <a14:m>
                  <m:oMath xmlns:m="http://schemas.openxmlformats.org/officeDocument/2006/math">
                    <m:sSub>
                      <m:e>
                        <m:r>
                          <m:t>f</m:t>
                        </m:r>
                      </m:e>
                      <m:sub>
                        <m:r>
                          <m:t>1</m:t>
                        </m:r>
                      </m:sub>
                    </m:sSub>
                  </m:oMath>
                </a14:m>
                <a:r>
                  <a:rPr/>
                  <a:t>的边界是</a:t>
                </a:r>
                <a14:m>
                  <m:oMath xmlns:m="http://schemas.openxmlformats.org/officeDocument/2006/math">
                    <m:d>
                      <m:dPr>
                        <m:begChr m:val="("/>
                        <m:endChr m:val=")"/>
                        <m:sepChr m:val=""/>
                        <m:grow/>
                      </m:dPr>
                      <m:e>
                        <m:sSub>
                          <m:e>
                            <m:r>
                              <m:t>v</m:t>
                            </m:r>
                          </m:e>
                          <m:sub>
                            <m:r>
                              <m:t>1</m:t>
                            </m:r>
                          </m:sub>
                        </m:sSub>
                        <m:r>
                          <m:rPr>
                            <m:sty m:val="p"/>
                          </m:rPr>
                          <m:t>,</m:t>
                        </m:r>
                        <m:sSub>
                          <m:e>
                            <m:r>
                              <m:t>v</m:t>
                            </m:r>
                          </m:e>
                          <m:sub>
                            <m:r>
                              <m:t>2</m:t>
                            </m:r>
                          </m:sub>
                        </m:sSub>
                        <m:r>
                          <m:rPr>
                            <m:sty m:val="p"/>
                          </m:rPr>
                          <m:t>,</m:t>
                        </m:r>
                        <m:sSub>
                          <m:e>
                            <m:r>
                              <m:t>v</m:t>
                            </m:r>
                          </m:e>
                          <m:sub>
                            <m:r>
                              <m:t>3</m:t>
                            </m:r>
                          </m:sub>
                        </m:sSub>
                        <m:r>
                          <m:rPr>
                            <m:sty m:val="p"/>
                          </m:rPr>
                          <m:t>,</m:t>
                        </m:r>
                        <m:sSub>
                          <m:e>
                            <m:r>
                              <m:t>v</m:t>
                            </m:r>
                          </m:e>
                          <m:sub>
                            <m:r>
                              <m:t>2</m:t>
                            </m:r>
                          </m:sub>
                        </m:sSub>
                        <m:r>
                          <m:rPr>
                            <m:sty m:val="p"/>
                          </m:rPr>
                          <m:t>,</m:t>
                        </m:r>
                        <m:sSub>
                          <m:e>
                            <m:r>
                              <m:t>v</m:t>
                            </m:r>
                          </m:e>
                          <m:sub>
                            <m:r>
                              <m:t>4</m:t>
                            </m:r>
                          </m:sub>
                        </m:sSub>
                        <m:r>
                          <m:rPr>
                            <m:sty m:val="p"/>
                          </m:rPr>
                          <m:t>,</m:t>
                        </m:r>
                        <m:sSub>
                          <m:e>
                            <m:r>
                              <m:t>v</m:t>
                            </m:r>
                          </m:e>
                          <m:sub>
                            <m:r>
                              <m:t>1</m:t>
                            </m:r>
                          </m:sub>
                        </m:sSub>
                      </m:e>
                    </m:d>
                  </m:oMath>
                </a14:m>
                <a:r>
                  <a:rPr/>
                  <a:t>, 度为5;</a:t>
                </a:r>
              </a:p>
              <a:p>
                <a:pPr lvl="0" indent="0" marL="0">
                  <a:buNone/>
                </a:pPr>
                <a14:m>
                  <m:oMath xmlns:m="http://schemas.openxmlformats.org/officeDocument/2006/math">
                    <m:sSub>
                      <m:e>
                        <m:r>
                          <m:t>f</m:t>
                        </m:r>
                      </m:e>
                      <m:sub>
                        <m:r>
                          <m:t>2</m:t>
                        </m:r>
                      </m:sub>
                    </m:sSub>
                  </m:oMath>
                </a14:m>
                <a:r>
                  <a:rPr/>
                  <a:t>的边界是</a:t>
                </a:r>
                <a14:m>
                  <m:oMath xmlns:m="http://schemas.openxmlformats.org/officeDocument/2006/math">
                    <m:d>
                      <m:dPr>
                        <m:begChr m:val="("/>
                        <m:endChr m:val=")"/>
                        <m:sepChr m:val=""/>
                        <m:grow/>
                      </m:dPr>
                      <m:e>
                        <m:sSub>
                          <m:e>
                            <m:r>
                              <m:t>v</m:t>
                            </m:r>
                          </m:e>
                          <m:sub>
                            <m:r>
                              <m:t>8</m:t>
                            </m:r>
                          </m:sub>
                        </m:sSub>
                        <m:r>
                          <m:rPr>
                            <m:sty m:val="p"/>
                          </m:rPr>
                          <m:t>,</m:t>
                        </m:r>
                        <m:sSub>
                          <m:e>
                            <m:r>
                              <m:t>v</m:t>
                            </m:r>
                          </m:e>
                          <m:sub>
                            <m:r>
                              <m:t>8</m:t>
                            </m:r>
                          </m:sub>
                        </m:sSub>
                      </m:e>
                    </m:d>
                  </m:oMath>
                </a14:m>
                <a:r>
                  <a:rPr/>
                  <a:t>, 度为1;</a:t>
                </a:r>
              </a:p>
              <a:p>
                <a:pPr lvl="0" indent="0" marL="0">
                  <a:buNone/>
                </a:pPr>
                <a14:m>
                  <m:oMath xmlns:m="http://schemas.openxmlformats.org/officeDocument/2006/math">
                    <m:sSub>
                      <m:e>
                        <m:r>
                          <m:t>f</m:t>
                        </m:r>
                      </m:e>
                      <m:sub>
                        <m:r>
                          <m:t>3</m:t>
                        </m:r>
                      </m:sub>
                    </m:sSub>
                  </m:oMath>
                </a14:m>
                <a:r>
                  <a:rPr/>
                  <a:t>的边界是</a:t>
                </a:r>
                <a14:m>
                  <m:oMath xmlns:m="http://schemas.openxmlformats.org/officeDocument/2006/math">
                    <m:d>
                      <m:dPr>
                        <m:begChr m:val="("/>
                        <m:endChr m:val=")"/>
                        <m:sepChr m:val=""/>
                        <m:grow/>
                      </m:dPr>
                      <m:e>
                        <m:sSub>
                          <m:e>
                            <m:r>
                              <m:t>v</m:t>
                            </m:r>
                          </m:e>
                          <m:sub>
                            <m:r>
                              <m:t>5</m:t>
                            </m:r>
                          </m:sub>
                        </m:sSub>
                        <m:r>
                          <m:rPr>
                            <m:sty m:val="p"/>
                          </m:rPr>
                          <m:t>,</m:t>
                        </m:r>
                        <m:sSub>
                          <m:e>
                            <m:r>
                              <m:t>v</m:t>
                            </m:r>
                          </m:e>
                          <m:sub>
                            <m:r>
                              <m:t>6</m:t>
                            </m:r>
                          </m:sub>
                        </m:sSub>
                        <m:r>
                          <m:rPr>
                            <m:sty m:val="p"/>
                          </m:rPr>
                          <m:t>,</m:t>
                        </m:r>
                        <m:sSub>
                          <m:e>
                            <m:r>
                              <m:t>v</m:t>
                            </m:r>
                          </m:e>
                          <m:sub>
                            <m:r>
                              <m:t>8</m:t>
                            </m:r>
                          </m:sub>
                        </m:sSub>
                        <m:r>
                          <m:rPr>
                            <m:sty m:val="p"/>
                          </m:rPr>
                          <m:t>,</m:t>
                        </m:r>
                        <m:sSub>
                          <m:e>
                            <m:r>
                              <m:t>v</m:t>
                            </m:r>
                          </m:e>
                          <m:sub>
                            <m:r>
                              <m:t>5</m:t>
                            </m:r>
                          </m:sub>
                        </m:sSub>
                      </m:e>
                    </m:d>
                  </m:oMath>
                </a14:m>
                <a:r>
                  <a:rPr/>
                  <a:t>, 度为3;</a:t>
                </a:r>
              </a:p>
              <a:p>
                <a:pPr lvl="0" indent="0" marL="0">
                  <a:buNone/>
                </a:pPr>
                <a14:m>
                  <m:oMath xmlns:m="http://schemas.openxmlformats.org/officeDocument/2006/math">
                    <m:sSub>
                      <m:e>
                        <m:r>
                          <m:t>f</m:t>
                        </m:r>
                      </m:e>
                      <m:sub>
                        <m:r>
                          <m:t>4</m:t>
                        </m:r>
                      </m:sub>
                    </m:sSub>
                  </m:oMath>
                </a14:m>
                <a:r>
                  <a:rPr/>
                  <a:t>的边界是</a:t>
                </a:r>
                <a14:m>
                  <m:oMath xmlns:m="http://schemas.openxmlformats.org/officeDocument/2006/math">
                    <m:d>
                      <m:dPr>
                        <m:begChr m:val="("/>
                        <m:endChr m:val=")"/>
                        <m:sepChr m:val=""/>
                        <m:grow/>
                      </m:dPr>
                      <m:e>
                        <m:sSub>
                          <m:e>
                            <m:r>
                              <m:t>v</m:t>
                            </m:r>
                          </m:e>
                          <m:sub>
                            <m:r>
                              <m:t>6</m:t>
                            </m:r>
                          </m:sub>
                        </m:sSub>
                        <m:r>
                          <m:rPr>
                            <m:sty m:val="p"/>
                          </m:rPr>
                          <m:t>,</m:t>
                        </m:r>
                        <m:sSub>
                          <m:e>
                            <m:r>
                              <m:t>v</m:t>
                            </m:r>
                          </m:e>
                          <m:sub>
                            <m:r>
                              <m:t>7</m:t>
                            </m:r>
                          </m:sub>
                        </m:sSub>
                        <m:r>
                          <m:rPr>
                            <m:sty m:val="p"/>
                          </m:rPr>
                          <m:t>,</m:t>
                        </m:r>
                        <m:sSub>
                          <m:e>
                            <m:r>
                              <m:t>v</m:t>
                            </m:r>
                          </m:e>
                          <m:sub>
                            <m:r>
                              <m:t>8</m:t>
                            </m:r>
                          </m:sub>
                        </m:sSub>
                        <m:r>
                          <m:rPr>
                            <m:sty m:val="p"/>
                          </m:rPr>
                          <m:t>,</m:t>
                        </m:r>
                        <m:sSub>
                          <m:e>
                            <m:r>
                              <m:t>v</m:t>
                            </m:r>
                          </m:e>
                          <m:sub>
                            <m:r>
                              <m:t>6</m:t>
                            </m:r>
                          </m:sub>
                        </m:sSub>
                      </m:e>
                    </m:d>
                  </m:oMath>
                </a14:m>
                <a:r>
                  <a:rPr/>
                  <a:t>, 度为3;</a:t>
                </a:r>
              </a:p>
              <a:p>
                <a:pPr lvl="0" indent="0" marL="0">
                  <a:buNone/>
                </a:pPr>
                <a14:m>
                  <m:oMath xmlns:m="http://schemas.openxmlformats.org/officeDocument/2006/math">
                    <m:sSub>
                      <m:e>
                        <m:r>
                          <m:t>f</m:t>
                        </m:r>
                      </m:e>
                      <m:sub>
                        <m:r>
                          <m:t>0</m:t>
                        </m:r>
                      </m:sub>
                    </m:sSub>
                  </m:oMath>
                </a14:m>
                <a:r>
                  <a:rPr/>
                  <a:t>的边界是</a:t>
                </a:r>
                <a14:m>
                  <m:oMath xmlns:m="http://schemas.openxmlformats.org/officeDocument/2006/math">
                    <m:d>
                      <m:dPr>
                        <m:begChr m:val="("/>
                        <m:endChr m:val=")"/>
                        <m:sepChr m:val=""/>
                        <m:grow/>
                      </m:dPr>
                      <m:e>
                        <m:sSub>
                          <m:e>
                            <m:r>
                              <m:t>v</m:t>
                            </m:r>
                          </m:e>
                          <m:sub>
                            <m:r>
                              <m:t>1</m:t>
                            </m:r>
                          </m:sub>
                        </m:sSub>
                        <m:r>
                          <m:rPr>
                            <m:sty m:val="p"/>
                          </m:rPr>
                          <m:t>,</m:t>
                        </m:r>
                        <m:sSub>
                          <m:e>
                            <m:r>
                              <m:t>v</m:t>
                            </m:r>
                          </m:e>
                          <m:sub>
                            <m:r>
                              <m:t>2</m:t>
                            </m:r>
                          </m:sub>
                        </m:sSub>
                        <m:r>
                          <m:rPr>
                            <m:sty m:val="p"/>
                          </m:rPr>
                          <m:t>,</m:t>
                        </m:r>
                        <m:sSub>
                          <m:e>
                            <m:r>
                              <m:t>v</m:t>
                            </m:r>
                          </m:e>
                          <m:sub>
                            <m:r>
                              <m:t>4</m:t>
                            </m:r>
                          </m:sub>
                        </m:sSub>
                        <m:r>
                          <m:rPr>
                            <m:sty m:val="p"/>
                          </m:rPr>
                          <m:t>,</m:t>
                        </m:r>
                        <m:sSub>
                          <m:e>
                            <m:r>
                              <m:t>v</m:t>
                            </m:r>
                          </m:e>
                          <m:sub>
                            <m:r>
                              <m:t>5</m:t>
                            </m:r>
                          </m:sub>
                        </m:sSub>
                        <m:r>
                          <m:rPr>
                            <m:sty m:val="p"/>
                          </m:rPr>
                          <m:t>,</m:t>
                        </m:r>
                        <m:sSub>
                          <m:e>
                            <m:r>
                              <m:t>v</m:t>
                            </m:r>
                          </m:e>
                          <m:sub>
                            <m:r>
                              <m:t>6</m:t>
                            </m:r>
                          </m:sub>
                        </m:sSub>
                        <m:r>
                          <m:rPr>
                            <m:sty m:val="p"/>
                          </m:rPr>
                          <m:t>,</m:t>
                        </m:r>
                        <m:sSub>
                          <m:e>
                            <m:r>
                              <m:t>v</m:t>
                            </m:r>
                          </m:e>
                          <m:sub>
                            <m:r>
                              <m:t>7</m:t>
                            </m:r>
                          </m:sub>
                        </m:sSub>
                        <m:r>
                          <m:rPr>
                            <m:sty m:val="p"/>
                          </m:rPr>
                          <m:t>,</m:t>
                        </m:r>
                        <m:sSub>
                          <m:e>
                            <m:r>
                              <m:t>v</m:t>
                            </m:r>
                          </m:e>
                          <m:sub>
                            <m:r>
                              <m:t>8</m:t>
                            </m:r>
                          </m:sub>
                        </m:sSub>
                        <m:r>
                          <m:rPr>
                            <m:sty m:val="p"/>
                          </m:rPr>
                          <m:t>,</m:t>
                        </m:r>
                        <m:sSub>
                          <m:e>
                            <m:r>
                              <m:t>v</m:t>
                            </m:r>
                          </m:e>
                          <m:sub>
                            <m:r>
                              <m:t>8</m:t>
                            </m:r>
                          </m:sub>
                        </m:sSub>
                        <m:r>
                          <m:rPr>
                            <m:sty m:val="p"/>
                          </m:rPr>
                          <m:t>,</m:t>
                        </m:r>
                        <m:sSub>
                          <m:e>
                            <m:r>
                              <m:t>v</m:t>
                            </m:r>
                          </m:e>
                          <m:sub>
                            <m:r>
                              <m:t>5</m:t>
                            </m:r>
                          </m:sub>
                        </m:sSub>
                        <m:r>
                          <m:rPr>
                            <m:sty m:val="p"/>
                          </m:rPr>
                          <m:t>,</m:t>
                        </m:r>
                        <m:sSub>
                          <m:e>
                            <m:r>
                              <m:t>v</m:t>
                            </m:r>
                          </m:e>
                          <m:sub>
                            <m:r>
                              <m:t>4</m:t>
                            </m:r>
                          </m:sub>
                        </m:sSub>
                        <m:r>
                          <m:rPr>
                            <m:sty m:val="p"/>
                          </m:rPr>
                          <m:t>,</m:t>
                        </m:r>
                        <m:sSub>
                          <m:e>
                            <m:r>
                              <m:t>v</m:t>
                            </m:r>
                          </m:e>
                          <m:sub>
                            <m:r>
                              <m:t>1</m:t>
                            </m:r>
                          </m:sub>
                        </m:sSub>
                      </m:e>
                    </m:d>
                  </m:oMath>
                </a14:m>
                <a:r>
                  <a:rPr/>
                  <a:t>, 度为10.</a:t>
                </a:r>
              </a:p>
            </p:txBody>
          </p:sp>
        </mc:Choice>
      </mc:AlternateContent>
      <p:pic>
        <p:nvPicPr>
          <p:cNvPr descr="MAT21601T-Chapter10_files/figure-pptx/unnamed-chunk-52-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定理: 在连通平面图</a:t>
                </a:r>
                <a14:m>
                  <m:oMath xmlns:m="http://schemas.openxmlformats.org/officeDocument/2006/math">
                    <m:r>
                      <m:t>G</m:t>
                    </m:r>
                    <m:r>
                      <m:rPr>
                        <m:sty m:val="p"/>
                      </m:rPr>
                      <m:t>=</m:t>
                    </m:r>
                    <m:r>
                      <m:rPr>
                        <m:sty m:val="p"/>
                      </m:rPr>
                      <m:t>⟨</m:t>
                    </m:r>
                    <m:r>
                      <m:t>V</m:t>
                    </m:r>
                    <m:r>
                      <m:rPr>
                        <m:sty m:val="p"/>
                      </m:rPr>
                      <m:t>,</m:t>
                    </m:r>
                    <m:r>
                      <m:t>E</m:t>
                    </m:r>
                    <m:r>
                      <m:rPr>
                        <m:sty m:val="p"/>
                      </m:rPr>
                      <m:t>,</m:t>
                    </m:r>
                    <m:r>
                      <m:t>F</m:t>
                    </m:r>
                    <m:r>
                      <m:rPr>
                        <m:sty m:val="p"/>
                      </m:rPr>
                      <m:t>⟩</m:t>
                    </m:r>
                  </m:oMath>
                </a14:m>
                <a:r>
                  <a:rPr/>
                  <a:t>中, 所有面的度数之和等于边数的两倍, 即</a:t>
                </a:r>
                <a14:m>
                  <m:oMath xmlns:m="http://schemas.openxmlformats.org/officeDocument/2006/math">
                    <m:r>
                      <m:rPr>
                        <m:sty m:val="p"/>
                      </m:rPr>
                      <m:t>=</m:t>
                    </m:r>
                    <m:r>
                      <m:t>2</m:t>
                    </m:r>
                    <m:d>
                      <m:dPr>
                        <m:begChr m:val="|"/>
                        <m:endChr m:val="|"/>
                        <m:sepChr m:val=""/>
                        <m:grow/>
                      </m:dPr>
                      <m:e>
                        <m:r>
                          <m:t>E</m:t>
                        </m:r>
                      </m:e>
                    </m:d>
                  </m:oMath>
                </a14:m>
                <a:r>
                  <a:rPr/>
                  <a:t>.</a:t>
                </a:r>
              </a:p>
              <a:p>
                <a:pPr lvl="0" indent="0" marL="0">
                  <a:buNone/>
                </a:pPr>
                <a:r>
                  <a:rPr/>
                  <a:t>证明: 因为连通平面图的任何一条边, 或者是作为两个面的公共边在两个面的边界中各出现一次, 或者是只在一个面的边界中出现两次.</a:t>
                </a:r>
              </a:p>
              <a:p>
                <a:pPr lvl="0" indent="0" marL="0">
                  <a:buNone/>
                </a:pPr>
                <a:r>
                  <a:rPr/>
                  <a:t>无论是两种情况的哪一种, 在计算各面的度数时均被计算两次, 故所有面的度数之和等于边数的两倍.</a:t>
                </a:r>
              </a:p>
              <a:p>
                <a:pPr lvl="0" indent="0" marL="0">
                  <a:buNone/>
                </a:pPr>
                <a:r>
                  <a:rPr/>
                  <a:t>定义: 设简单图</a:t>
                </a:r>
                <a14:m>
                  <m:oMath xmlns:m="http://schemas.openxmlformats.org/officeDocument/2006/math">
                    <m:r>
                      <m:t>G</m:t>
                    </m:r>
                  </m:oMath>
                </a14:m>
                <a:r>
                  <a:rPr/>
                  <a:t>是平面图, 若在</a:t>
                </a:r>
                <a14:m>
                  <m:oMath xmlns:m="http://schemas.openxmlformats.org/officeDocument/2006/math">
                    <m:r>
                      <m:t>G</m:t>
                    </m:r>
                  </m:oMath>
                </a14:m>
                <a:r>
                  <a:rPr/>
                  <a:t>中任意两个不邻接的结点之间添加边, 所得到的图均为非平面图, 则称</a:t>
                </a:r>
                <a14:m>
                  <m:oMath xmlns:m="http://schemas.openxmlformats.org/officeDocument/2006/math">
                    <m:r>
                      <m:t>G</m:t>
                    </m:r>
                  </m:oMath>
                </a14:m>
                <a:r>
                  <a:rPr/>
                  <a:t>是</a:t>
                </a:r>
                <a:r>
                  <a:rPr b="1"/>
                  <a:t>极大平面图</a:t>
                </a:r>
                <a:r>
                  <a:rPr/>
                  <a:t>.</a:t>
                </a:r>
              </a:p>
              <a:p>
                <a:pPr lvl="0" indent="0" marL="0">
                  <a:buNone/>
                </a:pPr>
                <a:r>
                  <a:rPr/>
                  <a:t>极大平面图一定是连通的, 且每个面的边界都是由基本回路构成.</a:t>
                </a:r>
              </a:p>
              <a:p>
                <a:pPr lvl="0" indent="0" marL="0">
                  <a:buNone/>
                </a:pPr>
                <a:r>
                  <a:rPr/>
                  <a:t>无向完全图</a:t>
                </a:r>
                <a14:m>
                  <m:oMath xmlns:m="http://schemas.openxmlformats.org/officeDocument/2006/math">
                    <m:sSub>
                      <m:e>
                        <m:r>
                          <m:t>k</m:t>
                        </m:r>
                      </m:e>
                      <m:sub>
                        <m:r>
                          <m:t>3</m:t>
                        </m:r>
                      </m:sub>
                    </m:sSub>
                  </m:oMath>
                </a14:m>
                <a:r>
                  <a:rPr/>
                  <a:t>和</a:t>
                </a:r>
                <a14:m>
                  <m:oMath xmlns:m="http://schemas.openxmlformats.org/officeDocument/2006/math">
                    <m:sSub>
                      <m:e>
                        <m:r>
                          <m:t>k</m:t>
                        </m:r>
                      </m:e>
                      <m:sub>
                        <m:r>
                          <m:t>4</m:t>
                        </m:r>
                      </m:sub>
                    </m:sSub>
                  </m:oMath>
                </a14:m>
                <a:r>
                  <a:rPr/>
                  <a:t>都是极大平面图.</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对于图中是否存在欧拉路径或欧拉回路, 存在一个简单的判别方法, 大数学家欧拉在解决哥尼斯堡七桥问题时发现了该方法并且给出了证明.</a:t>
                </a:r>
              </a:p>
              <a:p>
                <a:pPr lvl="0" indent="0" marL="0">
                  <a:buNone/>
                </a:pPr>
                <a:r>
                  <a:rPr/>
                  <a:t>定理: 设无向图</a:t>
                </a:r>
                <a14:m>
                  <m:oMath xmlns:m="http://schemas.openxmlformats.org/officeDocument/2006/math">
                    <m:r>
                      <m:t>G</m:t>
                    </m:r>
                    <m:r>
                      <m:rPr>
                        <m:sty m:val="p"/>
                      </m:rPr>
                      <m:t>=</m:t>
                    </m:r>
                    <m:r>
                      <m:rPr>
                        <m:sty m:val="p"/>
                      </m:rPr>
                      <m:t>⟨</m:t>
                    </m:r>
                    <m:r>
                      <m:t>V</m:t>
                    </m:r>
                    <m:r>
                      <m:rPr>
                        <m:sty m:val="p"/>
                      </m:rPr>
                      <m:t>,</m:t>
                    </m:r>
                    <m:r>
                      <m:t>E</m:t>
                    </m:r>
                    <m:r>
                      <m:rPr>
                        <m:sty m:val="p"/>
                      </m:rPr>
                      <m:t>⟩</m:t>
                    </m:r>
                  </m:oMath>
                </a14:m>
                <a:r>
                  <a:rPr/>
                  <a:t>是连通的, 则</a:t>
                </a:r>
              </a:p>
              <a:p>
                <a:pPr lvl="0" indent="-457200" marL="457200">
                  <a:buAutoNum type="arabicParenBoth"/>
                </a:pPr>
                <a14:m>
                  <m:oMath xmlns:m="http://schemas.openxmlformats.org/officeDocument/2006/math">
                    <m:r>
                      <m:t>G</m:t>
                    </m:r>
                  </m:oMath>
                </a14:m>
                <a:r>
                  <a:rPr/>
                  <a:t>中存在欧拉回路, 当且仅当</a:t>
                </a:r>
                <a14:m>
                  <m:oMath xmlns:m="http://schemas.openxmlformats.org/officeDocument/2006/math">
                    <m:r>
                      <m:t>G</m:t>
                    </m:r>
                  </m:oMath>
                </a14:m>
                <a:r>
                  <a:rPr/>
                  <a:t>中所有结点的度均为偶数.</a:t>
                </a:r>
              </a:p>
              <a:p>
                <a:pPr lvl="0" indent="-457200" marL="457200">
                  <a:buAutoNum type="arabicParenBoth"/>
                </a:pPr>
                <a14:m>
                  <m:oMath xmlns:m="http://schemas.openxmlformats.org/officeDocument/2006/math">
                    <m:r>
                      <m:t>G</m:t>
                    </m:r>
                  </m:oMath>
                </a14:m>
                <a:r>
                  <a:rPr/>
                  <a:t>中存在欧拉路径但不存在欧拉回路, 当且仅当</a:t>
                </a:r>
                <a14:m>
                  <m:oMath xmlns:m="http://schemas.openxmlformats.org/officeDocument/2006/math">
                    <m:r>
                      <m:t>G</m:t>
                    </m:r>
                  </m:oMath>
                </a14:m>
                <a:r>
                  <a:rPr/>
                  <a:t>中恰有两个结点的度为奇数.</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MAT21601T-Chapter10_files/figure-pptx/unnamed-chunk-53-1.png" id="0" name="Picture 1"/>
          <p:cNvPicPr>
            <a:picLocks noGrp="1" noChangeAspect="1"/>
          </p:cNvPicPr>
          <p:nvPr/>
        </p:nvPicPr>
        <p:blipFill>
          <a:blip r:embed="rId2"/>
          <a:stretch>
            <a:fillRect/>
          </a:stretch>
        </p:blipFill>
        <p:spPr bwMode="auto">
          <a:xfrm>
            <a:off x="3263900" y="2133600"/>
            <a:ext cx="7543800" cy="3771900"/>
          </a:xfrm>
          <a:prstGeom prst="rect">
            <a:avLst/>
          </a:prstGeom>
          <a:noFill/>
          <a:ln w="9525">
            <a:noFill/>
            <a:headEnd/>
            <a:tailEnd/>
          </a:ln>
        </p:spPr>
      </p:pic>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定理: 对于结点数大于等于3的简单连通平面图</a:t>
                </a:r>
                <a14:m>
                  <m:oMath xmlns:m="http://schemas.openxmlformats.org/officeDocument/2006/math">
                    <m:r>
                      <m:t>G</m:t>
                    </m:r>
                  </m:oMath>
                </a14:m>
                <a:r>
                  <a:rPr/>
                  <a:t>, </a:t>
                </a:r>
                <a14:m>
                  <m:oMath xmlns:m="http://schemas.openxmlformats.org/officeDocument/2006/math">
                    <m:r>
                      <m:t>G</m:t>
                    </m:r>
                  </m:oMath>
                </a14:m>
                <a:r>
                  <a:rPr/>
                  <a:t>为极大平面图当且仅当</a:t>
                </a:r>
                <a14:m>
                  <m:oMath xmlns:m="http://schemas.openxmlformats.org/officeDocument/2006/math">
                    <m:r>
                      <m:t>G</m:t>
                    </m:r>
                  </m:oMath>
                </a14:m>
                <a:r>
                  <a:rPr/>
                  <a:t>中各面的度均为3.</a:t>
                </a:r>
              </a:p>
              <a:p>
                <a:pPr lvl="0" indent="0" marL="0">
                  <a:buNone/>
                </a:pPr>
                <a:r>
                  <a:rPr/>
                  <a:t>例: 图中, 哪些是极大平面图？</a:t>
                </a:r>
              </a:p>
              <a:p>
                <a:pPr lvl="0" indent="0" marL="0">
                  <a:buNone/>
                </a:pPr>
                <a:r>
                  <a:rPr/>
                  <a:t>只有右边的图是极大平面图, 因为只有该图每个面的度为3.</a:t>
                </a:r>
              </a:p>
            </p:txBody>
          </p:sp>
        </mc:Choice>
      </mc:AlternateContent>
      <p:pic>
        <p:nvPicPr>
          <p:cNvPr descr="MAT21601T-Chapter10_files/figure-pptx/unnamed-chunk-54-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定义: 设</a:t>
                </a:r>
                <a14:m>
                  <m:oMath xmlns:m="http://schemas.openxmlformats.org/officeDocument/2006/math">
                    <m:r>
                      <m:t>G</m:t>
                    </m:r>
                  </m:oMath>
                </a14:m>
                <a:r>
                  <a:rPr/>
                  <a:t>是非平面图, 若删除</a:t>
                </a:r>
                <a14:m>
                  <m:oMath xmlns:m="http://schemas.openxmlformats.org/officeDocument/2006/math">
                    <m:r>
                      <m:t>G</m:t>
                    </m:r>
                  </m:oMath>
                </a14:m>
                <a:r>
                  <a:rPr/>
                  <a:t>中任意一条边, 所得到的图均为平面图, 则称</a:t>
                </a:r>
                <a14:m>
                  <m:oMath xmlns:m="http://schemas.openxmlformats.org/officeDocument/2006/math">
                    <m:r>
                      <m:t>G</m:t>
                    </m:r>
                  </m:oMath>
                </a14:m>
                <a:r>
                  <a:rPr/>
                  <a:t>是</a:t>
                </a:r>
                <a:r>
                  <a:rPr b="1"/>
                  <a:t>极小非平面图</a:t>
                </a:r>
                <a:r>
                  <a:rPr/>
                  <a:t>.</a:t>
                </a:r>
              </a:p>
              <a:p>
                <a:pPr lvl="0" indent="0" marL="0">
                  <a:buNone/>
                </a:pPr>
                <a:r>
                  <a:rPr/>
                  <a:t>极小非平面图一定简单图.</a:t>
                </a:r>
              </a:p>
              <a:p>
                <a:pPr lvl="0" indent="0" marL="0">
                  <a:buNone/>
                </a:pPr>
                <a14:m>
                  <m:oMath xmlns:m="http://schemas.openxmlformats.org/officeDocument/2006/math">
                    <m:sSub>
                      <m:e>
                        <m:r>
                          <m:t>K</m:t>
                        </m:r>
                      </m:e>
                      <m:sub>
                        <m:r>
                          <m:t>5</m:t>
                        </m:r>
                      </m:sub>
                    </m:sSub>
                  </m:oMath>
                </a14:m>
                <a:r>
                  <a:rPr/>
                  <a:t>和</a:t>
                </a:r>
                <a14:m>
                  <m:oMath xmlns:m="http://schemas.openxmlformats.org/officeDocument/2006/math">
                    <m:sSub>
                      <m:e>
                        <m:r>
                          <m:t>K</m:t>
                        </m:r>
                      </m:e>
                      <m:sub>
                        <m:r>
                          <m:t>3</m:t>
                        </m:r>
                        <m:r>
                          <m:rPr>
                            <m:sty m:val="p"/>
                          </m:rPr>
                          <m:t>,</m:t>
                        </m:r>
                        <m:r>
                          <m:t>3</m:t>
                        </m:r>
                      </m:sub>
                    </m:sSub>
                  </m:oMath>
                </a14:m>
                <a:r>
                  <a:rPr/>
                  <a:t>都是极小非平面图.</a:t>
                </a:r>
              </a:p>
            </p:txBody>
          </p:sp>
        </mc:Choice>
      </mc:AlternateContent>
      <p:pic>
        <p:nvPicPr>
          <p:cNvPr descr="MAT21601T-Chapter10_files/figure-pptx/unnamed-chunk-55-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定理: (</a:t>
                </a:r>
                <a:r>
                  <a:rPr b="1"/>
                  <a:t>欧拉公式</a:t>
                </a:r>
                <a:r>
                  <a:rPr/>
                  <a:t>)设</a:t>
                </a:r>
                <a14:m>
                  <m:oMath xmlns:m="http://schemas.openxmlformats.org/officeDocument/2006/math">
                    <m:r>
                      <m:t>G</m:t>
                    </m:r>
                  </m:oMath>
                </a14:m>
                <a:r>
                  <a:rPr/>
                  <a:t>是有</a:t>
                </a:r>
                <a14:m>
                  <m:oMath xmlns:m="http://schemas.openxmlformats.org/officeDocument/2006/math">
                    <m:r>
                      <m:t>n</m:t>
                    </m:r>
                  </m:oMath>
                </a14:m>
                <a:r>
                  <a:rPr/>
                  <a:t>个结点、</a:t>
                </a:r>
                <a14:m>
                  <m:oMath xmlns:m="http://schemas.openxmlformats.org/officeDocument/2006/math">
                    <m:r>
                      <m:t>m</m:t>
                    </m:r>
                  </m:oMath>
                </a14:m>
                <a:r>
                  <a:rPr/>
                  <a:t>条边和</a:t>
                </a:r>
                <a14:m>
                  <m:oMath xmlns:m="http://schemas.openxmlformats.org/officeDocument/2006/math">
                    <m:r>
                      <m:t>r</m:t>
                    </m:r>
                  </m:oMath>
                </a14:m>
                <a:r>
                  <a:rPr/>
                  <a:t>个面的连通平面图, 则</a:t>
                </a:r>
                <a14:m>
                  <m:oMath xmlns:m="http://schemas.openxmlformats.org/officeDocument/2006/math">
                    <m:r>
                      <m:t>n</m:t>
                    </m:r>
                    <m:r>
                      <m:rPr>
                        <m:sty m:val="p"/>
                      </m:rPr>
                      <m:t>−</m:t>
                    </m:r>
                    <m:r>
                      <m:t>m</m:t>
                    </m:r>
                    <m:r>
                      <m:rPr>
                        <m:sty m:val="p"/>
                      </m:rPr>
                      <m:t>+</m:t>
                    </m:r>
                    <m:r>
                      <m:t>r</m:t>
                    </m:r>
                    <m:r>
                      <m:rPr>
                        <m:sty m:val="p"/>
                      </m:rPr>
                      <m:t>=</m:t>
                    </m:r>
                    <m:r>
                      <m:t>2</m:t>
                    </m:r>
                  </m:oMath>
                </a14:m>
                <a:r>
                  <a:rPr/>
                  <a:t>.</a:t>
                </a:r>
              </a:p>
              <a:p>
                <a:pPr lvl="0" indent="0" marL="0">
                  <a:buNone/>
                </a:pPr>
                <a:r>
                  <a:rPr/>
                  <a:t>例: 图中</a:t>
                </a:r>
              </a:p>
              <a:p>
                <a:pPr lvl="0" indent="0" marL="0">
                  <a:buNone/>
                </a:pPr>
                <a14:m>
                  <m:oMathPara xmlns:m="http://schemas.openxmlformats.org/officeDocument/2006/math">
                    <m:oMathParaPr>
                      <m:jc m:val="center"/>
                    </m:oMathParaPr>
                    <m:oMath>
                      <m:r>
                        <m:t>n</m:t>
                      </m:r>
                      <m:r>
                        <m:rPr>
                          <m:sty m:val="p"/>
                        </m:rPr>
                        <m:t>−</m:t>
                      </m:r>
                      <m:r>
                        <m:t>m</m:t>
                      </m:r>
                      <m:r>
                        <m:rPr>
                          <m:sty m:val="p"/>
                        </m:rPr>
                        <m:t>+</m:t>
                      </m:r>
                      <m:r>
                        <m:t>r</m:t>
                      </m:r>
                      <m:r>
                        <m:rPr>
                          <m:sty m:val="p"/>
                        </m:rPr>
                        <m:t>=</m:t>
                      </m:r>
                      <m:r>
                        <m:t>4</m:t>
                      </m:r>
                      <m:r>
                        <m:rPr>
                          <m:sty m:val="p"/>
                        </m:rPr>
                        <m:t>−</m:t>
                      </m:r>
                      <m:r>
                        <m:t>5</m:t>
                      </m:r>
                      <m:r>
                        <m:rPr>
                          <m:sty m:val="p"/>
                        </m:rPr>
                        <m:t>+</m:t>
                      </m:r>
                      <m:r>
                        <m:t>3</m:t>
                      </m:r>
                      <m:r>
                        <m:rPr>
                          <m:sty m:val="p"/>
                        </m:rPr>
                        <m:t>=</m:t>
                      </m:r>
                      <m:r>
                        <m:t>2</m:t>
                      </m:r>
                      <m:r>
                        <m:rPr>
                          <m:sty m:val="p"/>
                        </m:rPr>
                        <m:t>.</m:t>
                      </m:r>
                    </m:oMath>
                  </m:oMathPara>
                </a14:m>
              </a:p>
            </p:txBody>
          </p:sp>
        </mc:Choice>
      </mc:AlternateContent>
      <p:pic>
        <p:nvPicPr>
          <p:cNvPr descr="MAT21601T-Chapter10_files/figure-pptx/unnamed-chunk-56-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例: 设连通平面图</a:t>
                </a:r>
                <a14:m>
                  <m:oMath xmlns:m="http://schemas.openxmlformats.org/officeDocument/2006/math">
                    <m:r>
                      <m:t>G</m:t>
                    </m:r>
                  </m:oMath>
                </a14:m>
                <a:r>
                  <a:rPr/>
                  <a:t>有20个结点, 每个结点的度都是3, 试问这个平面图的平面表示把平面分割成多少个面？</a:t>
                </a:r>
              </a:p>
              <a:p>
                <a:pPr lvl="0" indent="0" marL="0">
                  <a:buNone/>
                </a:pPr>
                <a:r>
                  <a:rPr/>
                  <a:t>解: 设</a:t>
                </a:r>
                <a14:m>
                  <m:oMath xmlns:m="http://schemas.openxmlformats.org/officeDocument/2006/math">
                    <m:r>
                      <m:t>G</m:t>
                    </m:r>
                    <m:r>
                      <m:rPr>
                        <m:sty m:val="p"/>
                      </m:rPr>
                      <m:t>=</m:t>
                    </m:r>
                    <m:r>
                      <m:rPr>
                        <m:sty m:val="p"/>
                      </m:rPr>
                      <m:t>⟨</m:t>
                    </m:r>
                    <m:r>
                      <m:t>V</m:t>
                    </m:r>
                    <m:r>
                      <m:rPr>
                        <m:sty m:val="p"/>
                      </m:rPr>
                      <m:t>,</m:t>
                    </m:r>
                    <m:r>
                      <m:t>E</m:t>
                    </m:r>
                    <m:r>
                      <m:rPr>
                        <m:sty m:val="p"/>
                      </m:rPr>
                      <m:t>⟩</m:t>
                    </m:r>
                    <m:r>
                      <m:rPr>
                        <m:sty m:val="p"/>
                      </m:rPr>
                      <m:t>=</m:t>
                    </m:r>
                    <m:r>
                      <m:rPr>
                        <m:sty m:val="p"/>
                      </m:rPr>
                      <m:t>⟨</m:t>
                    </m:r>
                    <m:r>
                      <m:t>n</m:t>
                    </m:r>
                    <m:r>
                      <m:rPr>
                        <m:sty m:val="p"/>
                      </m:rPr>
                      <m:t>,</m:t>
                    </m:r>
                    <m:r>
                      <m:t>m</m:t>
                    </m:r>
                    <m:r>
                      <m:rPr>
                        <m:sty m:val="p"/>
                      </m:rPr>
                      <m:t>⟩</m:t>
                    </m:r>
                  </m:oMath>
                </a14:m>
                <a:r>
                  <a:rPr/>
                  <a:t>, 则</a:t>
                </a:r>
                <a14:m>
                  <m:oMath xmlns:m="http://schemas.openxmlformats.org/officeDocument/2006/math">
                    <m:r>
                      <m:t>n</m:t>
                    </m:r>
                    <m:r>
                      <m:rPr>
                        <m:sty m:val="p"/>
                      </m:rPr>
                      <m:t>=</m:t>
                    </m:r>
                    <m:r>
                      <m:t>20</m:t>
                    </m:r>
                  </m:oMath>
                </a14:m>
                <a:r>
                  <a:rPr/>
                  <a:t>, 因此所有结点的度之和</a:t>
                </a:r>
                <a14:m>
                  <m:oMath xmlns:m="http://schemas.openxmlformats.org/officeDocument/2006/math">
                    <m:r>
                      <m:rPr>
                        <m:sty m:val="p"/>
                      </m:rPr>
                      <m:t>∑</m:t>
                    </m:r>
                    <m:r>
                      <m:t>d</m:t>
                    </m:r>
                    <m:d>
                      <m:dPr>
                        <m:begChr m:val="("/>
                        <m:endChr m:val=")"/>
                        <m:sepChr m:val=""/>
                        <m:grow/>
                      </m:dPr>
                      <m:e>
                        <m:r>
                          <m:t>v</m:t>
                        </m:r>
                      </m:e>
                    </m:d>
                    <m:r>
                      <m:rPr>
                        <m:sty m:val="p"/>
                      </m:rPr>
                      <m:t>=</m:t>
                    </m:r>
                    <m:r>
                      <m:t>3</m:t>
                    </m:r>
                    <m:r>
                      <m:t>n</m:t>
                    </m:r>
                    <m:r>
                      <m:rPr>
                        <m:sty m:val="p"/>
                      </m:rPr>
                      <m:t>=</m:t>
                    </m:r>
                    <m:r>
                      <m:t>3</m:t>
                    </m:r>
                    <m:r>
                      <m:rPr>
                        <m:sty m:val="p"/>
                      </m:rPr>
                      <m:t>×</m:t>
                    </m:r>
                    <m:r>
                      <m:t>20</m:t>
                    </m:r>
                    <m:r>
                      <m:rPr>
                        <m:sty m:val="p"/>
                      </m:rPr>
                      <m:t>=</m:t>
                    </m:r>
                    <m:r>
                      <m:t>60</m:t>
                    </m:r>
                  </m:oMath>
                </a14:m>
                <a:r>
                  <a:rPr/>
                  <a:t>. 又由于结点的度之和</a:t>
                </a:r>
                <a14:m>
                  <m:oMath xmlns:m="http://schemas.openxmlformats.org/officeDocument/2006/math">
                    <m:r>
                      <m:rPr>
                        <m:sty m:val="p"/>
                      </m:rPr>
                      <m:t>∑</m:t>
                    </m:r>
                    <m:r>
                      <m:t>d</m:t>
                    </m:r>
                    <m:d>
                      <m:dPr>
                        <m:begChr m:val="("/>
                        <m:endChr m:val=")"/>
                        <m:sepChr m:val=""/>
                        <m:grow/>
                      </m:dPr>
                      <m:e>
                        <m:r>
                          <m:t>v</m:t>
                        </m:r>
                      </m:e>
                    </m:d>
                    <m:r>
                      <m:rPr>
                        <m:sty m:val="p"/>
                      </m:rPr>
                      <m:t>=</m:t>
                    </m:r>
                    <m:r>
                      <m:t>2</m:t>
                    </m:r>
                    <m:r>
                      <m:t>m</m:t>
                    </m:r>
                    <m:r>
                      <m:rPr>
                        <m:sty m:val="p"/>
                      </m:rPr>
                      <m:t>=</m:t>
                    </m:r>
                    <m:r>
                      <m:t>60</m:t>
                    </m:r>
                  </m:oMath>
                </a14:m>
                <a:r>
                  <a:rPr/>
                  <a:t>, 即</a:t>
                </a:r>
                <a14:m>
                  <m:oMath xmlns:m="http://schemas.openxmlformats.org/officeDocument/2006/math">
                    <m:r>
                      <m:t>m</m:t>
                    </m:r>
                    <m:r>
                      <m:rPr>
                        <m:sty m:val="p"/>
                      </m:rPr>
                      <m:t>=</m:t>
                    </m:r>
                    <m:r>
                      <m:t>30</m:t>
                    </m:r>
                  </m:oMath>
                </a14:m>
                <a:r>
                  <a:rPr/>
                  <a:t>.</a:t>
                </a:r>
              </a:p>
              <a:p>
                <a:pPr lvl="0" indent="0" marL="0">
                  <a:buNone/>
                </a:pPr>
                <a:r>
                  <a:rPr/>
                  <a:t>由欧拉公式, 有面数为:</a:t>
                </a:r>
              </a:p>
              <a:p>
                <a:pPr lvl="0" indent="0" marL="0">
                  <a:buNone/>
                </a:pPr>
                <a14:m>
                  <m:oMathPara xmlns:m="http://schemas.openxmlformats.org/officeDocument/2006/math">
                    <m:oMathParaPr>
                      <m:jc m:val="center"/>
                    </m:oMathParaPr>
                    <m:oMath>
                      <m:r>
                        <m:t>r</m:t>
                      </m:r>
                      <m:r>
                        <m:rPr>
                          <m:sty m:val="p"/>
                        </m:rPr>
                        <m:t>=</m:t>
                      </m:r>
                      <m:r>
                        <m:t>2</m:t>
                      </m:r>
                      <m:r>
                        <m:rPr>
                          <m:sty m:val="p"/>
                        </m:rPr>
                        <m:t>−</m:t>
                      </m:r>
                      <m:r>
                        <m:t>n</m:t>
                      </m:r>
                      <m:r>
                        <m:rPr>
                          <m:sty m:val="p"/>
                        </m:rPr>
                        <m:t>+</m:t>
                      </m:r>
                      <m:r>
                        <m:t>m</m:t>
                      </m:r>
                      <m:r>
                        <m:rPr>
                          <m:sty m:val="p"/>
                        </m:rPr>
                        <m:t>=</m:t>
                      </m:r>
                      <m:r>
                        <m:t>2</m:t>
                      </m:r>
                      <m:r>
                        <m:rPr>
                          <m:sty m:val="p"/>
                        </m:rPr>
                        <m:t>−</m:t>
                      </m:r>
                      <m:r>
                        <m:t>20</m:t>
                      </m:r>
                      <m:r>
                        <m:rPr>
                          <m:sty m:val="p"/>
                        </m:rPr>
                        <m:t>+</m:t>
                      </m:r>
                      <m:r>
                        <m:t>30</m:t>
                      </m:r>
                      <m:r>
                        <m:rPr>
                          <m:sty m:val="p"/>
                        </m:rPr>
                        <m:t>=</m:t>
                      </m:r>
                      <m:r>
                        <m:t>12</m:t>
                      </m:r>
                    </m:oMath>
                  </m:oMathPara>
                </a14:m>
              </a:p>
              <a:p>
                <a:pPr lvl="0" indent="0" marL="0">
                  <a:buNone/>
                </a:pPr>
                <a:r>
                  <a:rPr/>
                  <a:t>根据欧拉公式可以得到平面图的一些不等式.</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定理: 设</a:t>
                </a:r>
                <a14:m>
                  <m:oMath xmlns:m="http://schemas.openxmlformats.org/officeDocument/2006/math">
                    <m:r>
                      <m:t>G</m:t>
                    </m:r>
                  </m:oMath>
                </a14:m>
                <a:r>
                  <a:rPr/>
                  <a:t>是有</a:t>
                </a:r>
                <a14:m>
                  <m:oMath xmlns:m="http://schemas.openxmlformats.org/officeDocument/2006/math">
                    <m:r>
                      <m:t>n</m:t>
                    </m:r>
                  </m:oMath>
                </a14:m>
                <a:r>
                  <a:rPr/>
                  <a:t>个结点和</a:t>
                </a:r>
                <a14:m>
                  <m:oMath xmlns:m="http://schemas.openxmlformats.org/officeDocument/2006/math">
                    <m:r>
                      <m:t>m</m:t>
                    </m:r>
                  </m:oMath>
                </a14:m>
                <a:r>
                  <a:rPr/>
                  <a:t>条边连通的平面图, 若每个面的度均大于等于</a:t>
                </a:r>
                <a14:m>
                  <m:oMath xmlns:m="http://schemas.openxmlformats.org/officeDocument/2006/math">
                    <m:r>
                      <m:t>l</m:t>
                    </m:r>
                  </m:oMath>
                </a14:m>
                <a:r>
                  <a:rPr/>
                  <a:t>, 此处</a:t>
                </a:r>
                <a14:m>
                  <m:oMath xmlns:m="http://schemas.openxmlformats.org/officeDocument/2006/math">
                    <m:r>
                      <m:t>l</m:t>
                    </m:r>
                    <m:r>
                      <m:rPr>
                        <m:sty m:val="p"/>
                      </m:rPr>
                      <m:t>≥</m:t>
                    </m:r>
                    <m:r>
                      <m:t>3</m:t>
                    </m:r>
                  </m:oMath>
                </a14:m>
                <a:r>
                  <a:rPr/>
                  <a:t>, 则:</a:t>
                </a:r>
              </a:p>
              <a:p>
                <a:pPr lvl="0" indent="0" marL="0">
                  <a:buNone/>
                </a:pPr>
                <a14:m>
                  <m:oMathPara xmlns:m="http://schemas.openxmlformats.org/officeDocument/2006/math">
                    <m:oMathParaPr>
                      <m:jc m:val="center"/>
                    </m:oMathParaPr>
                    <m:oMath>
                      <m:r>
                        <m:t>m</m:t>
                      </m:r>
                      <m:r>
                        <m:rPr>
                          <m:sty m:val="p"/>
                        </m:rPr>
                        <m:t>≤</m:t>
                      </m:r>
                      <m:f>
                        <m:fPr>
                          <m:type m:val="bar"/>
                        </m:fPr>
                        <m:num>
                          <m:r>
                            <m:t>l</m:t>
                          </m:r>
                          <m:d>
                            <m:dPr>
                              <m:begChr m:val="("/>
                              <m:endChr m:val=")"/>
                              <m:sepChr m:val=""/>
                              <m:grow/>
                            </m:dPr>
                            <m:e>
                              <m:r>
                                <m:t>n</m:t>
                              </m:r>
                              <m:r>
                                <m:rPr>
                                  <m:sty m:val="p"/>
                                </m:rPr>
                                <m:t>−</m:t>
                              </m:r>
                              <m:r>
                                <m:t>2</m:t>
                              </m:r>
                            </m:e>
                          </m:d>
                        </m:num>
                        <m:den>
                          <m:r>
                            <m:t>l</m:t>
                          </m:r>
                          <m:r>
                            <m:rPr>
                              <m:sty m:val="p"/>
                            </m:rPr>
                            <m:t>−</m:t>
                          </m:r>
                          <m:r>
                            <m:t>2</m:t>
                          </m:r>
                        </m:den>
                      </m:f>
                    </m:oMath>
                  </m:oMathPara>
                </a14:m>
              </a:p>
              <a:p>
                <a:pPr lvl="0" indent="0" marL="0">
                  <a:buNone/>
                </a:pPr>
                <a:r>
                  <a:rPr/>
                  <a:t>证明: 设</a:t>
                </a:r>
                <a14:m>
                  <m:oMath xmlns:m="http://schemas.openxmlformats.org/officeDocument/2006/math">
                    <m:r>
                      <m:t>G</m:t>
                    </m:r>
                  </m:oMath>
                </a14:m>
                <a:r>
                  <a:rPr/>
                  <a:t>是有r个面, 则由题设可知:</a:t>
                </a:r>
              </a:p>
              <a:p>
                <a:pPr lvl="0" indent="0" marL="0">
                  <a:buNone/>
                </a:pPr>
                <a14:m>
                  <m:oMathPara xmlns:m="http://schemas.openxmlformats.org/officeDocument/2006/math">
                    <m:oMathParaPr>
                      <m:jc m:val="center"/>
                    </m:oMathParaPr>
                    <m:oMath>
                      <m:r>
                        <m:t>2</m:t>
                      </m:r>
                      <m:r>
                        <m:t>m</m:t>
                      </m:r>
                      <m:r>
                        <m:rPr>
                          <m:sty m:val="p"/>
                        </m:rPr>
                        <m:t>=</m:t>
                      </m:r>
                      <m:nary>
                        <m:naryPr>
                          <m:chr m:val="∑"/>
                          <m:limLoc m:val="undOvr"/>
                          <m:subHide m:val="0"/>
                          <m:supHide m:val="1"/>
                        </m:naryPr>
                        <m:sub>
                          <m:r>
                            <m:t>f</m:t>
                          </m:r>
                        </m:sub>
                        <m:sup>
                          <m:r>
                            <m:t>​</m:t>
                          </m:r>
                        </m:sup>
                        <m:e>
                          <m:r>
                            <m:t>d</m:t>
                          </m:r>
                          <m:r>
                            <m:t>e</m:t>
                          </m:r>
                          <m:r>
                            <m:t>g</m:t>
                          </m:r>
                          <m:d>
                            <m:dPr>
                              <m:begChr m:val="("/>
                              <m:endChr m:val=")"/>
                              <m:sepChr m:val=""/>
                              <m:grow/>
                            </m:dPr>
                            <m:e>
                              <m:r>
                                <m:t>f</m:t>
                              </m:r>
                            </m:e>
                          </m:d>
                          <m:r>
                            <m:rPr>
                              <m:sty m:val="p"/>
                            </m:rPr>
                            <m:t>≥</m:t>
                          </m:r>
                          <m:r>
                            <m:t>l</m:t>
                          </m:r>
                          <m:r>
                            <m:rPr>
                              <m:sty m:val="p"/>
                            </m:rPr>
                            <m:t>⋅</m:t>
                          </m:r>
                          <m:r>
                            <m:t>r</m:t>
                          </m:r>
                        </m:e>
                      </m:nary>
                    </m:oMath>
                  </m:oMathPara>
                </a14:m>
              </a:p>
              <a:p>
                <a:pPr lvl="0" indent="0" marL="0">
                  <a:buNone/>
                </a:pPr>
                <a:r>
                  <a:rPr/>
                  <a:t>又根据欧拉公式</a:t>
                </a:r>
                <a14:m>
                  <m:oMath xmlns:m="http://schemas.openxmlformats.org/officeDocument/2006/math">
                    <m:r>
                      <m:t>n</m:t>
                    </m:r>
                    <m:r>
                      <m:rPr>
                        <m:sty m:val="p"/>
                      </m:rPr>
                      <m:t>−</m:t>
                    </m:r>
                    <m:r>
                      <m:t>m</m:t>
                    </m:r>
                    <m:r>
                      <m:rPr>
                        <m:sty m:val="p"/>
                      </m:rPr>
                      <m:t>+</m:t>
                    </m:r>
                    <m:r>
                      <m:t>r</m:t>
                    </m:r>
                    <m:r>
                      <m:rPr>
                        <m:sty m:val="p"/>
                      </m:rPr>
                      <m:t>=</m:t>
                    </m:r>
                    <m:r>
                      <m:t>2</m:t>
                    </m:r>
                  </m:oMath>
                </a14:m>
                <a:r>
                  <a:rPr/>
                  <a:t>, 有</a:t>
                </a:r>
                <a14:m>
                  <m:oMath xmlns:m="http://schemas.openxmlformats.org/officeDocument/2006/math">
                    <m:r>
                      <m:t>r</m:t>
                    </m:r>
                    <m:r>
                      <m:rPr>
                        <m:sty m:val="p"/>
                      </m:rPr>
                      <m:t>=</m:t>
                    </m:r>
                    <m:r>
                      <m:t>2</m:t>
                    </m:r>
                    <m:r>
                      <m:rPr>
                        <m:sty m:val="p"/>
                      </m:rPr>
                      <m:t>−</m:t>
                    </m:r>
                    <m:r>
                      <m:t>n</m:t>
                    </m:r>
                    <m:r>
                      <m:rPr>
                        <m:sty m:val="p"/>
                      </m:rPr>
                      <m:t>+</m:t>
                    </m:r>
                    <m:r>
                      <m:t>m</m:t>
                    </m:r>
                  </m:oMath>
                </a14:m>
                <a:r>
                  <a:rPr/>
                  <a:t>. 所以, </a:t>
                </a:r>
                <a14:m>
                  <m:oMath xmlns:m="http://schemas.openxmlformats.org/officeDocument/2006/math">
                    <m:r>
                      <m:t>2</m:t>
                    </m:r>
                    <m:r>
                      <m:t>m</m:t>
                    </m:r>
                    <m:r>
                      <m:rPr>
                        <m:sty m:val="p"/>
                      </m:rPr>
                      <m:t>≥</m:t>
                    </m:r>
                    <m:r>
                      <m:t>l</m:t>
                    </m:r>
                    <m:d>
                      <m:dPr>
                        <m:begChr m:val="("/>
                        <m:endChr m:val=")"/>
                        <m:sepChr m:val=""/>
                        <m:grow/>
                      </m:dPr>
                      <m:e>
                        <m:r>
                          <m:t>2</m:t>
                        </m:r>
                        <m:r>
                          <m:rPr>
                            <m:sty m:val="p"/>
                          </m:rPr>
                          <m:t>−</m:t>
                        </m:r>
                        <m:r>
                          <m:t>n</m:t>
                        </m:r>
                        <m:r>
                          <m:rPr>
                            <m:sty m:val="p"/>
                          </m:rPr>
                          <m:t>+</m:t>
                        </m:r>
                        <m:r>
                          <m:t>m</m:t>
                        </m:r>
                      </m:e>
                    </m:d>
                  </m:oMath>
                </a14:m>
                <a:r>
                  <a:rPr/>
                  <a:t>.</a:t>
                </a:r>
              </a:p>
              <a:p>
                <a:pPr lvl="0" indent="0" marL="0">
                  <a:buNone/>
                </a:pPr>
                <a:r>
                  <a:rPr/>
                  <a:t>再由</a:t>
                </a:r>
                <a14:m>
                  <m:oMath xmlns:m="http://schemas.openxmlformats.org/officeDocument/2006/math">
                    <m:r>
                      <m:t>l</m:t>
                    </m:r>
                    <m:r>
                      <m:rPr>
                        <m:sty m:val="p"/>
                      </m:rPr>
                      <m:t>≥</m:t>
                    </m:r>
                    <m:r>
                      <m:t>3</m:t>
                    </m:r>
                  </m:oMath>
                </a14:m>
                <a:r>
                  <a:rPr/>
                  <a:t>, 得</a:t>
                </a:r>
                <a14:m>
                  <m:oMath xmlns:m="http://schemas.openxmlformats.org/officeDocument/2006/math">
                    <m:r>
                      <m:t>m</m:t>
                    </m:r>
                    <m:r>
                      <m:rPr>
                        <m:sty m:val="p"/>
                      </m:rPr>
                      <m:t>≤</m:t>
                    </m:r>
                    <m:f>
                      <m:fPr>
                        <m:type m:val="bar"/>
                      </m:fPr>
                      <m:num>
                        <m:r>
                          <m:t>l</m:t>
                        </m:r>
                        <m:d>
                          <m:dPr>
                            <m:begChr m:val="("/>
                            <m:endChr m:val=")"/>
                            <m:sepChr m:val=""/>
                            <m:grow/>
                          </m:dPr>
                          <m:e>
                            <m:r>
                              <m:t>n</m:t>
                            </m:r>
                            <m:r>
                              <m:rPr>
                                <m:sty m:val="p"/>
                              </m:rPr>
                              <m:t>−</m:t>
                            </m:r>
                            <m:r>
                              <m:t>2</m:t>
                            </m:r>
                          </m:e>
                        </m:d>
                      </m:num>
                      <m:den>
                        <m:r>
                          <m:t>l</m:t>
                        </m:r>
                        <m:r>
                          <m:rPr>
                            <m:sty m:val="p"/>
                          </m:rPr>
                          <m:t>−</m:t>
                        </m:r>
                        <m:r>
                          <m:t>2</m:t>
                        </m:r>
                      </m:den>
                    </m:f>
                  </m:oMath>
                </a14:m>
                <a:r>
                  <a:rPr/>
                  <a:t>.</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定理: 设</a:t>
                </a:r>
                <a14:m>
                  <m:oMath xmlns:m="http://schemas.openxmlformats.org/officeDocument/2006/math">
                    <m:r>
                      <m:t>G</m:t>
                    </m:r>
                  </m:oMath>
                </a14:m>
                <a:r>
                  <a:rPr/>
                  <a:t>是有</a:t>
                </a:r>
                <a14:m>
                  <m:oMath xmlns:m="http://schemas.openxmlformats.org/officeDocument/2006/math">
                    <m:r>
                      <m:t>n</m:t>
                    </m:r>
                  </m:oMath>
                </a14:m>
                <a:r>
                  <a:rPr/>
                  <a:t>个结点和</a:t>
                </a:r>
                <a14:m>
                  <m:oMath xmlns:m="http://schemas.openxmlformats.org/officeDocument/2006/math">
                    <m:r>
                      <m:t>m</m:t>
                    </m:r>
                  </m:oMath>
                </a14:m>
                <a:r>
                  <a:rPr/>
                  <a:t>条边连通的简单平面图, 若</a:t>
                </a:r>
                <a14:m>
                  <m:oMath xmlns:m="http://schemas.openxmlformats.org/officeDocument/2006/math">
                    <m:r>
                      <m:t>n</m:t>
                    </m:r>
                    <m:r>
                      <m:rPr>
                        <m:sty m:val="p"/>
                      </m:rPr>
                      <m:t>≥</m:t>
                    </m:r>
                    <m:r>
                      <m:t>3</m:t>
                    </m:r>
                  </m:oMath>
                </a14:m>
                <a:r>
                  <a:rPr/>
                  <a:t>, 则</a:t>
                </a:r>
                <a14:m>
                  <m:oMath xmlns:m="http://schemas.openxmlformats.org/officeDocument/2006/math">
                    <m:r>
                      <m:t>m</m:t>
                    </m:r>
                    <m:r>
                      <m:rPr>
                        <m:sty m:val="p"/>
                      </m:rPr>
                      <m:t>≤</m:t>
                    </m:r>
                    <m:r>
                      <m:t>3</m:t>
                    </m:r>
                    <m:r>
                      <m:t>n</m:t>
                    </m:r>
                    <m:r>
                      <m:rPr>
                        <m:sty m:val="p"/>
                      </m:rPr>
                      <m:t>−</m:t>
                    </m:r>
                    <m:r>
                      <m:t>6</m:t>
                    </m:r>
                  </m:oMath>
                </a14:m>
                <a:r>
                  <a:rPr/>
                  <a:t>.</a:t>
                </a:r>
              </a:p>
              <a:p>
                <a:pPr lvl="0" indent="0" marL="0">
                  <a:buNone/>
                </a:pPr>
                <a:r>
                  <a:rPr/>
                  <a:t>显然这是一个平面图必要条件, 但不是充分条件.</a:t>
                </a:r>
              </a:p>
              <a:p>
                <a:pPr lvl="0" indent="0" marL="0">
                  <a:buNone/>
                </a:pPr>
                <a:r>
                  <a:rPr/>
                  <a:t>求证: </a:t>
                </a:r>
                <a14:m>
                  <m:oMath xmlns:m="http://schemas.openxmlformats.org/officeDocument/2006/math">
                    <m:sSub>
                      <m:e>
                        <m:r>
                          <m:t>k</m:t>
                        </m:r>
                      </m:e>
                      <m:sub>
                        <m:r>
                          <m:t>5</m:t>
                        </m:r>
                      </m:sub>
                    </m:sSub>
                  </m:oMath>
                </a14:m>
                <a:r>
                  <a:rPr/>
                  <a:t>是非平面图.</a:t>
                </a:r>
              </a:p>
              <a:p>
                <a:pPr lvl="0" indent="0" marL="0">
                  <a:buNone/>
                </a:pPr>
                <a:r>
                  <a:rPr/>
                  <a:t>证明: 反证法. 设</a:t>
                </a:r>
                <a14:m>
                  <m:oMath xmlns:m="http://schemas.openxmlformats.org/officeDocument/2006/math">
                    <m:sSub>
                      <m:e>
                        <m:r>
                          <m:t>k</m:t>
                        </m:r>
                      </m:e>
                      <m:sub>
                        <m:r>
                          <m:t>5</m:t>
                        </m:r>
                      </m:sub>
                    </m:sSub>
                  </m:oMath>
                </a14:m>
                <a:r>
                  <a:rPr/>
                  <a:t>是平面图, 由于</a:t>
                </a:r>
                <a14:m>
                  <m:oMath xmlns:m="http://schemas.openxmlformats.org/officeDocument/2006/math">
                    <m:sSub>
                      <m:e>
                        <m:r>
                          <m:t>k</m:t>
                        </m:r>
                      </m:e>
                      <m:sub>
                        <m:r>
                          <m:t>5</m:t>
                        </m:r>
                      </m:sub>
                    </m:sSub>
                  </m:oMath>
                </a14:m>
                <a:r>
                  <a:rPr/>
                  <a:t>的结点数</a:t>
                </a:r>
                <a14:m>
                  <m:oMath xmlns:m="http://schemas.openxmlformats.org/officeDocument/2006/math">
                    <m:r>
                      <m:t>n</m:t>
                    </m:r>
                    <m:r>
                      <m:rPr>
                        <m:sty m:val="p"/>
                      </m:rPr>
                      <m:t>=</m:t>
                    </m:r>
                    <m:r>
                      <m:t>5</m:t>
                    </m:r>
                  </m:oMath>
                </a14:m>
                <a:r>
                  <a:rPr/>
                  <a:t>, 边数</a:t>
                </a:r>
                <a14:m>
                  <m:oMath xmlns:m="http://schemas.openxmlformats.org/officeDocument/2006/math">
                    <m:r>
                      <m:t>m</m:t>
                    </m:r>
                    <m:r>
                      <m:rPr>
                        <m:sty m:val="p"/>
                      </m:rPr>
                      <m:t>=</m:t>
                    </m:r>
                    <m:r>
                      <m:t>10</m:t>
                    </m:r>
                  </m:oMath>
                </a14:m>
                <a:r>
                  <a:rPr/>
                  <a:t>, 因此应有</a:t>
                </a:r>
                <a14:m>
                  <m:oMath xmlns:m="http://schemas.openxmlformats.org/officeDocument/2006/math">
                    <m:r>
                      <m:t>10</m:t>
                    </m:r>
                    <m:r>
                      <m:rPr>
                        <m:sty m:val="p"/>
                      </m:rPr>
                      <m:t>≤</m:t>
                    </m:r>
                    <m:r>
                      <m:t>3</m:t>
                    </m:r>
                    <m:r>
                      <m:rPr>
                        <m:sty m:val="p"/>
                      </m:rPr>
                      <m:t>×</m:t>
                    </m:r>
                    <m:r>
                      <m:t>5</m:t>
                    </m:r>
                    <m:r>
                      <m:rPr>
                        <m:sty m:val="p"/>
                      </m:rPr>
                      <m:t>−</m:t>
                    </m:r>
                    <m:r>
                      <m:t>6</m:t>
                    </m:r>
                    <m:r>
                      <m:rPr>
                        <m:sty m:val="p"/>
                      </m:rPr>
                      <m:t>=</m:t>
                    </m:r>
                    <m:r>
                      <m:t>9</m:t>
                    </m:r>
                  </m:oMath>
                </a14:m>
                <a:r>
                  <a:rPr/>
                  <a:t>, 显然这是不成立的, 因此假设不成立, </a:t>
                </a:r>
                <a14:m>
                  <m:oMath xmlns:m="http://schemas.openxmlformats.org/officeDocument/2006/math">
                    <m:sSub>
                      <m:e>
                        <m:r>
                          <m:t>k</m:t>
                        </m:r>
                      </m:e>
                      <m:sub>
                        <m:r>
                          <m:t>5</m:t>
                        </m:r>
                      </m:sub>
                    </m:sSub>
                  </m:oMath>
                </a14:m>
                <a:r>
                  <a:rPr/>
                  <a:t>是非平面图.</a:t>
                </a:r>
              </a:p>
            </p:txBody>
          </p:sp>
        </mc:Choice>
      </mc:AlternateContent>
      <p:pic>
        <p:nvPicPr>
          <p:cNvPr descr="MAT21601T-Chapter10_files/figure-pptx/unnamed-chunk-57-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对</a:t>
                </a:r>
                <a14:m>
                  <m:oMath xmlns:m="http://schemas.openxmlformats.org/officeDocument/2006/math">
                    <m:sSub>
                      <m:e>
                        <m:r>
                          <m:t>k</m:t>
                        </m:r>
                      </m:e>
                      <m:sub>
                        <m:r>
                          <m:t>3</m:t>
                        </m:r>
                        <m:r>
                          <m:rPr>
                            <m:sty m:val="p"/>
                          </m:rPr>
                          <m:t>,</m:t>
                        </m:r>
                        <m:r>
                          <m:t>3</m:t>
                        </m:r>
                      </m:sub>
                    </m:sSub>
                  </m:oMath>
                </a14:m>
                <a:r>
                  <a:rPr/>
                  <a:t>而言, 却无法判断是否是平面图. 因为: </a:t>
                </a:r>
                <a14:m>
                  <m:oMath xmlns:m="http://schemas.openxmlformats.org/officeDocument/2006/math">
                    <m:sSub>
                      <m:e>
                        <m:r>
                          <m:t>k</m:t>
                        </m:r>
                      </m:e>
                      <m:sub>
                        <m:r>
                          <m:t>3</m:t>
                        </m:r>
                        <m:r>
                          <m:rPr>
                            <m:sty m:val="p"/>
                          </m:rPr>
                          <m:t>,</m:t>
                        </m:r>
                        <m:r>
                          <m:t>3</m:t>
                        </m:r>
                      </m:sub>
                    </m:sSub>
                  </m:oMath>
                </a14:m>
                <a:r>
                  <a:rPr/>
                  <a:t>的结点数</a:t>
                </a:r>
                <a14:m>
                  <m:oMath xmlns:m="http://schemas.openxmlformats.org/officeDocument/2006/math">
                    <m:r>
                      <m:t>n</m:t>
                    </m:r>
                    <m:r>
                      <m:rPr>
                        <m:sty m:val="p"/>
                      </m:rPr>
                      <m:t>=</m:t>
                    </m:r>
                    <m:r>
                      <m:t>6</m:t>
                    </m:r>
                  </m:oMath>
                </a14:m>
                <a:r>
                  <a:rPr/>
                  <a:t>, 边数</a:t>
                </a:r>
                <a14:m>
                  <m:oMath xmlns:m="http://schemas.openxmlformats.org/officeDocument/2006/math">
                    <m:r>
                      <m:t>m</m:t>
                    </m:r>
                    <m:r>
                      <m:rPr>
                        <m:sty m:val="p"/>
                      </m:rPr>
                      <m:t>=</m:t>
                    </m:r>
                    <m:r>
                      <m:t>9</m:t>
                    </m:r>
                  </m:oMath>
                </a14:m>
                <a:r>
                  <a:rPr/>
                  <a:t>, 有:</a:t>
                </a:r>
              </a:p>
              <a:p>
                <a:pPr lvl="0" indent="0" marL="0">
                  <a:buNone/>
                </a:pPr>
                <a14:m>
                  <m:oMathPara xmlns:m="http://schemas.openxmlformats.org/officeDocument/2006/math">
                    <m:oMathParaPr>
                      <m:jc m:val="center"/>
                    </m:oMathParaPr>
                    <m:oMath>
                      <m:r>
                        <m:t>m</m:t>
                      </m:r>
                      <m:r>
                        <m:rPr>
                          <m:sty m:val="p"/>
                        </m:rPr>
                        <m:t>=</m:t>
                      </m:r>
                      <m:r>
                        <m:t>9</m:t>
                      </m:r>
                      <m:r>
                        <m:rPr>
                          <m:sty m:val="p"/>
                        </m:rPr>
                        <m:t>≤</m:t>
                      </m:r>
                      <m:r>
                        <m:t>3</m:t>
                      </m:r>
                      <m:r>
                        <m:t>n</m:t>
                      </m:r>
                      <m:r>
                        <m:rPr>
                          <m:sty m:val="p"/>
                        </m:rPr>
                        <m:t>−</m:t>
                      </m:r>
                      <m:r>
                        <m:t>6</m:t>
                      </m:r>
                      <m:r>
                        <m:rPr>
                          <m:sty m:val="p"/>
                        </m:rPr>
                        <m:t>=</m:t>
                      </m:r>
                      <m:r>
                        <m:t>3</m:t>
                      </m:r>
                      <m:r>
                        <m:rPr>
                          <m:sty m:val="p"/>
                        </m:rPr>
                        <m:t>×</m:t>
                      </m:r>
                      <m:r>
                        <m:t>6</m:t>
                      </m:r>
                      <m:r>
                        <m:rPr>
                          <m:sty m:val="p"/>
                        </m:rPr>
                        <m:t>−</m:t>
                      </m:r>
                      <m:r>
                        <m:t>6</m:t>
                      </m:r>
                      <m:r>
                        <m:rPr>
                          <m:sty m:val="p"/>
                        </m:rPr>
                        <m:t>=</m:t>
                      </m:r>
                      <m:r>
                        <m:t>12</m:t>
                      </m:r>
                      <m:r>
                        <m:rPr>
                          <m:sty m:val="p"/>
                        </m:rPr>
                        <m:t>,</m:t>
                      </m:r>
                    </m:oMath>
                  </m:oMathPara>
                </a14:m>
              </a:p>
              <a:p>
                <a:pPr lvl="0" indent="0" marL="0">
                  <a:buNone/>
                </a:pPr>
                <a:r>
                  <a:rPr/>
                  <a:t>即满足</a:t>
                </a:r>
                <a14:m>
                  <m:oMath xmlns:m="http://schemas.openxmlformats.org/officeDocument/2006/math">
                    <m:r>
                      <m:t>m</m:t>
                    </m:r>
                    <m:r>
                      <m:rPr>
                        <m:sty m:val="p"/>
                      </m:rPr>
                      <m:t>≤</m:t>
                    </m:r>
                    <m:r>
                      <m:t>3</m:t>
                    </m:r>
                    <m:r>
                      <m:t>n</m:t>
                    </m:r>
                    <m:r>
                      <m:rPr>
                        <m:sty m:val="p"/>
                      </m:rPr>
                      <m:t>−</m:t>
                    </m:r>
                    <m:r>
                      <m:t>6</m:t>
                    </m:r>
                  </m:oMath>
                </a14:m>
                <a:r>
                  <a:rPr/>
                  <a:t>, 因此不能断定</a:t>
                </a:r>
                <a14:m>
                  <m:oMath xmlns:m="http://schemas.openxmlformats.org/officeDocument/2006/math">
                    <m:sSub>
                      <m:e>
                        <m:r>
                          <m:t>k</m:t>
                        </m:r>
                      </m:e>
                      <m:sub>
                        <m:r>
                          <m:t>3</m:t>
                        </m:r>
                        <m:r>
                          <m:rPr>
                            <m:sty m:val="p"/>
                          </m:rPr>
                          <m:t>,</m:t>
                        </m:r>
                        <m:r>
                          <m:t>3</m:t>
                        </m:r>
                      </m:sub>
                    </m:sSub>
                  </m:oMath>
                </a14:m>
                <a:r>
                  <a:rPr/>
                  <a:t>是否是平面图.</a:t>
                </a:r>
              </a:p>
            </p:txBody>
          </p:sp>
        </mc:Choice>
      </mc:AlternateContent>
      <p:pic>
        <p:nvPicPr>
          <p:cNvPr descr="MAT21601T-Chapter10_files/figure-pptx/unnamed-chunk-58-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定理: 设</a:t>
                </a:r>
                <a14:m>
                  <m:oMath xmlns:m="http://schemas.openxmlformats.org/officeDocument/2006/math">
                    <m:r>
                      <m:t>G</m:t>
                    </m:r>
                  </m:oMath>
                </a14:m>
                <a:r>
                  <a:rPr/>
                  <a:t>是有</a:t>
                </a:r>
                <a14:m>
                  <m:oMath xmlns:m="http://schemas.openxmlformats.org/officeDocument/2006/math">
                    <m:r>
                      <m:t>n</m:t>
                    </m:r>
                  </m:oMath>
                </a14:m>
                <a:r>
                  <a:rPr/>
                  <a:t>个结点和</a:t>
                </a:r>
                <a14:m>
                  <m:oMath xmlns:m="http://schemas.openxmlformats.org/officeDocument/2006/math">
                    <m:r>
                      <m:t>m</m:t>
                    </m:r>
                  </m:oMath>
                </a14:m>
                <a:r>
                  <a:rPr/>
                  <a:t>条边连通的简单平面图, 若</a:t>
                </a:r>
                <a14:m>
                  <m:oMath xmlns:m="http://schemas.openxmlformats.org/officeDocument/2006/math">
                    <m:r>
                      <m:t>n</m:t>
                    </m:r>
                    <m:r>
                      <m:rPr>
                        <m:sty m:val="p"/>
                      </m:rPr>
                      <m:t>≥</m:t>
                    </m:r>
                    <m:r>
                      <m:t>3</m:t>
                    </m:r>
                  </m:oMath>
                </a14:m>
                <a:r>
                  <a:rPr/>
                  <a:t>且</a:t>
                </a:r>
                <a14:m>
                  <m:oMath xmlns:m="http://schemas.openxmlformats.org/officeDocument/2006/math">
                    <m:r>
                      <m:t>G</m:t>
                    </m:r>
                  </m:oMath>
                </a14:m>
                <a:r>
                  <a:rPr/>
                  <a:t>中没有长度为3的回路, 则:</a:t>
                </a:r>
              </a:p>
              <a:p>
                <a:pPr lvl="0" indent="0" marL="0">
                  <a:buNone/>
                </a:pPr>
                <a14:m>
                  <m:oMathPara xmlns:m="http://schemas.openxmlformats.org/officeDocument/2006/math">
                    <m:oMathParaPr>
                      <m:jc m:val="center"/>
                    </m:oMathParaPr>
                    <m:oMath>
                      <m:r>
                        <m:t>m</m:t>
                      </m:r>
                      <m:r>
                        <m:rPr>
                          <m:sty m:val="p"/>
                        </m:rPr>
                        <m:t>≤</m:t>
                      </m:r>
                      <m:r>
                        <m:t>2</m:t>
                      </m:r>
                      <m:r>
                        <m:t>n</m:t>
                      </m:r>
                      <m:r>
                        <m:rPr>
                          <m:sty m:val="p"/>
                        </m:rPr>
                        <m:t>−</m:t>
                      </m:r>
                      <m:r>
                        <m:t>4</m:t>
                      </m:r>
                      <m:r>
                        <m:rPr>
                          <m:sty m:val="p"/>
                        </m:rPr>
                        <m:t>.</m:t>
                      </m:r>
                    </m:oMath>
                  </m:oMathPara>
                </a14:m>
              </a:p>
              <a:p>
                <a:pPr lvl="0" indent="0" marL="0">
                  <a:buNone/>
                </a:pPr>
                <a:r>
                  <a:rPr/>
                  <a:t>证明: 设</a:t>
                </a:r>
                <a14:m>
                  <m:oMath xmlns:m="http://schemas.openxmlformats.org/officeDocument/2006/math">
                    <m:r>
                      <m:t>G</m:t>
                    </m:r>
                  </m:oMath>
                </a14:m>
                <a:r>
                  <a:rPr/>
                  <a:t>有</a:t>
                </a:r>
                <a14:m>
                  <m:oMath xmlns:m="http://schemas.openxmlformats.org/officeDocument/2006/math">
                    <m:r>
                      <m:t>r</m:t>
                    </m:r>
                  </m:oMath>
                </a14:m>
                <a:r>
                  <a:rPr/>
                  <a:t>个面.</a:t>
                </a:r>
              </a:p>
              <a:p>
                <a:pPr lvl="0" indent="0" marL="0">
                  <a:buNone/>
                </a:pPr>
                <a:r>
                  <a:rPr/>
                  <a:t>由于</a:t>
                </a:r>
                <a14:m>
                  <m:oMath xmlns:m="http://schemas.openxmlformats.org/officeDocument/2006/math">
                    <m:r>
                      <m:t>G</m:t>
                    </m:r>
                  </m:oMath>
                </a14:m>
                <a:r>
                  <a:rPr/>
                  <a:t>中没有长度为3的回路, 因此</a:t>
                </a:r>
                <a14:m>
                  <m:oMath xmlns:m="http://schemas.openxmlformats.org/officeDocument/2006/math">
                    <m:r>
                      <m:t>G</m:t>
                    </m:r>
                  </m:oMath>
                </a14:m>
                <a:r>
                  <a:rPr/>
                  <a:t>的每个面的度至少为4, 这样就有</a:t>
                </a:r>
                <a14:m>
                  <m:oMath xmlns:m="http://schemas.openxmlformats.org/officeDocument/2006/math">
                    <m:r>
                      <m:t>2</m:t>
                    </m:r>
                    <m:r>
                      <m:t>m</m:t>
                    </m:r>
                    <m:r>
                      <m:rPr>
                        <m:sty m:val="p"/>
                      </m:rPr>
                      <m:t>≥</m:t>
                    </m:r>
                    <m:r>
                      <m:t>4</m:t>
                    </m:r>
                    <m:r>
                      <m:t>r</m:t>
                    </m:r>
                  </m:oMath>
                </a14:m>
                <a:r>
                  <a:rPr/>
                  <a:t>, 即</a:t>
                </a:r>
                <a14:m>
                  <m:oMath xmlns:m="http://schemas.openxmlformats.org/officeDocument/2006/math">
                    <m:r>
                      <m:t>r</m:t>
                    </m:r>
                    <m:r>
                      <m:rPr>
                        <m:sty m:val="p"/>
                      </m:rPr>
                      <m:t>≤</m:t>
                    </m:r>
                    <m:r>
                      <m:t>m</m:t>
                    </m:r>
                    <m:r>
                      <m:rPr>
                        <m:sty m:val="p"/>
                      </m:rPr>
                      <m:t>/</m:t>
                    </m:r>
                    <m:r>
                      <m:t>2</m:t>
                    </m:r>
                  </m:oMath>
                </a14:m>
                <a:r>
                  <a:rPr/>
                  <a:t>.</a:t>
                </a:r>
              </a:p>
              <a:p>
                <a:pPr lvl="0" indent="0" marL="0">
                  <a:buNone/>
                </a:pPr>
                <a:r>
                  <a:rPr/>
                  <a:t>由欧拉公式</a:t>
                </a:r>
                <a14:m>
                  <m:oMath xmlns:m="http://schemas.openxmlformats.org/officeDocument/2006/math">
                    <m:r>
                      <m:t>n</m:t>
                    </m:r>
                    <m:r>
                      <m:rPr>
                        <m:sty m:val="p"/>
                      </m:rPr>
                      <m:t>−</m:t>
                    </m:r>
                    <m:r>
                      <m:t>m</m:t>
                    </m:r>
                    <m:r>
                      <m:rPr>
                        <m:sty m:val="p"/>
                      </m:rPr>
                      <m:t>+</m:t>
                    </m:r>
                    <m:r>
                      <m:t>r</m:t>
                    </m:r>
                    <m:r>
                      <m:rPr>
                        <m:sty m:val="p"/>
                      </m:rPr>
                      <m:t>=</m:t>
                    </m:r>
                    <m:r>
                      <m:t>2</m:t>
                    </m:r>
                  </m:oMath>
                </a14:m>
                <a:r>
                  <a:rPr/>
                  <a:t>, 有: </a:t>
                </a:r>
                <a14:m>
                  <m:oMath xmlns:m="http://schemas.openxmlformats.org/officeDocument/2006/math">
                    <m:r>
                      <m:t>m</m:t>
                    </m:r>
                    <m:r>
                      <m:rPr>
                        <m:sty m:val="p"/>
                      </m:rPr>
                      <m:t>−</m:t>
                    </m:r>
                    <m:r>
                      <m:t>n</m:t>
                    </m:r>
                    <m:r>
                      <m:rPr>
                        <m:sty m:val="p"/>
                      </m:rPr>
                      <m:t>+</m:t>
                    </m:r>
                    <m:r>
                      <m:t>2</m:t>
                    </m:r>
                    <m:r>
                      <m:rPr>
                        <m:sty m:val="p"/>
                      </m:rPr>
                      <m:t>=</m:t>
                    </m:r>
                    <m:r>
                      <m:t>r</m:t>
                    </m:r>
                    <m:r>
                      <m:rPr>
                        <m:sty m:val="p"/>
                      </m:rPr>
                      <m:t>≤</m:t>
                    </m:r>
                    <m:r>
                      <m:t>m</m:t>
                    </m:r>
                    <m:r>
                      <m:rPr>
                        <m:sty m:val="p"/>
                      </m:rPr>
                      <m:t>/</m:t>
                    </m:r>
                    <m:r>
                      <m:t>2</m:t>
                    </m:r>
                  </m:oMath>
                </a14:m>
                <a:r>
                  <a:rPr/>
                  <a:t>. 因此, </a:t>
                </a:r>
                <a14:m>
                  <m:oMath xmlns:m="http://schemas.openxmlformats.org/officeDocument/2006/math">
                    <m:r>
                      <m:t>m</m:t>
                    </m:r>
                    <m:r>
                      <m:rPr>
                        <m:sty m:val="p"/>
                      </m:rPr>
                      <m:t>≤</m:t>
                    </m:r>
                    <m:r>
                      <m:t>2</m:t>
                    </m:r>
                    <m:r>
                      <m:t>n</m:t>
                    </m:r>
                    <m:r>
                      <m:rPr>
                        <m:sty m:val="p"/>
                      </m:rPr>
                      <m:t>−</m:t>
                    </m:r>
                    <m:r>
                      <m:t>4</m:t>
                    </m:r>
                  </m:oMath>
                </a14:m>
                <a:r>
                  <a:rPr/>
                  <a:t>.</a:t>
                </a:r>
              </a:p>
              <a:p>
                <a:pPr lvl="0" indent="0" marL="0">
                  <a:buNone/>
                </a:pPr>
                <a:r>
                  <a:rPr/>
                  <a:t>显然这也是必要条件, 但不是充分条件.</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证明</a:t>
                </a:r>
                <a14:m>
                  <m:oMath xmlns:m="http://schemas.openxmlformats.org/officeDocument/2006/math">
                    <m:sSub>
                      <m:e>
                        <m:r>
                          <m:t>k</m:t>
                        </m:r>
                      </m:e>
                      <m:sub>
                        <m:r>
                          <m:t>3</m:t>
                        </m:r>
                        <m:r>
                          <m:rPr>
                            <m:sty m:val="p"/>
                          </m:rPr>
                          <m:t>,</m:t>
                        </m:r>
                        <m:r>
                          <m:t>3</m:t>
                        </m:r>
                      </m:sub>
                    </m:sSub>
                  </m:oMath>
                </a14:m>
                <a:r>
                  <a:rPr/>
                  <a:t>是非平面图.</a:t>
                </a:r>
              </a:p>
              <a:p>
                <a:pPr lvl="0" indent="0" marL="0">
                  <a:buNone/>
                </a:pPr>
                <a:r>
                  <a:rPr/>
                  <a:t>证明: 反证法.设</a:t>
                </a:r>
                <a14:m>
                  <m:oMath xmlns:m="http://schemas.openxmlformats.org/officeDocument/2006/math">
                    <m:sSub>
                      <m:e>
                        <m:r>
                          <m:t>k</m:t>
                        </m:r>
                      </m:e>
                      <m:sub>
                        <m:r>
                          <m:t>3</m:t>
                        </m:r>
                        <m:r>
                          <m:rPr>
                            <m:sty m:val="p"/>
                          </m:rPr>
                          <m:t>,</m:t>
                        </m:r>
                        <m:r>
                          <m:t>3</m:t>
                        </m:r>
                      </m:sub>
                    </m:sSub>
                  </m:oMath>
                </a14:m>
                <a:r>
                  <a:rPr/>
                  <a:t>是平面图.</a:t>
                </a:r>
              </a:p>
              <a:p>
                <a:pPr lvl="0" indent="0" marL="0">
                  <a:buNone/>
                </a:pPr>
                <a:r>
                  <a:rPr/>
                  <a:t>由于</a:t>
                </a:r>
                <a14:m>
                  <m:oMath xmlns:m="http://schemas.openxmlformats.org/officeDocument/2006/math">
                    <m:sSub>
                      <m:e>
                        <m:r>
                          <m:t>k</m:t>
                        </m:r>
                      </m:e>
                      <m:sub>
                        <m:r>
                          <m:t>3</m:t>
                        </m:r>
                        <m:r>
                          <m:rPr>
                            <m:sty m:val="p"/>
                          </m:rPr>
                          <m:t>,</m:t>
                        </m:r>
                        <m:r>
                          <m:t>3</m:t>
                        </m:r>
                      </m:sub>
                    </m:sSub>
                  </m:oMath>
                </a14:m>
                <a:r>
                  <a:rPr/>
                  <a:t>的结点数</a:t>
                </a:r>
                <a14:m>
                  <m:oMath xmlns:m="http://schemas.openxmlformats.org/officeDocument/2006/math">
                    <m:r>
                      <m:t>n</m:t>
                    </m:r>
                    <m:r>
                      <m:rPr>
                        <m:sty m:val="p"/>
                      </m:rPr>
                      <m:t>=</m:t>
                    </m:r>
                    <m:r>
                      <m:t>6</m:t>
                    </m:r>
                  </m:oMath>
                </a14:m>
                <a:r>
                  <a:rPr/>
                  <a:t>, 边数</a:t>
                </a:r>
                <a14:m>
                  <m:oMath xmlns:m="http://schemas.openxmlformats.org/officeDocument/2006/math">
                    <m:r>
                      <m:t>m</m:t>
                    </m:r>
                    <m:r>
                      <m:rPr>
                        <m:sty m:val="p"/>
                      </m:rPr>
                      <m:t>=</m:t>
                    </m:r>
                    <m:r>
                      <m:t>9</m:t>
                    </m:r>
                  </m:oMath>
                </a14:m>
                <a:r>
                  <a:rPr/>
                  <a:t>, 且没有长度为3的回路, 则应有</a:t>
                </a:r>
                <a14:m>
                  <m:oMath xmlns:m="http://schemas.openxmlformats.org/officeDocument/2006/math">
                    <m:r>
                      <m:t>m</m:t>
                    </m:r>
                    <m:r>
                      <m:rPr>
                        <m:sty m:val="p"/>
                      </m:rPr>
                      <m:t>≤</m:t>
                    </m:r>
                    <m:r>
                      <m:t>2</m:t>
                    </m:r>
                    <m:r>
                      <m:t>n</m:t>
                    </m:r>
                    <m:r>
                      <m:rPr>
                        <m:sty m:val="p"/>
                      </m:rPr>
                      <m:t>−</m:t>
                    </m:r>
                    <m:r>
                      <m:t>4</m:t>
                    </m:r>
                  </m:oMath>
                </a14:m>
                <a:r>
                  <a:rPr/>
                  <a:t>, 即</a:t>
                </a:r>
                <a14:m>
                  <m:oMath xmlns:m="http://schemas.openxmlformats.org/officeDocument/2006/math">
                    <m:r>
                      <m:t>9</m:t>
                    </m:r>
                    <m:r>
                      <m:rPr>
                        <m:sty m:val="p"/>
                      </m:rPr>
                      <m:t>≤</m:t>
                    </m:r>
                    <m:r>
                      <m:t>2</m:t>
                    </m:r>
                    <m:r>
                      <m:rPr>
                        <m:sty m:val="p"/>
                      </m:rPr>
                      <m:t>×</m:t>
                    </m:r>
                    <m:r>
                      <m:t>6</m:t>
                    </m:r>
                    <m:r>
                      <m:rPr>
                        <m:sty m:val="p"/>
                      </m:rPr>
                      <m:t>−</m:t>
                    </m:r>
                    <m:r>
                      <m:t>4</m:t>
                    </m:r>
                    <m:r>
                      <m:rPr>
                        <m:sty m:val="p"/>
                      </m:rPr>
                      <m:t>=</m:t>
                    </m:r>
                    <m:r>
                      <m:t>8</m:t>
                    </m:r>
                  </m:oMath>
                </a14:m>
                <a:r>
                  <a:rPr/>
                  <a:t>, 显然这是不成立的.</a:t>
                </a:r>
              </a:p>
              <a:p>
                <a:pPr lvl="0" indent="0" marL="0">
                  <a:buNone/>
                </a:pPr>
                <a:r>
                  <a:rPr/>
                  <a:t>因此假设不成立, 故</a:t>
                </a:r>
                <a14:m>
                  <m:oMath xmlns:m="http://schemas.openxmlformats.org/officeDocument/2006/math">
                    <m:sSub>
                      <m:e>
                        <m:r>
                          <m:t>k</m:t>
                        </m:r>
                      </m:e>
                      <m:sub>
                        <m:r>
                          <m:t>3</m:t>
                        </m:r>
                        <m:r>
                          <m:rPr>
                            <m:sty m:val="p"/>
                          </m:rPr>
                          <m:t>,</m:t>
                        </m:r>
                        <m:r>
                          <m:t>3</m:t>
                        </m:r>
                      </m:sub>
                    </m:sSub>
                  </m:oMath>
                </a14:m>
                <a:r>
                  <a:rPr/>
                  <a:t>是非平面图.</a:t>
                </a:r>
              </a:p>
            </p:txBody>
          </p:sp>
        </mc:Choice>
      </mc:AlternateContent>
      <p:pic>
        <p:nvPicPr>
          <p:cNvPr descr="MAT21601T-Chapter10_files/figure-pptx/unnamed-chunk-59-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例: 判断图(a)、(b)和(c)是否是存在欧拉通路和欧拉回路.</a:t>
                </a:r>
              </a:p>
              <a:p>
                <a:pPr lvl="0" indent="0" marL="0">
                  <a:buNone/>
                </a:pPr>
                <a:r>
                  <a:rPr/>
                  <a:t>解: 图(a), </a:t>
                </a:r>
                <a14:m>
                  <m:oMath xmlns:m="http://schemas.openxmlformats.org/officeDocument/2006/math">
                    <m:r>
                      <m:t>d</m:t>
                    </m:r>
                    <m:d>
                      <m:dPr>
                        <m:begChr m:val="("/>
                        <m:endChr m:val=")"/>
                        <m:sepChr m:val=""/>
                        <m:grow/>
                      </m:dPr>
                      <m:e>
                        <m:r>
                          <m:t>a</m:t>
                        </m:r>
                      </m:e>
                    </m:d>
                    <m:r>
                      <m:rPr>
                        <m:sty m:val="p"/>
                      </m:rPr>
                      <m:t>=</m:t>
                    </m:r>
                    <m:r>
                      <m:t>d</m:t>
                    </m:r>
                    <m:d>
                      <m:dPr>
                        <m:begChr m:val="("/>
                        <m:endChr m:val=")"/>
                        <m:sepChr m:val=""/>
                        <m:grow/>
                      </m:dPr>
                      <m:e>
                        <m:r>
                          <m:t>b</m:t>
                        </m:r>
                      </m:e>
                    </m:d>
                    <m:r>
                      <m:rPr>
                        <m:sty m:val="p"/>
                      </m:rPr>
                      <m:t>=</m:t>
                    </m:r>
                    <m:r>
                      <m:t>d</m:t>
                    </m:r>
                    <m:d>
                      <m:dPr>
                        <m:begChr m:val="("/>
                        <m:endChr m:val=")"/>
                        <m:sepChr m:val=""/>
                        <m:grow/>
                      </m:dPr>
                      <m:e>
                        <m:r>
                          <m:t>c</m:t>
                        </m:r>
                      </m:e>
                    </m:d>
                    <m:r>
                      <m:rPr>
                        <m:sty m:val="p"/>
                      </m:rPr>
                      <m:t>=</m:t>
                    </m:r>
                    <m:r>
                      <m:t>d</m:t>
                    </m:r>
                    <m:d>
                      <m:dPr>
                        <m:begChr m:val="("/>
                        <m:endChr m:val=")"/>
                        <m:sepChr m:val=""/>
                        <m:grow/>
                      </m:dPr>
                      <m:e>
                        <m:r>
                          <m:t>d</m:t>
                        </m:r>
                      </m:e>
                    </m:d>
                    <m:r>
                      <m:rPr>
                        <m:sty m:val="p"/>
                      </m:rPr>
                      <m:t>=</m:t>
                    </m:r>
                    <m:r>
                      <m:t>2</m:t>
                    </m:r>
                  </m:oMath>
                </a14:m>
                <a:r>
                  <a:rPr/>
                  <a:t>, 所有结点度均为偶数, 故存在欧拉回路;</a:t>
                </a:r>
              </a:p>
              <a:p>
                <a:pPr lvl="0" indent="0" marL="0">
                  <a:buNone/>
                </a:pPr>
                <a:r>
                  <a:rPr/>
                  <a:t>图(b), </a:t>
                </a:r>
                <a14:m>
                  <m:oMath xmlns:m="http://schemas.openxmlformats.org/officeDocument/2006/math">
                    <m:r>
                      <m:t>d</m:t>
                    </m:r>
                    <m:d>
                      <m:dPr>
                        <m:begChr m:val="("/>
                        <m:endChr m:val=")"/>
                        <m:sepChr m:val=""/>
                        <m:grow/>
                      </m:dPr>
                      <m:e>
                        <m:r>
                          <m:t>a</m:t>
                        </m:r>
                      </m:e>
                    </m:d>
                    <m:r>
                      <m:rPr>
                        <m:sty m:val="p"/>
                      </m:rPr>
                      <m:t>=</m:t>
                    </m:r>
                    <m:r>
                      <m:t>d</m:t>
                    </m:r>
                    <m:d>
                      <m:dPr>
                        <m:begChr m:val="("/>
                        <m:endChr m:val=")"/>
                        <m:sepChr m:val=""/>
                        <m:grow/>
                      </m:dPr>
                      <m:e>
                        <m:r>
                          <m:t>c</m:t>
                        </m:r>
                      </m:e>
                    </m:d>
                    <m:r>
                      <m:rPr>
                        <m:sty m:val="p"/>
                      </m:rPr>
                      <m:t>=</m:t>
                    </m:r>
                    <m:r>
                      <m:t>2</m:t>
                    </m:r>
                    <m:r>
                      <m:rPr>
                        <m:sty m:val="p"/>
                      </m:rPr>
                      <m:t>,</m:t>
                    </m:r>
                    <m:r>
                      <m:t>d</m:t>
                    </m:r>
                    <m:d>
                      <m:dPr>
                        <m:begChr m:val="("/>
                        <m:endChr m:val=")"/>
                        <m:sepChr m:val=""/>
                        <m:grow/>
                      </m:dPr>
                      <m:e>
                        <m:r>
                          <m:t>b</m:t>
                        </m:r>
                      </m:e>
                    </m:d>
                    <m:r>
                      <m:rPr>
                        <m:sty m:val="p"/>
                      </m:rPr>
                      <m:t>=</m:t>
                    </m:r>
                    <m:r>
                      <m:t>d</m:t>
                    </m:r>
                    <m:d>
                      <m:dPr>
                        <m:begChr m:val="("/>
                        <m:endChr m:val=")"/>
                        <m:sepChr m:val=""/>
                        <m:grow/>
                      </m:dPr>
                      <m:e>
                        <m:r>
                          <m:t>d</m:t>
                        </m:r>
                      </m:e>
                    </m:d>
                    <m:r>
                      <m:rPr>
                        <m:sty m:val="p"/>
                      </m:rPr>
                      <m:t>=</m:t>
                    </m:r>
                    <m:r>
                      <m:t>3</m:t>
                    </m:r>
                  </m:oMath>
                </a14:m>
                <a:r>
                  <a:rPr/>
                  <a:t>, 有两个结点度为奇数, 故存在欧拉路径;</a:t>
                </a:r>
              </a:p>
              <a:p>
                <a:pPr lvl="0" indent="0" marL="0">
                  <a:buNone/>
                </a:pPr>
                <a:r>
                  <a:rPr/>
                  <a:t>图(c), </a:t>
                </a:r>
                <a14:m>
                  <m:oMath xmlns:m="http://schemas.openxmlformats.org/officeDocument/2006/math">
                    <m:r>
                      <m:t>d</m:t>
                    </m:r>
                    <m:d>
                      <m:dPr>
                        <m:begChr m:val="("/>
                        <m:endChr m:val=")"/>
                        <m:sepChr m:val=""/>
                        <m:grow/>
                      </m:dPr>
                      <m:e>
                        <m:r>
                          <m:t>a</m:t>
                        </m:r>
                      </m:e>
                    </m:d>
                    <m:r>
                      <m:rPr>
                        <m:sty m:val="p"/>
                      </m:rPr>
                      <m:t>=</m:t>
                    </m:r>
                    <m:r>
                      <m:t>d</m:t>
                    </m:r>
                    <m:d>
                      <m:dPr>
                        <m:begChr m:val="("/>
                        <m:endChr m:val=")"/>
                        <m:sepChr m:val=""/>
                        <m:grow/>
                      </m:dPr>
                      <m:e>
                        <m:r>
                          <m:t>b</m:t>
                        </m:r>
                      </m:e>
                    </m:d>
                    <m:r>
                      <m:rPr>
                        <m:sty m:val="p"/>
                      </m:rPr>
                      <m:t>=</m:t>
                    </m:r>
                    <m:r>
                      <m:t>d</m:t>
                    </m:r>
                    <m:d>
                      <m:dPr>
                        <m:begChr m:val="("/>
                        <m:endChr m:val=")"/>
                        <m:sepChr m:val=""/>
                        <m:grow/>
                      </m:dPr>
                      <m:e>
                        <m:r>
                          <m:t>d</m:t>
                        </m:r>
                      </m:e>
                    </m:d>
                    <m:r>
                      <m:rPr>
                        <m:sty m:val="p"/>
                      </m:rPr>
                      <m:t>=</m:t>
                    </m:r>
                    <m:r>
                      <m:t>d</m:t>
                    </m:r>
                    <m:d>
                      <m:dPr>
                        <m:begChr m:val="("/>
                        <m:endChr m:val=")"/>
                        <m:sepChr m:val=""/>
                        <m:grow/>
                      </m:dPr>
                      <m:e>
                        <m:r>
                          <m:t>e</m:t>
                        </m:r>
                      </m:e>
                    </m:d>
                    <m:r>
                      <m:rPr>
                        <m:sty m:val="p"/>
                      </m:rPr>
                      <m:t>=</m:t>
                    </m:r>
                    <m:r>
                      <m:t>3</m:t>
                    </m:r>
                    <m:r>
                      <m:rPr>
                        <m:sty m:val="p"/>
                      </m:rPr>
                      <m:t>,</m:t>
                    </m:r>
                    <m:r>
                      <m:t>d</m:t>
                    </m:r>
                    <m:d>
                      <m:dPr>
                        <m:begChr m:val="("/>
                        <m:endChr m:val=")"/>
                        <m:sepChr m:val=""/>
                        <m:grow/>
                      </m:dPr>
                      <m:e>
                        <m:r>
                          <m:t>c</m:t>
                        </m:r>
                      </m:e>
                    </m:d>
                    <m:r>
                      <m:rPr>
                        <m:sty m:val="p"/>
                      </m:rPr>
                      <m:t>=</m:t>
                    </m:r>
                    <m:r>
                      <m:t>2</m:t>
                    </m:r>
                  </m:oMath>
                </a14:m>
                <a:r>
                  <a:rPr/>
                  <a:t>, 有4个结点度为奇数, 不存在欧拉路径和欧拉回路.</a:t>
                </a:r>
              </a:p>
            </p:txBody>
          </p:sp>
        </mc:Choice>
      </mc:AlternateContent>
      <p:pic>
        <p:nvPicPr>
          <p:cNvPr descr="MAT21601T-Chapter10_files/figure-pptx/unnamed-chunk-3-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定理: 设</a:t>
                </a:r>
                <a14:m>
                  <m:oMath xmlns:m="http://schemas.openxmlformats.org/officeDocument/2006/math">
                    <m:r>
                      <m:t>G</m:t>
                    </m:r>
                  </m:oMath>
                </a14:m>
                <a:r>
                  <a:rPr/>
                  <a:t>是简单平面图, 则</a:t>
                </a:r>
                <a14:m>
                  <m:oMath xmlns:m="http://schemas.openxmlformats.org/officeDocument/2006/math">
                    <m:r>
                      <m:t>G</m:t>
                    </m:r>
                  </m:oMath>
                </a14:m>
                <a:r>
                  <a:rPr/>
                  <a:t>的最小度</a:t>
                </a:r>
                <a14:m>
                  <m:oMath xmlns:m="http://schemas.openxmlformats.org/officeDocument/2006/math">
                    <m:r>
                      <m:t>δ</m:t>
                    </m:r>
                    <m:d>
                      <m:dPr>
                        <m:begChr m:val="("/>
                        <m:endChr m:val=")"/>
                        <m:sepChr m:val=""/>
                        <m:grow/>
                      </m:dPr>
                      <m:e>
                        <m:r>
                          <m:t>G</m:t>
                        </m:r>
                      </m:e>
                    </m:d>
                    <m:r>
                      <m:rPr>
                        <m:sty m:val="p"/>
                      </m:rPr>
                      <m:t>≤</m:t>
                    </m:r>
                    <m:r>
                      <m:t>5</m:t>
                    </m:r>
                  </m:oMath>
                </a14:m>
                <a:r>
                  <a:rPr/>
                  <a:t>.</a:t>
                </a:r>
              </a:p>
              <a:p>
                <a:pPr lvl="0" indent="0" marL="0">
                  <a:buNone/>
                </a:pPr>
                <a:r>
                  <a:rPr/>
                  <a:t>证明: 若结点数</a:t>
                </a:r>
                <a14:m>
                  <m:oMath xmlns:m="http://schemas.openxmlformats.org/officeDocument/2006/math">
                    <m:r>
                      <m:t>n</m:t>
                    </m:r>
                    <m:r>
                      <m:rPr>
                        <m:sty m:val="p"/>
                      </m:rPr>
                      <m:t>≤</m:t>
                    </m:r>
                    <m:r>
                      <m:t>6</m:t>
                    </m:r>
                  </m:oMath>
                </a14:m>
                <a:r>
                  <a:rPr/>
                  <a:t>, 结论显然成立.</a:t>
                </a:r>
              </a:p>
              <a:p>
                <a:pPr lvl="0" indent="0" marL="0">
                  <a:buNone/>
                </a:pPr>
                <a:r>
                  <a:rPr/>
                  <a:t>若结点数</a:t>
                </a:r>
                <a14:m>
                  <m:oMath xmlns:m="http://schemas.openxmlformats.org/officeDocument/2006/math">
                    <m:r>
                      <m:t>n</m:t>
                    </m:r>
                    <m:r>
                      <m:rPr>
                        <m:sty m:val="p"/>
                      </m:rPr>
                      <m:t>≥</m:t>
                    </m:r>
                    <m:r>
                      <m:t>7</m:t>
                    </m:r>
                  </m:oMath>
                </a14:m>
                <a:r>
                  <a:rPr/>
                  <a:t>时, 用反证法.</a:t>
                </a:r>
              </a:p>
              <a:p>
                <a:pPr lvl="0" indent="0" marL="0">
                  <a:buNone/>
                </a:pPr>
                <a:r>
                  <a:rPr/>
                  <a:t>假设</a:t>
                </a:r>
                <a14:m>
                  <m:oMath xmlns:m="http://schemas.openxmlformats.org/officeDocument/2006/math">
                    <m:r>
                      <m:t>δ</m:t>
                    </m:r>
                    <m:d>
                      <m:dPr>
                        <m:begChr m:val="("/>
                        <m:endChr m:val=")"/>
                        <m:sepChr m:val=""/>
                        <m:grow/>
                      </m:dPr>
                      <m:e>
                        <m:r>
                          <m:t>G</m:t>
                        </m:r>
                      </m:e>
                    </m:d>
                    <m:r>
                      <m:rPr>
                        <m:sty m:val="p"/>
                      </m:rPr>
                      <m:t>≥</m:t>
                    </m:r>
                    <m:r>
                      <m:t>6</m:t>
                    </m:r>
                  </m:oMath>
                </a14:m>
                <a:r>
                  <a:rPr/>
                  <a:t>, 由握手定理可知:</a:t>
                </a:r>
              </a:p>
              <a:p>
                <a:pPr lvl="0" indent="0" marL="0">
                  <a:buNone/>
                </a:pPr>
                <a14:m>
                  <m:oMathPara xmlns:m="http://schemas.openxmlformats.org/officeDocument/2006/math">
                    <m:oMathParaPr>
                      <m:jc m:val="center"/>
                    </m:oMathParaPr>
                    <m:oMath>
                      <m:r>
                        <m:t>2</m:t>
                      </m:r>
                      <m:r>
                        <m:t>m</m:t>
                      </m:r>
                      <m:r>
                        <m:rPr>
                          <m:sty m:val="p"/>
                        </m:rPr>
                        <m:t>=</m:t>
                      </m:r>
                      <m:nary>
                        <m:naryPr>
                          <m:chr m:val="∑"/>
                          <m:limLoc m:val="undOvr"/>
                          <m:subHide m:val="0"/>
                          <m:supHide m:val="1"/>
                        </m:naryPr>
                        <m:sub>
                          <m:r>
                            <m:t>v</m:t>
                          </m:r>
                          <m:r>
                            <m:rPr>
                              <m:sty m:val="p"/>
                            </m:rPr>
                            <m:t>∈</m:t>
                          </m:r>
                          <m:r>
                            <m:t>V</m:t>
                          </m:r>
                        </m:sub>
                        <m:sup>
                          <m:r>
                            <m:t>​</m:t>
                          </m:r>
                        </m:sup>
                        <m:e>
                          <m:r>
                            <m:t>d</m:t>
                          </m:r>
                        </m:e>
                      </m:nary>
                      <m:d>
                        <m:dPr>
                          <m:begChr m:val="("/>
                          <m:endChr m:val=")"/>
                          <m:sepChr m:val=""/>
                          <m:grow/>
                        </m:dPr>
                        <m:e>
                          <m:r>
                            <m:t>v</m:t>
                          </m:r>
                        </m:e>
                      </m:d>
                      <m:r>
                        <m:rPr>
                          <m:sty m:val="p"/>
                        </m:rPr>
                        <m:t>≥</m:t>
                      </m:r>
                      <m:r>
                        <m:t>6</m:t>
                      </m:r>
                      <m:r>
                        <m:t>n</m:t>
                      </m:r>
                      <m:r>
                        <m:rPr>
                          <m:sty m:val="p"/>
                        </m:rPr>
                        <m:t>.</m:t>
                      </m:r>
                    </m:oMath>
                  </m:oMathPara>
                </a14:m>
              </a:p>
              <a:p>
                <a:pPr lvl="0" indent="0" marL="0">
                  <a:buNone/>
                </a:pPr>
                <a:r>
                  <a:rPr/>
                  <a:t>因而</a:t>
                </a:r>
                <a14:m>
                  <m:oMath xmlns:m="http://schemas.openxmlformats.org/officeDocument/2006/math">
                    <m:r>
                      <m:t>m</m:t>
                    </m:r>
                    <m:r>
                      <m:rPr>
                        <m:sty m:val="p"/>
                      </m:rPr>
                      <m:t>≥</m:t>
                    </m:r>
                    <m:r>
                      <m:t>3</m:t>
                    </m:r>
                    <m:r>
                      <m:t>n</m:t>
                    </m:r>
                  </m:oMath>
                </a14:m>
                <a:r>
                  <a:rPr/>
                  <a:t>, 这与</a:t>
                </a:r>
                <a14:m>
                  <m:oMath xmlns:m="http://schemas.openxmlformats.org/officeDocument/2006/math">
                    <m:r>
                      <m:t>m</m:t>
                    </m:r>
                    <m:r>
                      <m:rPr>
                        <m:sty m:val="p"/>
                      </m:rPr>
                      <m:t>≤</m:t>
                    </m:r>
                    <m:r>
                      <m:t>3</m:t>
                    </m:r>
                    <m:r>
                      <m:t>n</m:t>
                    </m:r>
                    <m:r>
                      <m:rPr>
                        <m:sty m:val="p"/>
                      </m:rPr>
                      <m:t>−</m:t>
                    </m:r>
                    <m:r>
                      <m:t>6</m:t>
                    </m:r>
                  </m:oMath>
                </a14:m>
                <a:r>
                  <a:rPr/>
                  <a:t>矛盾. 所以假设不成立, 即</a:t>
                </a:r>
                <a14:m>
                  <m:oMath xmlns:m="http://schemas.openxmlformats.org/officeDocument/2006/math">
                    <m:r>
                      <m:t>G</m:t>
                    </m:r>
                  </m:oMath>
                </a14:m>
                <a:r>
                  <a:rPr/>
                  <a:t>的最小度</a:t>
                </a:r>
                <a14:m>
                  <m:oMath xmlns:m="http://schemas.openxmlformats.org/officeDocument/2006/math">
                    <m:r>
                      <m:t>δ</m:t>
                    </m:r>
                    <m:d>
                      <m:dPr>
                        <m:begChr m:val="("/>
                        <m:endChr m:val=")"/>
                        <m:sepChr m:val=""/>
                        <m:grow/>
                      </m:dPr>
                      <m:e>
                        <m:r>
                          <m:t>G</m:t>
                        </m:r>
                      </m:e>
                    </m:d>
                    <m:r>
                      <m:rPr>
                        <m:sty m:val="p"/>
                      </m:rPr>
                      <m:t>≤</m:t>
                    </m:r>
                    <m:r>
                      <m:t>5</m:t>
                    </m:r>
                  </m:oMath>
                </a14:m>
                <a:r>
                  <a:rPr/>
                  <a:t>.</a:t>
                </a:r>
              </a:p>
              <a:p>
                <a:pPr lvl="0" indent="0" marL="0">
                  <a:buNone/>
                </a:pPr>
                <a:r>
                  <a:rPr/>
                  <a:t>这个定理与图的着色理论相关.</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b="1"/>
                  <a:t>欧拉公式推论</a:t>
                </a:r>
                <a:r>
                  <a:rPr/>
                  <a:t>:设平面图</a:t>
                </a:r>
                <a14:m>
                  <m:oMath xmlns:m="http://schemas.openxmlformats.org/officeDocument/2006/math">
                    <m:r>
                      <m:t>G</m:t>
                    </m:r>
                  </m:oMath>
                </a14:m>
                <a:r>
                  <a:rPr/>
                  <a:t>有</a:t>
                </a:r>
                <a14:m>
                  <m:oMath xmlns:m="http://schemas.openxmlformats.org/officeDocument/2006/math">
                    <m:r>
                      <m:t>k</m:t>
                    </m:r>
                    <m:d>
                      <m:dPr>
                        <m:begChr m:val="("/>
                        <m:endChr m:val=")"/>
                        <m:sepChr m:val=""/>
                        <m:grow/>
                      </m:dPr>
                      <m:e>
                        <m:r>
                          <m:t>k</m:t>
                        </m:r>
                        <m:r>
                          <m:rPr>
                            <m:sty m:val="p"/>
                          </m:rPr>
                          <m:t>≥</m:t>
                        </m:r>
                        <m:r>
                          <m:t>2</m:t>
                        </m:r>
                      </m:e>
                    </m:d>
                  </m:oMath>
                </a14:m>
                <a:r>
                  <a:rPr/>
                  <a:t>个连通分支, 则: </a:t>
                </a:r>
                <a14:m>
                  <m:oMath xmlns:m="http://schemas.openxmlformats.org/officeDocument/2006/math">
                    <m:r>
                      <m:t>n</m:t>
                    </m:r>
                    <m:r>
                      <m:rPr>
                        <m:sty m:val="p"/>
                      </m:rPr>
                      <m:t>−</m:t>
                    </m:r>
                    <m:r>
                      <m:t>m</m:t>
                    </m:r>
                    <m:r>
                      <m:rPr>
                        <m:sty m:val="p"/>
                      </m:rPr>
                      <m:t>+</m:t>
                    </m:r>
                    <m:r>
                      <m:t>r</m:t>
                    </m:r>
                    <m:r>
                      <m:rPr>
                        <m:sty m:val="p"/>
                      </m:rPr>
                      <m:t>=</m:t>
                    </m:r>
                    <m:r>
                      <m:t>k</m:t>
                    </m:r>
                    <m:r>
                      <m:rPr>
                        <m:sty m:val="p"/>
                      </m:rPr>
                      <m:t>+</m:t>
                    </m:r>
                    <m:r>
                      <m:t>1</m:t>
                    </m:r>
                  </m:oMath>
                </a14:m>
                <a:r>
                  <a:rPr/>
                  <a:t>. 其中, </a:t>
                </a:r>
                <a14:m>
                  <m:oMath xmlns:m="http://schemas.openxmlformats.org/officeDocument/2006/math">
                    <m:r>
                      <m:t>n</m:t>
                    </m:r>
                    <m:r>
                      <m:rPr>
                        <m:sty m:val="p"/>
                      </m:rPr>
                      <m:t>,</m:t>
                    </m:r>
                    <m:r>
                      <m:t>m</m:t>
                    </m:r>
                    <m:r>
                      <m:rPr>
                        <m:sty m:val="p"/>
                      </m:rPr>
                      <m:t>,</m:t>
                    </m:r>
                    <m:r>
                      <m:t>r</m:t>
                    </m:r>
                  </m:oMath>
                </a14:m>
                <a:r>
                  <a:rPr/>
                  <a:t>分别是</a:t>
                </a:r>
                <a14:m>
                  <m:oMath xmlns:m="http://schemas.openxmlformats.org/officeDocument/2006/math">
                    <m:r>
                      <m:t>G</m:t>
                    </m:r>
                  </m:oMath>
                </a14:m>
                <a:r>
                  <a:rPr/>
                  <a:t>的结点数, 边数和面数.</a:t>
                </a:r>
              </a:p>
              <a:p>
                <a:pPr lvl="0" indent="0" marL="0">
                  <a:buNone/>
                </a:pPr>
                <a:r>
                  <a:rPr/>
                  <a:t>证明: 设第</a:t>
                </a:r>
                <a14:m>
                  <m:oMath xmlns:m="http://schemas.openxmlformats.org/officeDocument/2006/math">
                    <m:r>
                      <m:t>i</m:t>
                    </m:r>
                  </m:oMath>
                </a14:m>
                <a:r>
                  <a:rPr/>
                  <a:t>个连通分支有</a:t>
                </a:r>
                <a14:m>
                  <m:oMath xmlns:m="http://schemas.openxmlformats.org/officeDocument/2006/math">
                    <m:sSub>
                      <m:e>
                        <m:r>
                          <m:t>n</m:t>
                        </m:r>
                      </m:e>
                      <m:sub>
                        <m:r>
                          <m:t>i</m:t>
                        </m:r>
                      </m:sub>
                    </m:sSub>
                  </m:oMath>
                </a14:m>
                <a:r>
                  <a:rPr/>
                  <a:t>个结点、</a:t>
                </a:r>
                <a14:m>
                  <m:oMath xmlns:m="http://schemas.openxmlformats.org/officeDocument/2006/math">
                    <m:sSub>
                      <m:e>
                        <m:r>
                          <m:t>m</m:t>
                        </m:r>
                      </m:e>
                      <m:sub>
                        <m:r>
                          <m:t>i</m:t>
                        </m:r>
                      </m:sub>
                    </m:sSub>
                  </m:oMath>
                </a14:m>
                <a:r>
                  <a:rPr/>
                  <a:t>条边和</a:t>
                </a:r>
                <a14:m>
                  <m:oMath xmlns:m="http://schemas.openxmlformats.org/officeDocument/2006/math">
                    <m:sSub>
                      <m:e>
                        <m:r>
                          <m:t>r</m:t>
                        </m:r>
                      </m:e>
                      <m:sub>
                        <m:r>
                          <m:t>i</m:t>
                        </m:r>
                      </m:sub>
                    </m:sSub>
                  </m:oMath>
                </a14:m>
                <a:r>
                  <a:rPr/>
                  <a:t>个面, 对各连通分支用欧拉公式:</a:t>
                </a:r>
              </a:p>
              <a:p>
                <a:pPr lvl="0" indent="0" marL="0">
                  <a:buNone/>
                </a:pPr>
                <a14:m>
                  <m:oMathPara xmlns:m="http://schemas.openxmlformats.org/officeDocument/2006/math">
                    <m:oMathParaPr>
                      <m:jc m:val="center"/>
                    </m:oMathParaPr>
                    <m:oMath>
                      <m:sSub>
                        <m:e>
                          <m:r>
                            <m:t>n</m:t>
                          </m:r>
                        </m:e>
                        <m:sub>
                          <m:r>
                            <m:t>i</m:t>
                          </m:r>
                        </m:sub>
                      </m:sSub>
                      <m:r>
                        <m:rPr>
                          <m:sty m:val="p"/>
                        </m:rPr>
                        <m:t>−</m:t>
                      </m:r>
                      <m:sSub>
                        <m:e>
                          <m:r>
                            <m:t>m</m:t>
                          </m:r>
                        </m:e>
                        <m:sub>
                          <m:r>
                            <m:t>i</m:t>
                          </m:r>
                        </m:sub>
                      </m:sSub>
                      <m:r>
                        <m:rPr>
                          <m:sty m:val="p"/>
                        </m:rPr>
                        <m:t>+</m:t>
                      </m:r>
                      <m:sSub>
                        <m:e>
                          <m:r>
                            <m:t>r</m:t>
                          </m:r>
                        </m:e>
                        <m:sub>
                          <m:r>
                            <m:t>i</m:t>
                          </m:r>
                        </m:sub>
                      </m:sSub>
                      <m:r>
                        <m:rPr>
                          <m:sty m:val="p"/>
                        </m:rPr>
                        <m:t>=</m:t>
                      </m:r>
                      <m:r>
                        <m:t>2</m:t>
                      </m:r>
                    </m:oMath>
                  </m:oMathPara>
                </a14:m>
              </a:p>
              <a:p>
                <a:pPr lvl="0" indent="0" marL="0">
                  <a:buNone/>
                </a:pPr>
                <a:r>
                  <a:rPr/>
                  <a:t>求和: </a:t>
                </a:r>
                <a14:m>
                  <m:oMath xmlns:m="http://schemas.openxmlformats.org/officeDocument/2006/math">
                    <m:d>
                      <m:dPr>
                        <m:begChr m:val="("/>
                        <m:endChr m:val=")"/>
                        <m:sepChr m:val=""/>
                        <m:grow/>
                      </m:dPr>
                      <m:e>
                        <m:sSub>
                          <m:e>
                            <m:r>
                              <m:t>n</m:t>
                            </m:r>
                          </m:e>
                          <m:sub>
                            <m:r>
                              <m:t>1</m:t>
                            </m:r>
                          </m:sub>
                        </m:sSub>
                        <m:r>
                          <m:rPr>
                            <m:sty m:val="p"/>
                          </m:rPr>
                          <m:t>+</m:t>
                        </m:r>
                        <m:sSub>
                          <m:e>
                            <m:r>
                              <m:t>n</m:t>
                            </m:r>
                          </m:e>
                          <m:sub>
                            <m:r>
                              <m:t>2</m:t>
                            </m:r>
                          </m:sub>
                        </m:sSub>
                        <m:r>
                          <m:rPr>
                            <m:sty m:val="p"/>
                          </m:rPr>
                          <m:t>+</m:t>
                        </m:r>
                        <m:r>
                          <m:rPr>
                            <m:sty m:val="p"/>
                          </m:rPr>
                          <m:t>⋯</m:t>
                        </m:r>
                        <m:sSub>
                          <m:e>
                            <m:r>
                              <m:t>n</m:t>
                            </m:r>
                          </m:e>
                          <m:sub>
                            <m:r>
                              <m:t>k</m:t>
                            </m:r>
                          </m:sub>
                        </m:sSub>
                      </m:e>
                    </m:d>
                    <m:r>
                      <m:rPr>
                        <m:sty m:val="p"/>
                      </m:rPr>
                      <m:t>−</m:t>
                    </m:r>
                    <m:d>
                      <m:dPr>
                        <m:begChr m:val="("/>
                        <m:endChr m:val=")"/>
                        <m:sepChr m:val=""/>
                        <m:grow/>
                      </m:dPr>
                      <m:e>
                        <m:sSub>
                          <m:e>
                            <m:r>
                              <m:t>m</m:t>
                            </m:r>
                          </m:e>
                          <m:sub>
                            <m:r>
                              <m:t>1</m:t>
                            </m:r>
                          </m:sub>
                        </m:sSub>
                        <m:r>
                          <m:rPr>
                            <m:sty m:val="p"/>
                          </m:rPr>
                          <m:t>+</m:t>
                        </m:r>
                        <m:sSub>
                          <m:e>
                            <m:r>
                              <m:t>m</m:t>
                            </m:r>
                          </m:e>
                          <m:sub>
                            <m:r>
                              <m:t>2</m:t>
                            </m:r>
                          </m:sub>
                        </m:sSub>
                        <m:r>
                          <m:rPr>
                            <m:sty m:val="p"/>
                          </m:rPr>
                          <m:t>+</m:t>
                        </m:r>
                        <m:r>
                          <m:rPr>
                            <m:sty m:val="p"/>
                          </m:rPr>
                          <m:t>⋯</m:t>
                        </m:r>
                        <m:sSub>
                          <m:e>
                            <m:r>
                              <m:t>m</m:t>
                            </m:r>
                          </m:e>
                          <m:sub>
                            <m:r>
                              <m:t>k</m:t>
                            </m:r>
                          </m:sub>
                        </m:sSub>
                      </m:e>
                    </m:d>
                    <m:r>
                      <m:rPr>
                        <m:sty m:val="p"/>
                      </m:rPr>
                      <m:t>+</m:t>
                    </m:r>
                    <m:d>
                      <m:dPr>
                        <m:begChr m:val="("/>
                        <m:endChr m:val=")"/>
                        <m:sepChr m:val=""/>
                        <m:grow/>
                      </m:dPr>
                      <m:e>
                        <m:sSub>
                          <m:e>
                            <m:r>
                              <m:t>r</m:t>
                            </m:r>
                          </m:e>
                          <m:sub>
                            <m:r>
                              <m:t>1</m:t>
                            </m:r>
                          </m:sub>
                        </m:sSub>
                        <m:r>
                          <m:rPr>
                            <m:sty m:val="p"/>
                          </m:rPr>
                          <m:t>+</m:t>
                        </m:r>
                        <m:sSub>
                          <m:e>
                            <m:r>
                              <m:t>r</m:t>
                            </m:r>
                          </m:e>
                          <m:sub>
                            <m:r>
                              <m:t>2</m:t>
                            </m:r>
                          </m:sub>
                        </m:sSub>
                        <m:r>
                          <m:rPr>
                            <m:sty m:val="p"/>
                          </m:rPr>
                          <m:t>+</m:t>
                        </m:r>
                        <m:r>
                          <m:rPr>
                            <m:sty m:val="p"/>
                          </m:rPr>
                          <m:t>⋯</m:t>
                        </m:r>
                        <m:sSub>
                          <m:e>
                            <m:r>
                              <m:t>r</m:t>
                            </m:r>
                          </m:e>
                          <m:sub>
                            <m:r>
                              <m:t>k</m:t>
                            </m:r>
                          </m:sub>
                        </m:sSub>
                      </m:e>
                    </m:d>
                    <m:r>
                      <m:rPr>
                        <m:sty m:val="p"/>
                      </m:rPr>
                      <m:t>=</m:t>
                    </m:r>
                    <m:r>
                      <m:t>2</m:t>
                    </m:r>
                    <m:r>
                      <m:t>k</m:t>
                    </m:r>
                  </m:oMath>
                </a14:m>
                <a:r>
                  <a:rPr/>
                  <a:t>.</a:t>
                </a:r>
              </a:p>
              <a:p>
                <a:pPr lvl="0" indent="0" marL="0">
                  <a:buNone/>
                </a:pPr>
                <a:r>
                  <a:rPr/>
                  <a:t>注意到 </a:t>
                </a:r>
                <a14:m>
                  <m:oMath xmlns:m="http://schemas.openxmlformats.org/officeDocument/2006/math">
                    <m:r>
                      <m:t>r</m:t>
                    </m:r>
                    <m:r>
                      <m:rPr>
                        <m:sty m:val="p"/>
                      </m:rPr>
                      <m:t>=</m:t>
                    </m:r>
                    <m:sSub>
                      <m:e>
                        <m:r>
                          <m:t>r</m:t>
                        </m:r>
                      </m:e>
                      <m:sub>
                        <m:r>
                          <m:t>1</m:t>
                        </m:r>
                      </m:sub>
                    </m:sSub>
                    <m:r>
                      <m:rPr>
                        <m:sty m:val="p"/>
                      </m:rPr>
                      <m:t>+</m:t>
                    </m:r>
                    <m:r>
                      <m:rPr>
                        <m:sty m:val="p"/>
                      </m:rPr>
                      <m:t>⋯</m:t>
                    </m:r>
                    <m:r>
                      <m:rPr>
                        <m:sty m:val="p"/>
                      </m:rPr>
                      <m:t>+</m:t>
                    </m:r>
                    <m:sSub>
                      <m:e>
                        <m:r>
                          <m:t>r</m:t>
                        </m:r>
                      </m:e>
                      <m:sub>
                        <m:r>
                          <m:t>k</m:t>
                        </m:r>
                      </m:sub>
                    </m:sSub>
                    <m:r>
                      <m:rPr>
                        <m:sty m:val="p"/>
                      </m:rPr>
                      <m:t>−</m:t>
                    </m:r>
                    <m:d>
                      <m:dPr>
                        <m:begChr m:val="("/>
                        <m:endChr m:val=")"/>
                        <m:sepChr m:val=""/>
                        <m:grow/>
                      </m:dPr>
                      <m:e>
                        <m:r>
                          <m:t>k</m:t>
                        </m:r>
                        <m:r>
                          <m:rPr>
                            <m:sty m:val="p"/>
                          </m:rPr>
                          <m:t>−</m:t>
                        </m:r>
                        <m:r>
                          <m:t>1</m:t>
                        </m:r>
                      </m:e>
                    </m:d>
                  </m:oMath>
                </a14:m>
                <a:r>
                  <a:rPr/>
                  <a:t>(外部面仅有一个), 得: </a:t>
                </a:r>
                <a14:m>
                  <m:oMath xmlns:m="http://schemas.openxmlformats.org/officeDocument/2006/math">
                    <m:r>
                      <m:t>n</m:t>
                    </m:r>
                    <m:r>
                      <m:rPr>
                        <m:sty m:val="p"/>
                      </m:rPr>
                      <m:t>−</m:t>
                    </m:r>
                    <m:r>
                      <m:t>m</m:t>
                    </m:r>
                    <m:r>
                      <m:rPr>
                        <m:sty m:val="p"/>
                      </m:rPr>
                      <m:t>+</m:t>
                    </m:r>
                    <m:r>
                      <m:t>r</m:t>
                    </m:r>
                    <m:r>
                      <m:rPr>
                        <m:sty m:val="p"/>
                      </m:rPr>
                      <m:t>=</m:t>
                    </m:r>
                    <m:r>
                      <m:t>k</m:t>
                    </m:r>
                    <m:r>
                      <m:rPr>
                        <m:sty m:val="p"/>
                      </m:rPr>
                      <m:t>+</m:t>
                    </m:r>
                    <m:r>
                      <m:t>1</m:t>
                    </m:r>
                  </m:oMath>
                </a14:m>
                <a:r>
                  <a:rPr/>
                  <a:t>.</a:t>
                </a:r>
              </a:p>
              <a:p>
                <a:pPr lvl="0" indent="0" marL="0">
                  <a:buNone/>
                </a:pPr>
                <a:r>
                  <a:rPr/>
                  <a:t>定理: 设平面图</a:t>
                </a:r>
                <a14:m>
                  <m:oMath xmlns:m="http://schemas.openxmlformats.org/officeDocument/2006/math">
                    <m:r>
                      <m:t>G</m:t>
                    </m:r>
                  </m:oMath>
                </a14:m>
                <a:r>
                  <a:rPr/>
                  <a:t>有</a:t>
                </a:r>
                <a14:m>
                  <m:oMath xmlns:m="http://schemas.openxmlformats.org/officeDocument/2006/math">
                    <m:r>
                      <m:t>k</m:t>
                    </m:r>
                    <m:d>
                      <m:dPr>
                        <m:begChr m:val="("/>
                        <m:endChr m:val=")"/>
                        <m:sepChr m:val=""/>
                        <m:grow/>
                      </m:dPr>
                      <m:e>
                        <m:r>
                          <m:t>k</m:t>
                        </m:r>
                        <m:r>
                          <m:rPr>
                            <m:sty m:val="p"/>
                          </m:rPr>
                          <m:t>≥</m:t>
                        </m:r>
                        <m:r>
                          <m:t>2</m:t>
                        </m:r>
                      </m:e>
                    </m:d>
                  </m:oMath>
                </a14:m>
                <a:r>
                  <a:rPr/>
                  <a:t>个连通分支, 各面的度数至少为</a:t>
                </a:r>
                <a14:m>
                  <m:oMath xmlns:m="http://schemas.openxmlformats.org/officeDocument/2006/math">
                    <m:r>
                      <m:t>l</m:t>
                    </m:r>
                    <m:d>
                      <m:dPr>
                        <m:begChr m:val="("/>
                        <m:endChr m:val=")"/>
                        <m:sepChr m:val=""/>
                        <m:grow/>
                      </m:dPr>
                      <m:e>
                        <m:r>
                          <m:t>l</m:t>
                        </m:r>
                        <m:r>
                          <m:rPr>
                            <m:sty m:val="p"/>
                          </m:rPr>
                          <m:t>≥</m:t>
                        </m:r>
                        <m:r>
                          <m:t>3</m:t>
                        </m:r>
                      </m:e>
                    </m:d>
                  </m:oMath>
                </a14:m>
                <a:r>
                  <a:rPr/>
                  <a:t>, 则边数</a:t>
                </a:r>
                <a14:m>
                  <m:oMath xmlns:m="http://schemas.openxmlformats.org/officeDocument/2006/math">
                    <m:r>
                      <m:t>m</m:t>
                    </m:r>
                  </m:oMath>
                </a14:m>
                <a:r>
                  <a:rPr/>
                  <a:t>与结点数</a:t>
                </a:r>
                <a14:m>
                  <m:oMath xmlns:m="http://schemas.openxmlformats.org/officeDocument/2006/math">
                    <m:r>
                      <m:t>n</m:t>
                    </m:r>
                  </m:oMath>
                </a14:m>
                <a:r>
                  <a:rPr/>
                  <a:t>有以下关系:</a:t>
                </a:r>
              </a:p>
              <a:p>
                <a:pPr lvl="0" indent="0" marL="0">
                  <a:buNone/>
                </a:pPr>
                <a14:m>
                  <m:oMathPara xmlns:m="http://schemas.openxmlformats.org/officeDocument/2006/math">
                    <m:oMathParaPr>
                      <m:jc m:val="center"/>
                    </m:oMathParaPr>
                    <m:oMath>
                      <m:r>
                        <m:t>m</m:t>
                      </m:r>
                      <m:r>
                        <m:rPr>
                          <m:sty m:val="p"/>
                        </m:rPr>
                        <m:t>≤</m:t>
                      </m:r>
                      <m:f>
                        <m:fPr>
                          <m:type m:val="bar"/>
                        </m:fPr>
                        <m:num>
                          <m:r>
                            <m:t>l</m:t>
                          </m:r>
                        </m:num>
                        <m:den>
                          <m:r>
                            <m:t>l</m:t>
                          </m:r>
                          <m:r>
                            <m:rPr>
                              <m:sty m:val="p"/>
                            </m:rPr>
                            <m:t>−</m:t>
                          </m:r>
                          <m:r>
                            <m:t>2</m:t>
                          </m:r>
                        </m:den>
                      </m:f>
                      <m:d>
                        <m:dPr>
                          <m:begChr m:val="("/>
                          <m:endChr m:val=")"/>
                          <m:sepChr m:val=""/>
                          <m:grow/>
                        </m:dPr>
                        <m:e>
                          <m:r>
                            <m:t>n</m:t>
                          </m:r>
                          <m:r>
                            <m:rPr>
                              <m:sty m:val="p"/>
                            </m:rPr>
                            <m:t>−</m:t>
                          </m:r>
                          <m:r>
                            <m:t>k</m:t>
                          </m:r>
                          <m:r>
                            <m:rPr>
                              <m:sty m:val="p"/>
                            </m:rPr>
                            <m:t>−</m:t>
                          </m:r>
                          <m:r>
                            <m:t>1</m:t>
                          </m:r>
                        </m:e>
                      </m:d>
                    </m:oMath>
                  </m:oMathPara>
                </a14:m>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spcBef>
                    <a:spcPts val="3000"/>
                  </a:spcBef>
                  <a:buNone/>
                </a:pPr>
                <a:r>
                  <a:rPr b="1"/>
                  <a:t>平面图的判别</a:t>
                </a:r>
              </a:p>
              <a:p>
                <a:pPr lvl="0" indent="0" marL="0">
                  <a:buNone/>
                </a:pPr>
                <a:r>
                  <a:rPr/>
                  <a:t>寻找判断平面图的充要条件持续了几十年, 直到1930年, 库拉托夫斯基(Kazimierz Kuratowski)率先给出了平面图的一个十分简洁的特征, 解决了这个问题.</a:t>
                </a:r>
              </a:p>
              <a:p>
                <a:pPr lvl="0" indent="0" marL="0">
                  <a:buNone/>
                </a:pPr>
                <a:r>
                  <a:rPr/>
                  <a:t>插入或删除度为2的结点:</a:t>
                </a:r>
              </a:p>
              <a:p>
                <a:pPr lvl="0" indent="0" marL="0">
                  <a:buNone/>
                </a:pPr>
                <a:r>
                  <a:rPr/>
                  <a:t>如图</a:t>
                </a:r>
                <a14:m>
                  <m:oMath xmlns:m="http://schemas.openxmlformats.org/officeDocument/2006/math">
                    <m:r>
                      <m:t>G</m:t>
                    </m:r>
                  </m:oMath>
                </a14:m>
                <a:r>
                  <a:rPr/>
                  <a:t>所示, 可以看出在给定图</a:t>
                </a:r>
                <a14:m>
                  <m:oMath xmlns:m="http://schemas.openxmlformats.org/officeDocument/2006/math">
                    <m:r>
                      <m:t>G</m:t>
                    </m:r>
                  </m:oMath>
                </a14:m>
                <a:r>
                  <a:rPr/>
                  <a:t>的边上, 插入新的度为2的结点, 使一条边分成两条边;</a:t>
                </a:r>
              </a:p>
              <a:p>
                <a:pPr lvl="0" indent="0" marL="0">
                  <a:buNone/>
                </a:pPr>
                <a:r>
                  <a:rPr/>
                  <a:t>或者删除度为2的结点, 使两条边合成为一条边, 这些都不会影响图的平面性.</a:t>
                </a:r>
              </a:p>
            </p:txBody>
          </p:sp>
        </mc:Choice>
      </mc:AlternateContent>
      <p:pic>
        <p:nvPicPr>
          <p:cNvPr descr="MAT21601T-Chapter10_files/figure-pptx/unnamed-chunk-60-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定义: 给定两个无向图</a:t>
                </a:r>
                <a14:m>
                  <m:oMath xmlns:m="http://schemas.openxmlformats.org/officeDocument/2006/math">
                    <m:sSub>
                      <m:e>
                        <m:r>
                          <m:t>G</m:t>
                        </m:r>
                      </m:e>
                      <m:sub>
                        <m:r>
                          <m:t>1</m:t>
                        </m:r>
                      </m:sub>
                    </m:sSub>
                  </m:oMath>
                </a14:m>
                <a:r>
                  <a:rPr/>
                  <a:t>和</a:t>
                </a:r>
                <a14:m>
                  <m:oMath xmlns:m="http://schemas.openxmlformats.org/officeDocument/2006/math">
                    <m:sSub>
                      <m:e>
                        <m:r>
                          <m:t>G</m:t>
                        </m:r>
                      </m:e>
                      <m:sub>
                        <m:r>
                          <m:t>2</m:t>
                        </m:r>
                      </m:sub>
                    </m:sSub>
                  </m:oMath>
                </a14:m>
                <a:r>
                  <a:rPr/>
                  <a:t>, 若</a:t>
                </a:r>
                <a14:m>
                  <m:oMath xmlns:m="http://schemas.openxmlformats.org/officeDocument/2006/math">
                    <m:sSub>
                      <m:e>
                        <m:r>
                          <m:t>G</m:t>
                        </m:r>
                      </m:e>
                      <m:sub>
                        <m:r>
                          <m:t>1</m:t>
                        </m:r>
                      </m:sub>
                    </m:sSub>
                  </m:oMath>
                </a14:m>
                <a:r>
                  <a:rPr/>
                  <a:t>和</a:t>
                </a:r>
                <a14:m>
                  <m:oMath xmlns:m="http://schemas.openxmlformats.org/officeDocument/2006/math">
                    <m:sSub>
                      <m:e>
                        <m:r>
                          <m:t>G</m:t>
                        </m:r>
                      </m:e>
                      <m:sub>
                        <m:r>
                          <m:t>2</m:t>
                        </m:r>
                      </m:sub>
                    </m:sSub>
                  </m:oMath>
                </a14:m>
                <a:r>
                  <a:rPr/>
                  <a:t>是同构的, 或通过反复在一些边上插入或删除度为2的结点后变成同构的, 则称</a:t>
                </a:r>
                <a14:m>
                  <m:oMath xmlns:m="http://schemas.openxmlformats.org/officeDocument/2006/math">
                    <m:sSub>
                      <m:e>
                        <m:r>
                          <m:t>G</m:t>
                        </m:r>
                      </m:e>
                      <m:sub>
                        <m:r>
                          <m:t>1</m:t>
                        </m:r>
                      </m:sub>
                    </m:sSub>
                  </m:oMath>
                </a14:m>
                <a:r>
                  <a:rPr/>
                  <a:t>和</a:t>
                </a:r>
                <a14:m>
                  <m:oMath xmlns:m="http://schemas.openxmlformats.org/officeDocument/2006/math">
                    <m:sSub>
                      <m:e>
                        <m:r>
                          <m:t>G</m:t>
                        </m:r>
                      </m:e>
                      <m:sub>
                        <m:r>
                          <m:t>2</m:t>
                        </m:r>
                      </m:sub>
                    </m:sSub>
                  </m:oMath>
                </a14:m>
                <a:r>
                  <a:rPr b="1"/>
                  <a:t>同胚</a:t>
                </a:r>
                <a:r>
                  <a:rPr/>
                  <a:t>.</a:t>
                </a:r>
              </a:p>
              <a:p>
                <a:pPr lvl="0" indent="0" marL="0">
                  <a:buNone/>
                </a:pPr>
                <a:r>
                  <a:rPr/>
                  <a:t>图的平面性在图的同胚意义下保持不变, 即一个平面图插入或删除任意多个2度结点得到的图还是平面图.</a:t>
                </a:r>
              </a:p>
              <a:p>
                <a:pPr lvl="0" indent="0" marL="0">
                  <a:buNone/>
                </a:pPr>
                <a:r>
                  <a:rPr/>
                  <a:t>定理(</a:t>
                </a:r>
                <a:r>
                  <a:rPr b="1"/>
                  <a:t>库拉托夫斯基定理I</a:t>
                </a:r>
                <a:r>
                  <a:rPr/>
                  <a:t>): 一个无向图</a:t>
                </a:r>
                <a14:m>
                  <m:oMath xmlns:m="http://schemas.openxmlformats.org/officeDocument/2006/math">
                    <m:r>
                      <m:t>G</m:t>
                    </m:r>
                  </m:oMath>
                </a14:m>
                <a:r>
                  <a:rPr/>
                  <a:t>是平面图当且仅当</a:t>
                </a:r>
                <a14:m>
                  <m:oMath xmlns:m="http://schemas.openxmlformats.org/officeDocument/2006/math">
                    <m:r>
                      <m:t>G</m:t>
                    </m:r>
                  </m:oMath>
                </a14:m>
                <a:r>
                  <a:rPr/>
                  <a:t>中不含同胚于</a:t>
                </a:r>
                <a14:m>
                  <m:oMath xmlns:m="http://schemas.openxmlformats.org/officeDocument/2006/math">
                    <m:sSub>
                      <m:e>
                        <m:r>
                          <m:t>k</m:t>
                        </m:r>
                      </m:e>
                      <m:sub>
                        <m:r>
                          <m:t>5</m:t>
                        </m:r>
                      </m:sub>
                    </m:sSub>
                  </m:oMath>
                </a14:m>
                <a:r>
                  <a:rPr/>
                  <a:t>或</a:t>
                </a:r>
                <a14:m>
                  <m:oMath xmlns:m="http://schemas.openxmlformats.org/officeDocument/2006/math">
                    <m:sSub>
                      <m:e>
                        <m:r>
                          <m:t>k</m:t>
                        </m:r>
                      </m:e>
                      <m:sub>
                        <m:r>
                          <m:t>3</m:t>
                        </m:r>
                        <m:r>
                          <m:rPr>
                            <m:sty m:val="p"/>
                          </m:rPr>
                          <m:t>,</m:t>
                        </m:r>
                        <m:r>
                          <m:t>3</m:t>
                        </m:r>
                      </m:sub>
                    </m:sSub>
                  </m:oMath>
                </a14:m>
                <a:r>
                  <a:rPr/>
                  <a:t>的子图.</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MAT21601T-Chapter10_files/figure-pptx/unnamed-chunk-61-1.png" id="0" name="Picture 1"/>
          <p:cNvPicPr>
            <a:picLocks noGrp="1" noChangeAspect="1"/>
          </p:cNvPicPr>
          <p:nvPr/>
        </p:nvPicPr>
        <p:blipFill>
          <a:blip r:embed="rId2"/>
          <a:stretch>
            <a:fillRect/>
          </a:stretch>
        </p:blipFill>
        <p:spPr bwMode="auto">
          <a:xfrm>
            <a:off x="3771900" y="2133600"/>
            <a:ext cx="6527800" cy="3263900"/>
          </a:xfrm>
          <a:prstGeom prst="rect">
            <a:avLst/>
          </a:prstGeom>
          <a:noFill/>
          <a:ln w="9525">
            <a:noFill/>
            <a:headEnd/>
            <a:tailEnd/>
          </a:ln>
        </p:spPr>
      </p:pic>
      <p:sp>
        <p:nvSpPr>
          <p:cNvPr id="1" name="TextBox 3"/>
          <p:cNvSpPr txBox="1"/>
          <p:nvPr/>
        </p:nvSpPr>
        <p:spPr>
          <a:xfrm>
            <a:off x="2578100" y="5397500"/>
            <a:ext cx="8915400" cy="508000"/>
          </a:xfrm>
          <a:prstGeom prst="rect">
            <a:avLst/>
          </a:prstGeom>
          <a:noFill/>
        </p:spPr>
        <p:txBody>
          <a:bodyPr/>
          <a:lstStyle/>
          <a:p>
            <a:pPr lvl="0" indent="0" marL="0" algn="ctr">
              <a:buNone/>
            </a:pPr>
            <a:r>
              <a:rPr/>
              <a:t>彼得森图是非平面图, 因为它含有同胚于k~3, 3~的子图.</a:t>
            </a:r>
          </a:p>
        </p:txBody>
      </p:sp>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MAT21601T-Chapter10_files/figure-pptx/unnamed-chunk-62-1.png" id="0" name="Picture 1"/>
          <p:cNvPicPr>
            <a:picLocks noGrp="1" noChangeAspect="1"/>
          </p:cNvPicPr>
          <p:nvPr/>
        </p:nvPicPr>
        <p:blipFill>
          <a:blip r:embed="rId2"/>
          <a:stretch>
            <a:fillRect/>
          </a:stretch>
        </p:blipFill>
        <p:spPr bwMode="auto">
          <a:xfrm>
            <a:off x="3771900" y="2133600"/>
            <a:ext cx="6527800" cy="3263900"/>
          </a:xfrm>
          <a:prstGeom prst="rect">
            <a:avLst/>
          </a:prstGeom>
          <a:noFill/>
          <a:ln w="9525">
            <a:noFill/>
            <a:headEnd/>
            <a:tailEnd/>
          </a:ln>
        </p:spPr>
      </p:pic>
      <p:sp>
        <p:nvSpPr>
          <p:cNvPr id="1" name="TextBox 3"/>
          <p:cNvSpPr txBox="1"/>
          <p:nvPr/>
        </p:nvSpPr>
        <p:spPr>
          <a:xfrm>
            <a:off x="2578100" y="5397500"/>
            <a:ext cx="8915400" cy="508000"/>
          </a:xfrm>
          <a:prstGeom prst="rect">
            <a:avLst/>
          </a:prstGeom>
          <a:noFill/>
        </p:spPr>
        <p:txBody>
          <a:bodyPr/>
          <a:lstStyle/>
          <a:p>
            <a:pPr lvl="0" indent="0" marL="0" algn="ctr">
              <a:buNone/>
            </a:pPr>
            <a:r>
              <a:rPr/>
              <a:t>此图为非平面图, 因为它与k</a:t>
            </a:r>
            <a:r>
              <a:rPr baseline="-25000"/>
              <a:t>5</a:t>
            </a:r>
            <a:r>
              <a:rPr/>
              <a:t>同胚</a:t>
            </a:r>
          </a:p>
        </p:txBody>
      </p:sp>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定义: 在一个无向图</a:t>
                </a:r>
                <a14:m>
                  <m:oMath xmlns:m="http://schemas.openxmlformats.org/officeDocument/2006/math">
                    <m:r>
                      <m:t>G</m:t>
                    </m:r>
                  </m:oMath>
                </a14:m>
                <a:r>
                  <a:rPr/>
                  <a:t>中,</a:t>
                </a:r>
              </a:p>
              <a:p>
                <a:pPr lvl="0" indent="0" marL="0">
                  <a:buNone/>
                </a:pPr>
                <a:r>
                  <a:rPr/>
                  <a:t>去掉</a:t>
                </a:r>
                <a14:m>
                  <m:oMath xmlns:m="http://schemas.openxmlformats.org/officeDocument/2006/math">
                    <m:r>
                      <m:t>G</m:t>
                    </m:r>
                  </m:oMath>
                </a14:m>
                <a:r>
                  <a:rPr/>
                  <a:t>中相邻两个结点</a:t>
                </a:r>
                <a14:m>
                  <m:oMath xmlns:m="http://schemas.openxmlformats.org/officeDocument/2006/math">
                    <m:r>
                      <m:t>u</m:t>
                    </m:r>
                    <m:r>
                      <m:rPr>
                        <m:sty m:val="p"/>
                      </m:rPr>
                      <m:t>,</m:t>
                    </m:r>
                    <m:r>
                      <m:t>v</m:t>
                    </m:r>
                  </m:oMath>
                </a14:m>
                <a:r>
                  <a:rPr/>
                  <a:t>及它们所关联的边</a:t>
                </a:r>
                <a14:m>
                  <m:oMath xmlns:m="http://schemas.openxmlformats.org/officeDocument/2006/math">
                    <m:d>
                      <m:dPr>
                        <m:begChr m:val="("/>
                        <m:endChr m:val=")"/>
                        <m:sepChr m:val=""/>
                        <m:grow/>
                      </m:dPr>
                      <m:e>
                        <m:r>
                          <m:t>u</m:t>
                        </m:r>
                        <m:r>
                          <m:rPr>
                            <m:sty m:val="p"/>
                          </m:rPr>
                          <m:t>,</m:t>
                        </m:r>
                        <m:r>
                          <m:t>v</m:t>
                        </m:r>
                      </m:e>
                    </m:d>
                  </m:oMath>
                </a14:m>
                <a:r>
                  <a:rPr/>
                  <a:t>,</a:t>
                </a:r>
              </a:p>
              <a:p>
                <a:pPr lvl="0" indent="0" marL="0">
                  <a:buNone/>
                </a:pPr>
                <a:r>
                  <a:rPr/>
                  <a:t>用一个新的结点</a:t>
                </a:r>
                <a14:m>
                  <m:oMath xmlns:m="http://schemas.openxmlformats.org/officeDocument/2006/math">
                    <m:r>
                      <m:t>w</m:t>
                    </m:r>
                  </m:oMath>
                </a14:m>
                <a:r>
                  <a:rPr/>
                  <a:t>取代, 使</a:t>
                </a:r>
                <a14:m>
                  <m:oMath xmlns:m="http://schemas.openxmlformats.org/officeDocument/2006/math">
                    <m:r>
                      <m:t>w</m:t>
                    </m:r>
                  </m:oMath>
                </a14:m>
                <a:r>
                  <a:rPr/>
                  <a:t>邻接于</a:t>
                </a:r>
                <a14:m>
                  <m:oMath xmlns:m="http://schemas.openxmlformats.org/officeDocument/2006/math">
                    <m:r>
                      <m:t>u</m:t>
                    </m:r>
                    <m:r>
                      <m:rPr>
                        <m:sty m:val="p"/>
                      </m:rPr>
                      <m:t>,</m:t>
                    </m:r>
                    <m:r>
                      <m:t>v</m:t>
                    </m:r>
                  </m:oMath>
                </a14:m>
                <a:r>
                  <a:rPr/>
                  <a:t>邻接的一切结点,</a:t>
                </a:r>
              </a:p>
              <a:p>
                <a:pPr lvl="0" indent="0" marL="0">
                  <a:buNone/>
                </a:pPr>
                <a:r>
                  <a:rPr/>
                  <a:t>对</a:t>
                </a:r>
                <a14:m>
                  <m:oMath xmlns:m="http://schemas.openxmlformats.org/officeDocument/2006/math">
                    <m:r>
                      <m:t>G</m:t>
                    </m:r>
                  </m:oMath>
                </a14:m>
                <a:r>
                  <a:rPr/>
                  <a:t>作一系列这种变换得新图</a:t>
                </a:r>
                <a14:m>
                  <m:oMath xmlns:m="http://schemas.openxmlformats.org/officeDocument/2006/math">
                    <m:sSup>
                      <m:e>
                        <m:r>
                          <m:t>G</m:t>
                        </m:r>
                      </m:e>
                      <m:sup>
                        <m:r>
                          <m:rPr>
                            <m:sty m:val="p"/>
                          </m:rPr>
                          <m:t>′</m:t>
                        </m:r>
                      </m:sup>
                    </m:sSup>
                  </m:oMath>
                </a14:m>
                <a:r>
                  <a:rPr/>
                  <a:t>, </a:t>
                </a:r>
                <a14:m>
                  <m:oMath xmlns:m="http://schemas.openxmlformats.org/officeDocument/2006/math">
                    <m:sSup>
                      <m:e>
                        <m:r>
                          <m:t>G</m:t>
                        </m:r>
                      </m:e>
                      <m:sup>
                        <m:r>
                          <m:rPr>
                            <m:sty m:val="p"/>
                          </m:rPr>
                          <m:t>′</m:t>
                        </m:r>
                      </m:sup>
                    </m:sSup>
                  </m:oMath>
                </a14:m>
                <a:r>
                  <a:rPr/>
                  <a:t>称为</a:t>
                </a:r>
                <a14:m>
                  <m:oMath xmlns:m="http://schemas.openxmlformats.org/officeDocument/2006/math">
                    <m:r>
                      <m:t>G</m:t>
                    </m:r>
                  </m:oMath>
                </a14:m>
                <a:r>
                  <a:rPr/>
                  <a:t>的</a:t>
                </a:r>
                <a:r>
                  <a:rPr b="1"/>
                  <a:t>基本浓缩</a:t>
                </a:r>
                <a:r>
                  <a:rPr/>
                  <a:t>.</a:t>
                </a:r>
              </a:p>
            </p:txBody>
          </p:sp>
        </mc:Choice>
      </mc:AlternateContent>
      <p:pic>
        <p:nvPicPr>
          <p:cNvPr descr="MAT21601T-Chapter10_files/figure-pptx/unnamed-chunk-63-1.png" id="0" name="Picture 1"/>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浓缩v</a:t>
            </a:r>
            <a:r>
              <a:rPr baseline="-25000"/>
              <a:t>1</a:t>
            </a:r>
            <a:r>
              <a:rPr/>
              <a:t>和v</a:t>
            </a:r>
            <a:r>
              <a:rPr baseline="-25000"/>
              <a:t>4</a:t>
            </a:r>
            <a:r>
              <a:rPr/>
              <a:t>生成w</a:t>
            </a:r>
            <a:r>
              <a:rPr baseline="-25000"/>
              <a:t>1</a:t>
            </a:r>
            <a:r>
              <a:rPr/>
              <a:t>;浓缩v</a:t>
            </a:r>
            <a:r>
              <a:rPr baseline="-25000"/>
              <a:t>2</a:t>
            </a:r>
            <a:r>
              <a:rPr/>
              <a:t>和v</a:t>
            </a:r>
            <a:r>
              <a:rPr baseline="-25000"/>
              <a:t>3</a:t>
            </a:r>
            <a:r>
              <a:rPr/>
              <a:t>生成w</a:t>
            </a:r>
            <a:r>
              <a:rPr baseline="-25000"/>
              <a:t>2</a:t>
            </a:r>
            <a:r>
              <a:rPr/>
              <a:t>.</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定理(</a:t>
                </a:r>
                <a:r>
                  <a:rPr b="1"/>
                  <a:t>库拉托夫斯基定理II</a:t>
                </a:r>
                <a:r>
                  <a:rPr/>
                  <a:t>):</a:t>
                </a:r>
              </a:p>
              <a:p>
                <a:pPr lvl="0" indent="0" marL="0">
                  <a:buNone/>
                </a:pPr>
                <a:r>
                  <a:rPr/>
                  <a:t>一个无向图</a:t>
                </a:r>
                <a14:m>
                  <m:oMath xmlns:m="http://schemas.openxmlformats.org/officeDocument/2006/math">
                    <m:r>
                      <m:t>G</m:t>
                    </m:r>
                  </m:oMath>
                </a14:m>
                <a:r>
                  <a:rPr/>
                  <a:t>是平面图, 当且仅当</a:t>
                </a:r>
                <a14:m>
                  <m:oMath xmlns:m="http://schemas.openxmlformats.org/officeDocument/2006/math">
                    <m:r>
                      <m:t>G</m:t>
                    </m:r>
                  </m:oMath>
                </a14:m>
                <a:r>
                  <a:rPr/>
                  <a:t>中没有可以浓缩到</a:t>
                </a:r>
                <a14:m>
                  <m:oMath xmlns:m="http://schemas.openxmlformats.org/officeDocument/2006/math">
                    <m:sSub>
                      <m:e>
                        <m:r>
                          <m:t>k</m:t>
                        </m:r>
                      </m:e>
                      <m:sub>
                        <m:r>
                          <m:t>5</m:t>
                        </m:r>
                      </m:sub>
                    </m:sSub>
                  </m:oMath>
                </a14:m>
                <a:r>
                  <a:rPr/>
                  <a:t>或</a:t>
                </a:r>
                <a14:m>
                  <m:oMath xmlns:m="http://schemas.openxmlformats.org/officeDocument/2006/math">
                    <m:sSub>
                      <m:e>
                        <m:r>
                          <m:t>k</m:t>
                        </m:r>
                      </m:e>
                      <m:sub>
                        <m:r>
                          <m:t>3</m:t>
                        </m:r>
                        <m:r>
                          <m:rPr>
                            <m:sty m:val="p"/>
                          </m:rPr>
                          <m:t>,</m:t>
                        </m:r>
                        <m:r>
                          <m:t>3</m:t>
                        </m:r>
                      </m:sub>
                    </m:sSub>
                  </m:oMath>
                </a14:m>
                <a:r>
                  <a:rPr/>
                  <a:t>的子图.</a:t>
                </a:r>
              </a:p>
            </p:txBody>
          </p:sp>
        </mc:Choice>
      </mc:AlternateContent>
      <p:pic>
        <p:nvPicPr>
          <p:cNvPr descr="MAT21601T-Chapter10_files/figure-pptx/unnamed-chunk-64-1.png" id="0" name="Picture 1"/>
          <p:cNvPicPr>
            <a:picLocks noGrp="1" noChangeAspect="1"/>
          </p:cNvPicPr>
          <p:nvPr/>
        </p:nvPicPr>
        <p:blipFill>
          <a:blip r:embed="rId2"/>
          <a:stretch>
            <a:fillRect/>
          </a:stretch>
        </p:blipFill>
        <p:spPr bwMode="auto">
          <a:xfrm>
            <a:off x="7188200" y="2679700"/>
            <a:ext cx="4305300" cy="21590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浓缩v</a:t>
            </a:r>
            <a:r>
              <a:rPr baseline="-25000"/>
              <a:t>i</a:t>
            </a:r>
            <a:r>
              <a:rPr/>
              <a:t>和u</a:t>
            </a:r>
            <a:r>
              <a:rPr baseline="-25000"/>
              <a:t>i</a:t>
            </a:r>
            <a:r>
              <a:rPr/>
              <a:t>生成w</a:t>
            </a:r>
            <a:r>
              <a:rPr baseline="-25000"/>
              <a:t>i</a:t>
            </a:r>
            <a:r>
              <a:rPr/>
              <a:t>;G是非平面图.</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MAT21601T-Chapter10_files/figure-pptx/unnamed-chunk-65-1.png" id="0" name="Picture 1"/>
          <p:cNvPicPr>
            <a:picLocks noGrp="1" noChangeAspect="1"/>
          </p:cNvPicPr>
          <p:nvPr/>
        </p:nvPicPr>
        <p:blipFill>
          <a:blip r:embed="rId2"/>
          <a:stretch>
            <a:fillRect/>
          </a:stretch>
        </p:blipFill>
        <p:spPr bwMode="auto">
          <a:xfrm>
            <a:off x="3771900" y="2133600"/>
            <a:ext cx="6527800" cy="3263900"/>
          </a:xfrm>
          <a:prstGeom prst="rect">
            <a:avLst/>
          </a:prstGeom>
          <a:noFill/>
          <a:ln w="9525">
            <a:noFill/>
            <a:headEnd/>
            <a:tailEnd/>
          </a:ln>
        </p:spPr>
      </p:pic>
      <p:sp>
        <p:nvSpPr>
          <p:cNvPr id="1" name="TextBox 3"/>
          <p:cNvSpPr txBox="1"/>
          <p:nvPr/>
        </p:nvSpPr>
        <p:spPr>
          <a:xfrm>
            <a:off x="2578100" y="5397500"/>
            <a:ext cx="8915400" cy="508000"/>
          </a:xfrm>
          <a:prstGeom prst="rect">
            <a:avLst/>
          </a:prstGeom>
          <a:noFill/>
        </p:spPr>
        <p:txBody>
          <a:bodyPr/>
          <a:lstStyle/>
          <a:p>
            <a:pPr lvl="0" indent="0" marL="0" algn="ctr">
              <a:buNone/>
            </a:pPr>
            <a:r>
              <a:rPr/>
              <a:t>G是非平面图</a:t>
            </a:r>
          </a:p>
        </p:txBody>
      </p:sp>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spcBef>
                    <a:spcPts val="3000"/>
                  </a:spcBef>
                  <a:buNone/>
                </a:pPr>
                <a:r>
                  <a:rPr b="1"/>
                  <a:t>对偶图</a:t>
                </a:r>
              </a:p>
              <a:p>
                <a:pPr lvl="0" indent="0" marL="0">
                  <a:buNone/>
                </a:pPr>
                <a:r>
                  <a:rPr/>
                  <a:t>定义: 设</a:t>
                </a:r>
                <a14:m>
                  <m:oMath xmlns:m="http://schemas.openxmlformats.org/officeDocument/2006/math">
                    <m:r>
                      <m:t>G</m:t>
                    </m:r>
                  </m:oMath>
                </a14:m>
                <a:r>
                  <a:rPr/>
                  <a:t>是平面图, 用如下方法构造的无向图</a:t>
                </a:r>
                <a14:m>
                  <m:oMath xmlns:m="http://schemas.openxmlformats.org/officeDocument/2006/math">
                    <m:sSup>
                      <m:e>
                        <m:r>
                          <m:t>G</m:t>
                        </m:r>
                      </m:e>
                      <m:sup>
                        <m:r>
                          <m:rPr>
                            <m:sty m:val="p"/>
                          </m:rPr>
                          <m:t>*</m:t>
                        </m:r>
                      </m:sup>
                    </m:sSup>
                  </m:oMath>
                </a14:m>
                <a:r>
                  <a:rPr/>
                  <a:t>称为</a:t>
                </a:r>
                <a14:m>
                  <m:oMath xmlns:m="http://schemas.openxmlformats.org/officeDocument/2006/math">
                    <m:r>
                      <m:t>G</m:t>
                    </m:r>
                  </m:oMath>
                </a14:m>
                <a:r>
                  <a:rPr/>
                  <a:t>的</a:t>
                </a:r>
                <a:r>
                  <a:rPr b="1"/>
                  <a:t>对偶图</a:t>
                </a:r>
                <a:r>
                  <a:rPr/>
                  <a:t>.</a:t>
                </a:r>
              </a:p>
              <a:p>
                <a:pPr lvl="0" indent="-457200" marL="457200">
                  <a:buAutoNum type="arabicParenBoth"/>
                </a:pPr>
                <a:r>
                  <a:rPr/>
                  <a:t>在</a:t>
                </a:r>
                <a14:m>
                  <m:oMath xmlns:m="http://schemas.openxmlformats.org/officeDocument/2006/math">
                    <m:r>
                      <m:t>G</m:t>
                    </m:r>
                  </m:oMath>
                </a14:m>
                <a:r>
                  <a:rPr/>
                  <a:t>的每一个面</a:t>
                </a:r>
                <a14:m>
                  <m:oMath xmlns:m="http://schemas.openxmlformats.org/officeDocument/2006/math">
                    <m:sSub>
                      <m:e>
                        <m:r>
                          <m:t>f</m:t>
                        </m:r>
                      </m:e>
                      <m:sub>
                        <m:r>
                          <m:t>i</m:t>
                        </m:r>
                      </m:sub>
                    </m:sSub>
                  </m:oMath>
                </a14:m>
                <a:r>
                  <a:rPr/>
                  <a:t>中任取一点</a:t>
                </a:r>
                <a14:m>
                  <m:oMath xmlns:m="http://schemas.openxmlformats.org/officeDocument/2006/math">
                    <m:sSubSup>
                      <m:e>
                        <m:r>
                          <m:t>v</m:t>
                        </m:r>
                      </m:e>
                      <m:sub>
                        <m:r>
                          <m:t>i</m:t>
                        </m:r>
                      </m:sub>
                      <m:sup>
                        <m:r>
                          <m:rPr>
                            <m:sty m:val="p"/>
                          </m:rPr>
                          <m:t>*</m:t>
                        </m:r>
                      </m:sup>
                    </m:sSubSup>
                  </m:oMath>
                </a14:m>
                <a:r>
                  <a:rPr/>
                  <a:t>作为</a:t>
                </a:r>
                <a14:m>
                  <m:oMath xmlns:m="http://schemas.openxmlformats.org/officeDocument/2006/math">
                    <m:sSup>
                      <m:e>
                        <m:r>
                          <m:t>G</m:t>
                        </m:r>
                      </m:e>
                      <m:sup>
                        <m:r>
                          <m:rPr>
                            <m:sty m:val="p"/>
                          </m:rPr>
                          <m:t>*</m:t>
                        </m:r>
                      </m:sup>
                    </m:sSup>
                  </m:oMath>
                </a14:m>
                <a:r>
                  <a:rPr/>
                  <a:t>的结点.</a:t>
                </a:r>
              </a:p>
              <a:p>
                <a:pPr lvl="0" indent="-457200" marL="457200">
                  <a:buAutoNum type="arabicParenBoth"/>
                </a:pPr>
                <a:r>
                  <a:rPr/>
                  <a:t>若在</a:t>
                </a:r>
                <a14:m>
                  <m:oMath xmlns:m="http://schemas.openxmlformats.org/officeDocument/2006/math">
                    <m:r>
                      <m:t>G</m:t>
                    </m:r>
                  </m:oMath>
                </a14:m>
                <a:r>
                  <a:rPr/>
                  <a:t>中, 面</a:t>
                </a:r>
                <a14:m>
                  <m:oMath xmlns:m="http://schemas.openxmlformats.org/officeDocument/2006/math">
                    <m:sSub>
                      <m:e>
                        <m:r>
                          <m:t>f</m:t>
                        </m:r>
                      </m:e>
                      <m:sub>
                        <m:r>
                          <m:t>i</m:t>
                        </m:r>
                      </m:sub>
                    </m:sSub>
                  </m:oMath>
                </a14:m>
                <a:r>
                  <a:rPr/>
                  <a:t>和</a:t>
                </a:r>
                <a14:m>
                  <m:oMath xmlns:m="http://schemas.openxmlformats.org/officeDocument/2006/math">
                    <m:sSub>
                      <m:e>
                        <m:r>
                          <m:t>f</m:t>
                        </m:r>
                      </m:e>
                      <m:sub>
                        <m:r>
                          <m:t>j</m:t>
                        </m:r>
                      </m:sub>
                    </m:sSub>
                  </m:oMath>
                </a14:m>
                <a:r>
                  <a:rPr/>
                  <a:t>的边界有公共边</a:t>
                </a:r>
                <a14:m>
                  <m:oMath xmlns:m="http://schemas.openxmlformats.org/officeDocument/2006/math">
                    <m:sSub>
                      <m:e>
                        <m:r>
                          <m:t>e</m:t>
                        </m:r>
                      </m:e>
                      <m:sub>
                        <m:r>
                          <m:t>k</m:t>
                        </m:r>
                      </m:sub>
                    </m:sSub>
                  </m:oMath>
                </a14:m>
                <a:r>
                  <a:rPr/>
                  <a:t>, 则连接对应结点</a:t>
                </a:r>
                <a14:m>
                  <m:oMath xmlns:m="http://schemas.openxmlformats.org/officeDocument/2006/math">
                    <m:sSubSup>
                      <m:e>
                        <m:r>
                          <m:t>v</m:t>
                        </m:r>
                      </m:e>
                      <m:sub>
                        <m:r>
                          <m:t>i</m:t>
                        </m:r>
                      </m:sub>
                      <m:sup>
                        <m:r>
                          <m:rPr>
                            <m:sty m:val="p"/>
                          </m:rPr>
                          <m:t>*</m:t>
                        </m:r>
                      </m:sup>
                    </m:sSubSup>
                  </m:oMath>
                </a14:m>
                <a:r>
                  <a:rPr/>
                  <a:t>和</a:t>
                </a:r>
                <a14:m>
                  <m:oMath xmlns:m="http://schemas.openxmlformats.org/officeDocument/2006/math">
                    <m:sSubSup>
                      <m:e>
                        <m:r>
                          <m:t>v</m:t>
                        </m:r>
                      </m:e>
                      <m:sub>
                        <m:r>
                          <m:t>j</m:t>
                        </m:r>
                      </m:sub>
                      <m:sup>
                        <m:r>
                          <m:rPr>
                            <m:sty m:val="p"/>
                          </m:rPr>
                          <m:t>*</m:t>
                        </m:r>
                      </m:sup>
                    </m:sSubSup>
                  </m:oMath>
                </a14:m>
                <a:r>
                  <a:rPr/>
                  <a:t>, 得</a:t>
                </a:r>
                <a14:m>
                  <m:oMath xmlns:m="http://schemas.openxmlformats.org/officeDocument/2006/math">
                    <m:sSup>
                      <m:e>
                        <m:r>
                          <m:t>G</m:t>
                        </m:r>
                      </m:e>
                      <m:sup>
                        <m:r>
                          <m:rPr>
                            <m:sty m:val="p"/>
                          </m:rPr>
                          <m:t>*</m:t>
                        </m:r>
                      </m:sup>
                    </m:sSup>
                  </m:oMath>
                </a14:m>
                <a:r>
                  <a:rPr/>
                  <a:t>的边</a:t>
                </a:r>
                <a14:m>
                  <m:oMath xmlns:m="http://schemas.openxmlformats.org/officeDocument/2006/math">
                    <m:sSubSup>
                      <m:e>
                        <m:r>
                          <m:t>e</m:t>
                        </m:r>
                      </m:e>
                      <m:sub>
                        <m:r>
                          <m:t>k</m:t>
                        </m:r>
                      </m:sub>
                      <m:sup>
                        <m:r>
                          <m:rPr>
                            <m:sty m:val="p"/>
                          </m:rPr>
                          <m:t>*</m:t>
                        </m:r>
                      </m:sup>
                    </m:sSubSup>
                  </m:oMath>
                </a14:m>
                <a:r>
                  <a:rPr/>
                  <a:t>与</a:t>
                </a:r>
                <a14:m>
                  <m:oMath xmlns:m="http://schemas.openxmlformats.org/officeDocument/2006/math">
                    <m:sSub>
                      <m:e>
                        <m:r>
                          <m:t>e</m:t>
                        </m:r>
                      </m:e>
                      <m:sub>
                        <m:r>
                          <m:t>k</m:t>
                        </m:r>
                      </m:sub>
                    </m:sSub>
                  </m:oMath>
                </a14:m>
                <a:r>
                  <a:rPr/>
                  <a:t>相交, 且不与</a:t>
                </a:r>
                <a14:m>
                  <m:oMath xmlns:m="http://schemas.openxmlformats.org/officeDocument/2006/math">
                    <m:r>
                      <m:t>G</m:t>
                    </m:r>
                  </m:oMath>
                </a14:m>
                <a:r>
                  <a:rPr/>
                  <a:t>的其它边相交.</a:t>
                </a:r>
              </a:p>
              <a:p>
                <a:pPr lvl="0" indent="-457200" marL="457200">
                  <a:buAutoNum type="arabicParenBoth"/>
                </a:pPr>
                <a:r>
                  <a:rPr/>
                  <a:t>若在</a:t>
                </a:r>
                <a14:m>
                  <m:oMath xmlns:m="http://schemas.openxmlformats.org/officeDocument/2006/math">
                    <m:r>
                      <m:t>G</m:t>
                    </m:r>
                  </m:oMath>
                </a14:m>
                <a:r>
                  <a:rPr/>
                  <a:t>中, </a:t>
                </a:r>
                <a14:m>
                  <m:oMath xmlns:m="http://schemas.openxmlformats.org/officeDocument/2006/math">
                    <m:sSub>
                      <m:e>
                        <m:r>
                          <m:t>e</m:t>
                        </m:r>
                      </m:e>
                      <m:sub>
                        <m:r>
                          <m:t>k</m:t>
                        </m:r>
                      </m:sub>
                    </m:sSub>
                  </m:oMath>
                </a14:m>
                <a:r>
                  <a:rPr/>
                  <a:t>只出现在一个面</a:t>
                </a:r>
                <a14:m>
                  <m:oMath xmlns:m="http://schemas.openxmlformats.org/officeDocument/2006/math">
                    <m:sSub>
                      <m:e>
                        <m:r>
                          <m:t>f</m:t>
                        </m:r>
                      </m:e>
                      <m:sub>
                        <m:r>
                          <m:t>i</m:t>
                        </m:r>
                      </m:sub>
                    </m:sSub>
                  </m:oMath>
                </a14:m>
                <a:r>
                  <a:rPr/>
                  <a:t>的边界上, 从相应的结点</a:t>
                </a:r>
                <a14:m>
                  <m:oMath xmlns:m="http://schemas.openxmlformats.org/officeDocument/2006/math">
                    <m:sSubSup>
                      <m:e>
                        <m:r>
                          <m:t>v</m:t>
                        </m:r>
                      </m:e>
                      <m:sub>
                        <m:r>
                          <m:t>i</m:t>
                        </m:r>
                      </m:sub>
                      <m:sup>
                        <m:r>
                          <m:rPr>
                            <m:sty m:val="p"/>
                          </m:rPr>
                          <m:t>*</m:t>
                        </m:r>
                      </m:sup>
                    </m:sSubSup>
                  </m:oMath>
                </a14:m>
                <a:r>
                  <a:rPr/>
                  <a:t>到</a:t>
                </a:r>
                <a14:m>
                  <m:oMath xmlns:m="http://schemas.openxmlformats.org/officeDocument/2006/math">
                    <m:sSubSup>
                      <m:e>
                        <m:r>
                          <m:t>v</m:t>
                        </m:r>
                      </m:e>
                      <m:sub>
                        <m:r>
                          <m:t>i</m:t>
                        </m:r>
                      </m:sub>
                      <m:sup>
                        <m:r>
                          <m:rPr>
                            <m:sty m:val="p"/>
                          </m:rPr>
                          <m:t>*</m:t>
                        </m:r>
                      </m:sup>
                    </m:sSubSup>
                  </m:oMath>
                </a14:m>
                <a:r>
                  <a:rPr/>
                  <a:t>做</a:t>
                </a:r>
                <a14:m>
                  <m:oMath xmlns:m="http://schemas.openxmlformats.org/officeDocument/2006/math">
                    <m:sSup>
                      <m:e>
                        <m:r>
                          <m:t>G</m:t>
                        </m:r>
                      </m:e>
                      <m:sup>
                        <m:r>
                          <m:rPr>
                            <m:sty m:val="p"/>
                          </m:rPr>
                          <m:t>*</m:t>
                        </m:r>
                      </m:sup>
                    </m:sSup>
                  </m:oMath>
                </a14:m>
                <a:r>
                  <a:rPr/>
                  <a:t>的环</a:t>
                </a:r>
                <a14:m>
                  <m:oMath xmlns:m="http://schemas.openxmlformats.org/officeDocument/2006/math">
                    <m:sSubSup>
                      <m:e>
                        <m:r>
                          <m:t>e</m:t>
                        </m:r>
                      </m:e>
                      <m:sub>
                        <m:r>
                          <m:t>k</m:t>
                        </m:r>
                      </m:sub>
                      <m:sup>
                        <m:r>
                          <m:rPr>
                            <m:sty m:val="p"/>
                          </m:rPr>
                          <m:t>*</m:t>
                        </m:r>
                      </m:sup>
                    </m:sSubSup>
                  </m:oMath>
                </a14:m>
                <a:r>
                  <a:rPr/>
                  <a:t>与</a:t>
                </a:r>
                <a14:m>
                  <m:oMath xmlns:m="http://schemas.openxmlformats.org/officeDocument/2006/math">
                    <m:sSub>
                      <m:e>
                        <m:r>
                          <m:t>e</m:t>
                        </m:r>
                      </m:e>
                      <m:sub>
                        <m:r>
                          <m:t>k</m:t>
                        </m:r>
                      </m:sub>
                    </m:sSub>
                  </m:oMath>
                </a14:m>
                <a:r>
                  <a:rPr/>
                  <a:t>相交, 且不与</a:t>
                </a:r>
                <a14:m>
                  <m:oMath xmlns:m="http://schemas.openxmlformats.org/officeDocument/2006/math">
                    <m:r>
                      <m:t>G</m:t>
                    </m:r>
                  </m:oMath>
                </a14:m>
                <a:r>
                  <a:rPr/>
                  <a:t>的其它边相交.</a:t>
                </a:r>
              </a:p>
            </p:txBody>
          </p:sp>
        </mc:Choice>
      </mc:AlternateContent>
      <p:pic>
        <p:nvPicPr>
          <p:cNvPr descr="Res/Duals_graphs01.png" id="0" name="Picture 1"/>
          <p:cNvPicPr>
            <a:picLocks noGrp="1" noChangeAspect="1"/>
          </p:cNvPicPr>
          <p:nvPr/>
        </p:nvPicPr>
        <p:blipFill>
          <a:blip r:embed="rId2"/>
          <a:stretch>
            <a:fillRect/>
          </a:stretch>
        </p:blipFill>
        <p:spPr bwMode="auto">
          <a:xfrm>
            <a:off x="7289800" y="2120900"/>
            <a:ext cx="4089400" cy="3263900"/>
          </a:xfrm>
          <a:prstGeom prst="rect">
            <a:avLst/>
          </a:prstGeom>
          <a:noFill/>
          <a:ln w="9525">
            <a:noFill/>
            <a:headEnd/>
            <a:tailEnd/>
          </a:ln>
        </p:spPr>
      </p:pic>
      <p:sp>
        <p:nvSpPr>
          <p:cNvPr id="1" name="TextBox 3"/>
          <p:cNvSpPr txBox="1"/>
          <p:nvPr/>
        </p:nvSpPr>
        <p:spPr>
          <a:xfrm>
            <a:off x="7188200" y="5384800"/>
            <a:ext cx="4305300" cy="508000"/>
          </a:xfrm>
          <a:prstGeom prst="rect">
            <a:avLst/>
          </a:prstGeom>
          <a:noFill/>
        </p:spPr>
        <p:txBody>
          <a:bodyPr/>
          <a:lstStyle/>
          <a:p>
            <a:pPr lvl="0" indent="0" marL="0" algn="ctr">
              <a:buNone/>
            </a:pPr>
            <a:r>
              <a:rPr/>
              <a:t>白色平面图G, 红色平面图为G的对偶图G*</a:t>
            </a:r>
          </a:p>
        </p:txBody>
      </p:sp>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七桥问题:</a:t>
                </a:r>
              </a:p>
              <a:p>
                <a:pPr lvl="0" indent="0" marL="0">
                  <a:buNone/>
                </a:pPr>
                <a14:m>
                  <m:oMath xmlns:m="http://schemas.openxmlformats.org/officeDocument/2006/math">
                    <m:r>
                      <m:t>d</m:t>
                    </m:r>
                    <m:d>
                      <m:dPr>
                        <m:begChr m:val="("/>
                        <m:endChr m:val=")"/>
                        <m:sepChr m:val=""/>
                        <m:grow/>
                      </m:dPr>
                      <m:e>
                        <m:r>
                          <m:t>A</m:t>
                        </m:r>
                      </m:e>
                    </m:d>
                    <m:r>
                      <m:rPr>
                        <m:sty m:val="p"/>
                      </m:rPr>
                      <m:t>=</m:t>
                    </m:r>
                    <m:r>
                      <m:t>5</m:t>
                    </m:r>
                  </m:oMath>
                </a14:m>
              </a:p>
              <a:p>
                <a:pPr lvl="0" indent="0" marL="0">
                  <a:buNone/>
                </a:pPr>
                <a14:m>
                  <m:oMath xmlns:m="http://schemas.openxmlformats.org/officeDocument/2006/math">
                    <m:r>
                      <m:t>d</m:t>
                    </m:r>
                    <m:d>
                      <m:dPr>
                        <m:begChr m:val="("/>
                        <m:endChr m:val=")"/>
                        <m:sepChr m:val=""/>
                        <m:grow/>
                      </m:dPr>
                      <m:e>
                        <m:r>
                          <m:t>B</m:t>
                        </m:r>
                      </m:e>
                    </m:d>
                    <m:r>
                      <m:rPr>
                        <m:sty m:val="p"/>
                      </m:rPr>
                      <m:t>=</m:t>
                    </m:r>
                    <m:r>
                      <m:t>3</m:t>
                    </m:r>
                  </m:oMath>
                </a14:m>
              </a:p>
              <a:p>
                <a:pPr lvl="0" indent="0" marL="0">
                  <a:buNone/>
                </a:pPr>
                <a14:m>
                  <m:oMath xmlns:m="http://schemas.openxmlformats.org/officeDocument/2006/math">
                    <m:r>
                      <m:t>d</m:t>
                    </m:r>
                    <m:d>
                      <m:dPr>
                        <m:begChr m:val="("/>
                        <m:endChr m:val=")"/>
                        <m:sepChr m:val=""/>
                        <m:grow/>
                      </m:dPr>
                      <m:e>
                        <m:r>
                          <m:t>C</m:t>
                        </m:r>
                      </m:e>
                    </m:d>
                    <m:r>
                      <m:rPr>
                        <m:sty m:val="p"/>
                      </m:rPr>
                      <m:t>=</m:t>
                    </m:r>
                    <m:r>
                      <m:t>3</m:t>
                    </m:r>
                  </m:oMath>
                </a14:m>
              </a:p>
              <a:p>
                <a:pPr lvl="0" indent="0" marL="0">
                  <a:buNone/>
                </a:pPr>
                <a14:m>
                  <m:oMath xmlns:m="http://schemas.openxmlformats.org/officeDocument/2006/math">
                    <m:r>
                      <m:t>d</m:t>
                    </m:r>
                    <m:d>
                      <m:dPr>
                        <m:begChr m:val="("/>
                        <m:endChr m:val=")"/>
                        <m:sepChr m:val=""/>
                        <m:grow/>
                      </m:dPr>
                      <m:e>
                        <m:r>
                          <m:t>D</m:t>
                        </m:r>
                      </m:e>
                    </m:d>
                    <m:r>
                      <m:rPr>
                        <m:sty m:val="p"/>
                      </m:rPr>
                      <m:t>=</m:t>
                    </m:r>
                    <m:r>
                      <m:t>3</m:t>
                    </m:r>
                  </m:oMath>
                </a14:m>
              </a:p>
              <a:p>
                <a:pPr lvl="0" indent="0" marL="0">
                  <a:buNone/>
                </a:pPr>
                <a:r>
                  <a:rPr/>
                  <a:t>4个结点度均为奇数, 故不存在欧拉回路, 七桥问题无解.</a:t>
                </a:r>
              </a:p>
            </p:txBody>
          </p:sp>
        </mc:Choice>
      </mc:AlternateContent>
      <p:pic>
        <p:nvPicPr>
          <p:cNvPr descr="MAT21601T-Chapter10_files/figure-pptx/unnamed-chunk-4-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定理: 每个连通平面图</a:t>
                </a:r>
                <a14:m>
                  <m:oMath xmlns:m="http://schemas.openxmlformats.org/officeDocument/2006/math">
                    <m:r>
                      <m:t>G</m:t>
                    </m:r>
                  </m:oMath>
                </a14:m>
                <a:r>
                  <a:rPr/>
                  <a:t>都有其对偶图, 且一个连通平面图</a:t>
                </a:r>
                <a14:m>
                  <m:oMath xmlns:m="http://schemas.openxmlformats.org/officeDocument/2006/math">
                    <m:r>
                      <m:t>G</m:t>
                    </m:r>
                  </m:oMath>
                </a14:m>
                <a:r>
                  <a:rPr/>
                  <a:t>的对偶图</a:t>
                </a:r>
                <a14:m>
                  <m:oMath xmlns:m="http://schemas.openxmlformats.org/officeDocument/2006/math">
                    <m:sSup>
                      <m:e>
                        <m:r>
                          <m:t>G</m:t>
                        </m:r>
                      </m:e>
                      <m:sup>
                        <m:r>
                          <m:rPr>
                            <m:sty m:val="p"/>
                          </m:rPr>
                          <m:t>*</m:t>
                        </m:r>
                      </m:sup>
                    </m:sSup>
                  </m:oMath>
                </a14:m>
                <a:r>
                  <a:rPr/>
                  <a:t>也是连通平面图. 另外, </a:t>
                </a:r>
                <a14:m>
                  <m:oMath xmlns:m="http://schemas.openxmlformats.org/officeDocument/2006/math">
                    <m:sSup>
                      <m:e>
                        <m:r>
                          <m:t>G</m:t>
                        </m:r>
                      </m:e>
                      <m:sup>
                        <m:r>
                          <m:rPr>
                            <m:sty m:val="p"/>
                          </m:rPr>
                          <m:t>*</m:t>
                        </m:r>
                      </m:sup>
                    </m:sSup>
                  </m:oMath>
                </a14:m>
                <a:r>
                  <a:rPr/>
                  <a:t>也是</a:t>
                </a:r>
                <a14:m>
                  <m:oMath xmlns:m="http://schemas.openxmlformats.org/officeDocument/2006/math">
                    <m:r>
                      <m:t>G</m:t>
                    </m:r>
                  </m:oMath>
                </a14:m>
                <a:r>
                  <a:rPr/>
                  <a:t>的对偶图.</a:t>
                </a:r>
              </a:p>
              <a:p>
                <a:pPr lvl="0" indent="0" marL="0">
                  <a:buNone/>
                </a:pPr>
                <a:r>
                  <a:rPr/>
                  <a:t>同构的平面图, 它们的对偶图不一定是同构的.</a:t>
                </a:r>
              </a:p>
              <a:p>
                <a:pPr lvl="0" indent="0" marL="0">
                  <a:buNone/>
                </a:pPr>
                <a:r>
                  <a:rPr/>
                  <a:t>例如图中的两图是同构的, 它们的对偶图不同构.</a:t>
                </a:r>
              </a:p>
              <a:p>
                <a:pPr lvl="0" indent="0" marL="0">
                  <a:buNone/>
                </a:pPr>
                <a:r>
                  <a:rPr/>
                  <a:t>因为左图的最大度是6, 右图的最大度是5.</a:t>
                </a:r>
              </a:p>
            </p:txBody>
          </p:sp>
        </mc:Choice>
      </mc:AlternateContent>
      <p:pic>
        <p:nvPicPr>
          <p:cNvPr descr="Res/Noniso_dual_graphs02.png" id="0" name="Picture 1"/>
          <p:cNvPicPr>
            <a:picLocks noGrp="1" noChangeAspect="1"/>
          </p:cNvPicPr>
          <p:nvPr/>
        </p:nvPicPr>
        <p:blipFill>
          <a:blip r:embed="rId2"/>
          <a:stretch>
            <a:fillRect/>
          </a:stretch>
        </p:blipFill>
        <p:spPr bwMode="auto">
          <a:xfrm>
            <a:off x="7810500" y="2120900"/>
            <a:ext cx="3060700" cy="37719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定理: 一个连通平面图</a:t>
                </a:r>
                <a14:m>
                  <m:oMath xmlns:m="http://schemas.openxmlformats.org/officeDocument/2006/math">
                    <m:r>
                      <m:t>G</m:t>
                    </m:r>
                  </m:oMath>
                </a14:m>
                <a:r>
                  <a:rPr/>
                  <a:t>的结点数</a:t>
                </a:r>
                <a14:m>
                  <m:oMath xmlns:m="http://schemas.openxmlformats.org/officeDocument/2006/math">
                    <m:r>
                      <m:t>n</m:t>
                    </m:r>
                  </m:oMath>
                </a14:m>
                <a:r>
                  <a:rPr/>
                  <a:t>、边数</a:t>
                </a:r>
                <a14:m>
                  <m:oMath xmlns:m="http://schemas.openxmlformats.org/officeDocument/2006/math">
                    <m:r>
                      <m:t>m</m:t>
                    </m:r>
                  </m:oMath>
                </a14:m>
                <a:r>
                  <a:rPr/>
                  <a:t>和面数</a:t>
                </a:r>
                <a14:m>
                  <m:oMath xmlns:m="http://schemas.openxmlformats.org/officeDocument/2006/math">
                    <m:r>
                      <m:t>r</m:t>
                    </m:r>
                  </m:oMath>
                </a14:m>
                <a:r>
                  <a:rPr/>
                  <a:t>与其对偶图</a:t>
                </a:r>
                <a14:m>
                  <m:oMath xmlns:m="http://schemas.openxmlformats.org/officeDocument/2006/math">
                    <m:sSup>
                      <m:e>
                        <m:r>
                          <m:t>G</m:t>
                        </m:r>
                      </m:e>
                      <m:sup>
                        <m:r>
                          <m:rPr>
                            <m:sty m:val="p"/>
                          </m:rPr>
                          <m:t>*</m:t>
                        </m:r>
                      </m:sup>
                    </m:sSup>
                  </m:oMath>
                </a14:m>
                <a:r>
                  <a:rPr/>
                  <a:t>的结点数</a:t>
                </a:r>
                <a14:m>
                  <m:oMath xmlns:m="http://schemas.openxmlformats.org/officeDocument/2006/math">
                    <m:sSup>
                      <m:e>
                        <m:r>
                          <m:t>n</m:t>
                        </m:r>
                      </m:e>
                      <m:sup>
                        <m:r>
                          <m:rPr>
                            <m:sty m:val="p"/>
                          </m:rPr>
                          <m:t>*</m:t>
                        </m:r>
                      </m:sup>
                    </m:sSup>
                  </m:oMath>
                </a14:m>
                <a:r>
                  <a:rPr/>
                  <a:t>、边数</a:t>
                </a:r>
                <a14:m>
                  <m:oMath xmlns:m="http://schemas.openxmlformats.org/officeDocument/2006/math">
                    <m:sSup>
                      <m:e>
                        <m:r>
                          <m:t>m</m:t>
                        </m:r>
                      </m:e>
                      <m:sup>
                        <m:r>
                          <m:rPr>
                            <m:sty m:val="p"/>
                          </m:rPr>
                          <m:t>*</m:t>
                        </m:r>
                      </m:sup>
                    </m:sSup>
                  </m:oMath>
                </a14:m>
                <a:r>
                  <a:rPr/>
                  <a:t>和面数</a:t>
                </a:r>
                <a14:m>
                  <m:oMath xmlns:m="http://schemas.openxmlformats.org/officeDocument/2006/math">
                    <m:sSup>
                      <m:e>
                        <m:r>
                          <m:t>r</m:t>
                        </m:r>
                      </m:e>
                      <m:sup>
                        <m:r>
                          <m:rPr>
                            <m:sty m:val="p"/>
                          </m:rPr>
                          <m:t>*</m:t>
                        </m:r>
                      </m:sup>
                    </m:sSup>
                  </m:oMath>
                </a14:m>
                <a:r>
                  <a:rPr/>
                  <a:t>有如下关系:</a:t>
                </a:r>
              </a:p>
              <a:p>
                <a:pPr lvl="0" indent="0" marL="0">
                  <a:buNone/>
                </a:pPr>
                <a14:m>
                  <m:oMathPara xmlns:m="http://schemas.openxmlformats.org/officeDocument/2006/math">
                    <m:oMathParaPr>
                      <m:jc m:val="center"/>
                    </m:oMathParaPr>
                    <m:oMath>
                      <m:r>
                        <m:t>n</m:t>
                      </m:r>
                      <m:r>
                        <m:rPr>
                          <m:sty m:val="p"/>
                        </m:rPr>
                        <m:t>=</m:t>
                      </m:r>
                      <m:sSup>
                        <m:e>
                          <m:r>
                            <m:t>r</m:t>
                          </m:r>
                        </m:e>
                        <m:sup>
                          <m:r>
                            <m:rPr>
                              <m:sty m:val="p"/>
                            </m:rPr>
                            <m:t>*</m:t>
                          </m:r>
                        </m:sup>
                      </m:sSup>
                      <m:r>
                        <m:rPr>
                          <m:sty m:val="p"/>
                        </m:rPr>
                        <m:t>,</m:t>
                      </m:r>
                      <m:r>
                        <m:t>m</m:t>
                      </m:r>
                      <m:r>
                        <m:rPr>
                          <m:sty m:val="p"/>
                        </m:rPr>
                        <m:t>=</m:t>
                      </m:r>
                      <m:sSup>
                        <m:e>
                          <m:r>
                            <m:t>m</m:t>
                          </m:r>
                        </m:e>
                        <m:sup>
                          <m:r>
                            <m:rPr>
                              <m:sty m:val="p"/>
                            </m:rPr>
                            <m:t>*</m:t>
                          </m:r>
                        </m:sup>
                      </m:sSup>
                      <m:r>
                        <m:rPr>
                          <m:sty m:val="p"/>
                        </m:rPr>
                        <m:t>,</m:t>
                      </m:r>
                      <m:r>
                        <m:t>r</m:t>
                      </m:r>
                      <m:r>
                        <m:rPr>
                          <m:sty m:val="p"/>
                        </m:rPr>
                        <m:t>=</m:t>
                      </m:r>
                      <m:sSup>
                        <m:e>
                          <m:r>
                            <m:t>n</m:t>
                          </m:r>
                        </m:e>
                        <m:sup>
                          <m:r>
                            <m:rPr>
                              <m:sty m:val="p"/>
                            </m:rPr>
                            <m:t>*</m:t>
                          </m:r>
                        </m:sup>
                      </m:sSup>
                    </m:oMath>
                  </m:oMathPara>
                </a14:m>
              </a:p>
              <a:p>
                <a:pPr lvl="0" indent="0" marL="0">
                  <a:buNone/>
                </a:pPr>
                <a:r>
                  <a:rPr/>
                  <a:t>如图,</a:t>
                </a:r>
              </a:p>
              <a:p>
                <a:pPr lvl="0" indent="0" marL="0">
                  <a:buNone/>
                </a:pPr>
                <a14:m>
                  <m:oMathPara xmlns:m="http://schemas.openxmlformats.org/officeDocument/2006/math">
                    <m:oMathParaPr>
                      <m:jc m:val="center"/>
                    </m:oMathParaPr>
                    <m:oMath>
                      <m:r>
                        <m:t>n</m:t>
                      </m:r>
                      <m:r>
                        <m:rPr>
                          <m:sty m:val="p"/>
                        </m:rPr>
                        <m:t>=</m:t>
                      </m:r>
                      <m:sSup>
                        <m:e>
                          <m:r>
                            <m:t>r</m:t>
                          </m:r>
                        </m:e>
                        <m:sup>
                          <m:r>
                            <m:rPr>
                              <m:sty m:val="p"/>
                            </m:rPr>
                            <m:t>*</m:t>
                          </m:r>
                        </m:sup>
                      </m:sSup>
                      <m:r>
                        <m:rPr>
                          <m:sty m:val="p"/>
                        </m:rPr>
                        <m:t>=</m:t>
                      </m:r>
                      <m:r>
                        <m:t>5</m:t>
                      </m:r>
                    </m:oMath>
                  </m:oMathPara>
                </a14:m>
              </a:p>
              <a:p>
                <a:pPr lvl="0" indent="0" marL="0">
                  <a:buNone/>
                </a:pPr>
                <a14:m>
                  <m:oMathPara xmlns:m="http://schemas.openxmlformats.org/officeDocument/2006/math">
                    <m:oMathParaPr>
                      <m:jc m:val="center"/>
                    </m:oMathParaPr>
                    <m:oMath>
                      <m:r>
                        <m:t>m</m:t>
                      </m:r>
                      <m:r>
                        <m:rPr>
                          <m:sty m:val="p"/>
                        </m:rPr>
                        <m:t>=</m:t>
                      </m:r>
                      <m:sSup>
                        <m:e>
                          <m:r>
                            <m:t>m</m:t>
                          </m:r>
                        </m:e>
                        <m:sup>
                          <m:r>
                            <m:rPr>
                              <m:sty m:val="p"/>
                            </m:rPr>
                            <m:t>*</m:t>
                          </m:r>
                        </m:sup>
                      </m:sSup>
                      <m:r>
                        <m:rPr>
                          <m:sty m:val="p"/>
                        </m:rPr>
                        <m:t>=</m:t>
                      </m:r>
                      <m:r>
                        <m:t>7</m:t>
                      </m:r>
                    </m:oMath>
                  </m:oMathPara>
                </a14:m>
              </a:p>
              <a:p>
                <a:pPr lvl="0" indent="0" marL="0">
                  <a:buNone/>
                </a:pPr>
                <a14:m>
                  <m:oMathPara xmlns:m="http://schemas.openxmlformats.org/officeDocument/2006/math">
                    <m:oMathParaPr>
                      <m:jc m:val="center"/>
                    </m:oMathParaPr>
                    <m:oMath>
                      <m:r>
                        <m:t>r</m:t>
                      </m:r>
                      <m:r>
                        <m:rPr>
                          <m:sty m:val="p"/>
                        </m:rPr>
                        <m:t>=</m:t>
                      </m:r>
                      <m:sSup>
                        <m:e>
                          <m:r>
                            <m:t>n</m:t>
                          </m:r>
                        </m:e>
                        <m:sup>
                          <m:r>
                            <m:rPr>
                              <m:sty m:val="p"/>
                            </m:rPr>
                            <m:t>*</m:t>
                          </m:r>
                        </m:sup>
                      </m:sSup>
                      <m:r>
                        <m:rPr>
                          <m:sty m:val="p"/>
                        </m:rPr>
                        <m:t>=</m:t>
                      </m:r>
                      <m:r>
                        <m:t>4</m:t>
                      </m:r>
                    </m:oMath>
                  </m:oMathPara>
                </a14:m>
              </a:p>
            </p:txBody>
          </p:sp>
        </mc:Choice>
      </mc:AlternateContent>
      <p:pic>
        <p:nvPicPr>
          <p:cNvPr descr="Res/Duals_graphs01.png" id="0" name="Picture 1"/>
          <p:cNvPicPr>
            <a:picLocks noGrp="1" noChangeAspect="1"/>
          </p:cNvPicPr>
          <p:nvPr/>
        </p:nvPicPr>
        <p:blipFill>
          <a:blip r:embed="rId2"/>
          <a:stretch>
            <a:fillRect/>
          </a:stretch>
        </p:blipFill>
        <p:spPr bwMode="auto">
          <a:xfrm>
            <a:off x="7188200" y="2286000"/>
            <a:ext cx="4305300" cy="342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定义: 若平面图</a:t>
                </a:r>
                <a14:m>
                  <m:oMath xmlns:m="http://schemas.openxmlformats.org/officeDocument/2006/math">
                    <m:r>
                      <m:t>G</m:t>
                    </m:r>
                  </m:oMath>
                </a14:m>
                <a:r>
                  <a:rPr/>
                  <a:t>的对偶图</a:t>
                </a:r>
                <a14:m>
                  <m:oMath xmlns:m="http://schemas.openxmlformats.org/officeDocument/2006/math">
                    <m:sSup>
                      <m:e>
                        <m:r>
                          <m:t>G</m:t>
                        </m:r>
                      </m:e>
                      <m:sup>
                        <m:r>
                          <m:rPr>
                            <m:sty m:val="p"/>
                          </m:rPr>
                          <m:t>*</m:t>
                        </m:r>
                      </m:sup>
                    </m:sSup>
                  </m:oMath>
                </a14:m>
                <a:r>
                  <a:rPr/>
                  <a:t>同构于</a:t>
                </a:r>
                <a14:m>
                  <m:oMath xmlns:m="http://schemas.openxmlformats.org/officeDocument/2006/math">
                    <m:r>
                      <m:t>G</m:t>
                    </m:r>
                  </m:oMath>
                </a14:m>
                <a:r>
                  <a:rPr/>
                  <a:t>, 则称</a:t>
                </a:r>
                <a14:m>
                  <m:oMath xmlns:m="http://schemas.openxmlformats.org/officeDocument/2006/math">
                    <m:r>
                      <m:t>G</m:t>
                    </m:r>
                  </m:oMath>
                </a14:m>
                <a:r>
                  <a:rPr/>
                  <a:t>是自对偶图.</a:t>
                </a:r>
              </a:p>
              <a:p>
                <a:pPr lvl="0" indent="0" marL="0">
                  <a:buNone/>
                </a:pPr>
                <a:r>
                  <a:rPr/>
                  <a:t>如图所示的图就是自对偶图.</a:t>
                </a:r>
              </a:p>
            </p:txBody>
          </p:sp>
        </mc:Choice>
      </mc:AlternateContent>
      <p:pic>
        <p:nvPicPr>
          <p:cNvPr descr="Res/self-dual.png" id="0" name="Picture 1"/>
          <p:cNvPicPr>
            <a:picLocks noGrp="1" noChangeAspect="1"/>
          </p:cNvPicPr>
          <p:nvPr/>
        </p:nvPicPr>
        <p:blipFill>
          <a:blip r:embed="rId2"/>
          <a:stretch>
            <a:fillRect/>
          </a:stretch>
        </p:blipFill>
        <p:spPr bwMode="auto">
          <a:xfrm>
            <a:off x="7696200" y="2120900"/>
            <a:ext cx="3302000" cy="37719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定义: 由</a:t>
                </a:r>
                <a14:m>
                  <m:oMath xmlns:m="http://schemas.openxmlformats.org/officeDocument/2006/math">
                    <m:r>
                      <m:t>n</m:t>
                    </m:r>
                  </m:oMath>
                </a14:m>
                <a:r>
                  <a:rPr/>
                  <a:t>(</a:t>
                </a:r>
                <a14:m>
                  <m:oMath xmlns:m="http://schemas.openxmlformats.org/officeDocument/2006/math">
                    <m:r>
                      <m:t>n</m:t>
                    </m:r>
                    <m:r>
                      <m:rPr>
                        <m:sty m:val="p"/>
                      </m:rPr>
                      <m:t>≥</m:t>
                    </m:r>
                    <m:r>
                      <m:t>3</m:t>
                    </m:r>
                  </m:oMath>
                </a14:m>
                <a:r>
                  <a:rPr/>
                  <a:t>)个结点</a:t>
                </a:r>
                <a14:m>
                  <m:oMath xmlns:m="http://schemas.openxmlformats.org/officeDocument/2006/math">
                    <m:sSub>
                      <m:e>
                        <m:r>
                          <m:t>v</m:t>
                        </m:r>
                      </m:e>
                      <m:sub>
                        <m:r>
                          <m:t>1</m:t>
                        </m:r>
                      </m:sub>
                    </m:sSub>
                    <m:r>
                      <m:rPr>
                        <m:sty m:val="p"/>
                      </m:rPr>
                      <m:t>,</m:t>
                    </m:r>
                    <m:sSub>
                      <m:e>
                        <m:r>
                          <m:t>v</m:t>
                        </m:r>
                      </m:e>
                      <m:sub>
                        <m:r>
                          <m:t>2</m:t>
                        </m:r>
                      </m:sub>
                    </m:sSub>
                    <m:r>
                      <m:rPr>
                        <m:sty m:val="p"/>
                      </m:rPr>
                      <m:t>,</m:t>
                    </m:r>
                    <m:r>
                      <m:rPr>
                        <m:sty m:val="p"/>
                      </m:rPr>
                      <m:t>⋯</m:t>
                    </m:r>
                    <m:r>
                      <m:rPr>
                        <m:sty m:val="p"/>
                      </m:rPr>
                      <m:t>,</m:t>
                    </m:r>
                    <m:sSub>
                      <m:e>
                        <m:r>
                          <m:t>v</m:t>
                        </m:r>
                      </m:e>
                      <m:sub>
                        <m:r>
                          <m:t>n</m:t>
                        </m:r>
                      </m:sub>
                    </m:sSub>
                  </m:oMath>
                </a14:m>
                <a:r>
                  <a:rPr/>
                  <a:t>, 以及边</a:t>
                </a:r>
                <a14:m>
                  <m:oMath xmlns:m="http://schemas.openxmlformats.org/officeDocument/2006/math">
                    <m:d>
                      <m:dPr>
                        <m:begChr m:val="("/>
                        <m:endChr m:val=")"/>
                        <m:sepChr m:val=""/>
                        <m:grow/>
                      </m:dPr>
                      <m:e>
                        <m:sSub>
                          <m:e>
                            <m:r>
                              <m:t>v</m:t>
                            </m:r>
                          </m:e>
                          <m:sub>
                            <m:r>
                              <m:t>1</m:t>
                            </m:r>
                          </m:sub>
                        </m:sSub>
                        <m:r>
                          <m:rPr>
                            <m:sty m:val="p"/>
                          </m:rPr>
                          <m:t>,</m:t>
                        </m:r>
                        <m:sSub>
                          <m:e>
                            <m:r>
                              <m:t>v</m:t>
                            </m:r>
                          </m:e>
                          <m:sub>
                            <m:r>
                              <m:t>2</m:t>
                            </m:r>
                          </m:sub>
                        </m:sSub>
                      </m:e>
                    </m:d>
                    <m:r>
                      <m:rPr>
                        <m:sty m:val="p"/>
                      </m:rPr>
                      <m:t>,</m:t>
                    </m:r>
                    <m:d>
                      <m:dPr>
                        <m:begChr m:val="("/>
                        <m:endChr m:val=")"/>
                        <m:sepChr m:val=""/>
                        <m:grow/>
                      </m:dPr>
                      <m:e>
                        <m:sSub>
                          <m:e>
                            <m:r>
                              <m:t>v</m:t>
                            </m:r>
                          </m:e>
                          <m:sub>
                            <m:r>
                              <m:t>2</m:t>
                            </m:r>
                          </m:sub>
                        </m:sSub>
                        <m:r>
                          <m:rPr>
                            <m:sty m:val="p"/>
                          </m:rPr>
                          <m:t>,</m:t>
                        </m:r>
                        <m:sSub>
                          <m:e>
                            <m:r>
                              <m:t>v</m:t>
                            </m:r>
                          </m:e>
                          <m:sub>
                            <m:r>
                              <m:t>3</m:t>
                            </m:r>
                          </m:sub>
                        </m:sSub>
                      </m:e>
                    </m:d>
                    <m:r>
                      <m:rPr>
                        <m:sty m:val="p"/>
                      </m:rPr>
                      <m:t>,</m:t>
                    </m:r>
                    <m:r>
                      <m:rPr>
                        <m:sty m:val="p"/>
                      </m:rPr>
                      <m:t>⋯</m:t>
                    </m:r>
                    <m:r>
                      <m:rPr>
                        <m:sty m:val="p"/>
                      </m:rPr>
                      <m:t>,</m:t>
                    </m:r>
                    <m:d>
                      <m:dPr>
                        <m:begChr m:val="("/>
                        <m:endChr m:val=")"/>
                        <m:sepChr m:val=""/>
                        <m:grow/>
                      </m:dPr>
                      <m:e>
                        <m:sSub>
                          <m:e>
                            <m:r>
                              <m:t>v</m:t>
                            </m:r>
                          </m:e>
                          <m:sub>
                            <m:r>
                              <m:t>n</m:t>
                            </m:r>
                            <m:r>
                              <m:rPr>
                                <m:sty m:val="p"/>
                              </m:rPr>
                              <m:t>−</m:t>
                            </m:r>
                            <m:r>
                              <m:t>1</m:t>
                            </m:r>
                          </m:sub>
                        </m:sSub>
                        <m:r>
                          <m:rPr>
                            <m:sty m:val="p"/>
                          </m:rPr>
                          <m:t>,</m:t>
                        </m:r>
                        <m:sSub>
                          <m:e>
                            <m:r>
                              <m:t>v</m:t>
                            </m:r>
                          </m:e>
                          <m:sub>
                            <m:r>
                              <m:t>n</m:t>
                            </m:r>
                          </m:sub>
                        </m:sSub>
                      </m:e>
                    </m:d>
                    <m:r>
                      <m:rPr>
                        <m:sty m:val="p"/>
                      </m:rPr>
                      <m:t>,</m:t>
                    </m:r>
                    <m:d>
                      <m:dPr>
                        <m:begChr m:val="("/>
                        <m:endChr m:val=")"/>
                        <m:sepChr m:val=""/>
                        <m:grow/>
                      </m:dPr>
                      <m:e>
                        <m:sSub>
                          <m:e>
                            <m:r>
                              <m:t>v</m:t>
                            </m:r>
                          </m:e>
                          <m:sub>
                            <m:r>
                              <m:t>n</m:t>
                            </m:r>
                          </m:sub>
                        </m:sSub>
                        <m:r>
                          <m:rPr>
                            <m:sty m:val="p"/>
                          </m:rPr>
                          <m:t>,</m:t>
                        </m:r>
                        <m:sSub>
                          <m:e>
                            <m:r>
                              <m:t>v</m:t>
                            </m:r>
                          </m:e>
                          <m:sub>
                            <m:r>
                              <m:t>1</m:t>
                            </m:r>
                          </m:sub>
                        </m:sSub>
                      </m:e>
                    </m:d>
                  </m:oMath>
                </a14:m>
                <a:r>
                  <a:rPr/>
                  <a:t>组成的图称为</a:t>
                </a:r>
                <a:r>
                  <a:rPr b="1"/>
                  <a:t>圈图</a:t>
                </a:r>
                <a:r>
                  <a:rPr/>
                  <a:t>, 记作</a:t>
                </a:r>
                <a14:m>
                  <m:oMath xmlns:m="http://schemas.openxmlformats.org/officeDocument/2006/math">
                    <m:sSub>
                      <m:e>
                        <m:r>
                          <m:t>C</m:t>
                        </m:r>
                      </m:e>
                      <m:sub>
                        <m:r>
                          <m:t>n</m:t>
                        </m:r>
                      </m:sub>
                    </m:sSub>
                  </m:oMath>
                </a14:m>
                <a:r>
                  <a:rPr/>
                  <a:t>.</a:t>
                </a:r>
              </a:p>
              <a:p>
                <a:pPr lvl="0" indent="0" marL="0">
                  <a:buNone/>
                </a:pPr>
                <a:r>
                  <a:rPr/>
                  <a:t>例: 如图所示就是圈图.</a:t>
                </a:r>
              </a:p>
            </p:txBody>
          </p:sp>
        </mc:Choice>
      </mc:AlternateContent>
      <p:pic>
        <p:nvPicPr>
          <p:cNvPr descr="MAT21601T-Chapter10_files/figure-pptx/unnamed-chunk-66-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图</a:t>
                </a:r>
                <a14:m>
                  <m:oMath xmlns:m="http://schemas.openxmlformats.org/officeDocument/2006/math">
                    <m:r>
                      <m:t>G</m:t>
                    </m:r>
                  </m:oMath>
                </a14:m>
                <a:r>
                  <a:rPr/>
                  <a:t>所包含结点的个数称为图</a:t>
                </a:r>
                <a14:m>
                  <m:oMath xmlns:m="http://schemas.openxmlformats.org/officeDocument/2006/math">
                    <m:r>
                      <m:t>G</m:t>
                    </m:r>
                  </m:oMath>
                </a14:m>
                <a:r>
                  <a:rPr/>
                  <a:t>的阶.</a:t>
                </a:r>
              </a:p>
              <a:p>
                <a:pPr lvl="0" indent="0" marL="0">
                  <a:buNone/>
                </a:pPr>
                <a:r>
                  <a:rPr/>
                  <a:t>定义: 在圈图</a:t>
                </a:r>
                <a14:m>
                  <m:oMath xmlns:m="http://schemas.openxmlformats.org/officeDocument/2006/math">
                    <m:sSub>
                      <m:e>
                        <m:r>
                          <m:t>C</m:t>
                        </m:r>
                      </m:e>
                      <m:sub>
                        <m:r>
                          <m:t>n</m:t>
                        </m:r>
                        <m:r>
                          <m:rPr>
                            <m:sty m:val="p"/>
                          </m:rPr>
                          <m:t>−</m:t>
                        </m:r>
                        <m:r>
                          <m:t>1</m:t>
                        </m:r>
                      </m:sub>
                    </m:sSub>
                  </m:oMath>
                </a14:m>
                <a:r>
                  <a:rPr/>
                  <a:t>内放置一个点, 使这个点与</a:t>
                </a:r>
                <a14:m>
                  <m:oMath xmlns:m="http://schemas.openxmlformats.org/officeDocument/2006/math">
                    <m:sSub>
                      <m:e>
                        <m:r>
                          <m:t>C</m:t>
                        </m:r>
                      </m:e>
                      <m:sub>
                        <m:r>
                          <m:t>n</m:t>
                        </m:r>
                        <m:r>
                          <m:rPr>
                            <m:sty m:val="p"/>
                          </m:rPr>
                          <m:t>−</m:t>
                        </m:r>
                        <m:r>
                          <m:t>1</m:t>
                        </m:r>
                      </m:sub>
                    </m:sSub>
                  </m:oMath>
                </a14:m>
                <a:r>
                  <a:rPr/>
                  <a:t>上的所有结点均邻接, 所得</a:t>
                </a:r>
                <a14:m>
                  <m:oMath xmlns:m="http://schemas.openxmlformats.org/officeDocument/2006/math">
                    <m:r>
                      <m:t>n</m:t>
                    </m:r>
                  </m:oMath>
                </a14:m>
                <a:r>
                  <a:rPr/>
                  <a:t>阶简单图称为</a:t>
                </a:r>
                <a:r>
                  <a:rPr b="1"/>
                  <a:t>n阶轮图</a:t>
                </a:r>
                <a:r>
                  <a:rPr/>
                  <a:t>. 记为</a:t>
                </a:r>
                <a14:m>
                  <m:oMath xmlns:m="http://schemas.openxmlformats.org/officeDocument/2006/math">
                    <m:sSub>
                      <m:e>
                        <m:r>
                          <m:t>W</m:t>
                        </m:r>
                      </m:e>
                      <m:sub>
                        <m:r>
                          <m:t>n</m:t>
                        </m:r>
                      </m:sub>
                    </m:sSub>
                  </m:oMath>
                </a14:m>
                <a:r>
                  <a:rPr/>
                  <a:t>.</a:t>
                </a:r>
              </a:p>
              <a:p>
                <a:pPr lvl="0" indent="0" marL="0">
                  <a:buNone/>
                </a:pPr>
                <a14:m>
                  <m:oMath xmlns:m="http://schemas.openxmlformats.org/officeDocument/2006/math">
                    <m:r>
                      <m:t>n</m:t>
                    </m:r>
                  </m:oMath>
                </a14:m>
                <a:r>
                  <a:rPr/>
                  <a:t>为奇数的轮图称为</a:t>
                </a:r>
                <a:r>
                  <a:rPr b="1"/>
                  <a:t>奇阶轮图</a:t>
                </a:r>
                <a:r>
                  <a:rPr/>
                  <a:t>; </a:t>
                </a:r>
                <a14:m>
                  <m:oMath xmlns:m="http://schemas.openxmlformats.org/officeDocument/2006/math">
                    <m:r>
                      <m:t>n</m:t>
                    </m:r>
                  </m:oMath>
                </a14:m>
                <a:r>
                  <a:rPr/>
                  <a:t>为偶数的轮图称为</a:t>
                </a:r>
                <a:r>
                  <a:rPr b="1"/>
                  <a:t>偶阶轮图</a:t>
                </a:r>
                <a:r>
                  <a:rPr/>
                  <a:t>.</a:t>
                </a:r>
              </a:p>
              <a:p>
                <a:pPr lvl="0" indent="0" marL="0">
                  <a:buNone/>
                </a:pPr>
                <a:r>
                  <a:rPr/>
                  <a:t> </a:t>
                </a:r>
              </a:p>
              <a:p>
                <a:pPr lvl="0" indent="0" marL="0">
                  <a:buNone/>
                </a:pPr>
                <a:r>
                  <a:rPr/>
                  <a:t>定理: 轮图都是自对偶图.</a:t>
                </a:r>
              </a:p>
            </p:txBody>
          </p:sp>
        </mc:Choice>
      </mc:AlternateContent>
      <p:pic>
        <p:nvPicPr>
          <p:cNvPr descr="MAT21601T-Chapter10_files/figure-pptx/unnamed-chunk-67-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spcBef>
                    <a:spcPts val="3000"/>
                  </a:spcBef>
                  <a:buNone/>
                </a:pPr>
                <a:r>
                  <a:rPr b="1"/>
                  <a:t>平面图的着色</a:t>
                </a:r>
              </a:p>
              <a:p>
                <a:pPr lvl="0" indent="0" marL="0">
                  <a:buNone/>
                </a:pPr>
                <a:r>
                  <a:rPr/>
                  <a:t>一百多年前, 英国格色里(Guthrie)提出了用四种颜色即对地图着色的猜想. 1976年美国数学家阿佩尔和黑肯用电子计算机证明了四色猜想是成立的, 这就是著名的“四色定理”.</a:t>
                </a:r>
              </a:p>
              <a:p>
                <a:pPr lvl="0" indent="0" marL="0">
                  <a:buNone/>
                </a:pPr>
                <a:r>
                  <a:rPr/>
                  <a:t>地图着色问题: 用</a:t>
                </a:r>
                <a14:m>
                  <m:oMath xmlns:m="http://schemas.openxmlformats.org/officeDocument/2006/math">
                    <m:r>
                      <m:t>m</m:t>
                    </m:r>
                  </m:oMath>
                </a14:m>
                <a:r>
                  <a:rPr/>
                  <a:t>种颜色为地图着色, 使得地图上的每一个区域着一种颜色, 且相邻区域颜色不同, 最少需要多少种颜色？</a:t>
                </a:r>
              </a:p>
            </p:txBody>
          </p:sp>
        </mc:Choice>
      </mc:AlternateContent>
      <p:pic>
        <p:nvPicPr>
          <p:cNvPr descr="Res/BeijingMap.jpg" id="0" name="Picture 1"/>
          <p:cNvPicPr>
            <a:picLocks noGrp="1" noChangeAspect="1"/>
          </p:cNvPicPr>
          <p:nvPr/>
        </p:nvPicPr>
        <p:blipFill>
          <a:blip r:embed="rId2"/>
          <a:stretch>
            <a:fillRect/>
          </a:stretch>
        </p:blipFill>
        <p:spPr bwMode="auto">
          <a:xfrm>
            <a:off x="7454900" y="2120900"/>
            <a:ext cx="3771900" cy="37719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sz="half"/>
          </p:nvPr>
        </p:nvSpPr>
        <p:spPr/>
        <p:txBody>
          <a:bodyPr/>
          <a:lstStyle/>
          <a:p>
            <a:pPr lvl="0" indent="0" marL="0">
              <a:buNone/>
            </a:pPr>
            <a:r>
              <a:rPr/>
              <a:t>地图的着色问题: 在一张地图上进行着色, 使得着色的颜色数最少.</a:t>
            </a:r>
          </a:p>
          <a:p>
            <a:pPr lvl="0" indent="0" marL="0">
              <a:buNone/>
            </a:pPr>
            <a:r>
              <a:rPr/>
              <a:t>显然, 可以把地图看做是一个平面图, 而地图的着色问题可以用平面图的着色来刻画.</a:t>
            </a:r>
          </a:p>
          <a:p>
            <a:pPr lvl="0" indent="0" marL="0">
              <a:buNone/>
            </a:pPr>
            <a:r>
              <a:rPr/>
              <a:t>由于平面图存在对偶图, 所以对平面图的着色问题可以转化为对其对偶图结点的着色问题.</a:t>
            </a:r>
          </a:p>
        </p:txBody>
      </p:sp>
      <p:pic>
        <p:nvPicPr>
          <p:cNvPr descr="Res/BeijingMap.jpg" id="0" name="Picture 1"/>
          <p:cNvPicPr>
            <a:picLocks noGrp="1" noChangeAspect="1"/>
          </p:cNvPicPr>
          <p:nvPr/>
        </p:nvPicPr>
        <p:blipFill>
          <a:blip r:embed="rId2"/>
          <a:stretch>
            <a:fillRect/>
          </a:stretch>
        </p:blipFill>
        <p:spPr bwMode="auto">
          <a:xfrm>
            <a:off x="7454900" y="2120900"/>
            <a:ext cx="3771900" cy="37719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图的着色分类:</a:t>
                </a:r>
              </a:p>
              <a:p>
                <a:pPr lvl="0" indent="0" marL="0">
                  <a:buNone/>
                </a:pPr>
                <a:r>
                  <a:rPr b="1"/>
                  <a:t>结点着色</a:t>
                </a:r>
                <a:r>
                  <a:rPr/>
                  <a:t>: 用</a:t>
                </a:r>
                <a14:m>
                  <m:oMath xmlns:m="http://schemas.openxmlformats.org/officeDocument/2006/math">
                    <m:r>
                      <m:t>m</m:t>
                    </m:r>
                  </m:oMath>
                </a14:m>
                <a:r>
                  <a:rPr/>
                  <a:t>种颜色为图的每个结点着色, 要求每个结点着一种颜色, 并使相邻两结点有着不同的颜色.</a:t>
                </a:r>
              </a:p>
              <a:p>
                <a:pPr lvl="0" indent="0" marL="0">
                  <a:buNone/>
                </a:pPr>
                <a:r>
                  <a:rPr b="1"/>
                  <a:t>边着色</a:t>
                </a:r>
                <a:r>
                  <a:rPr/>
                  <a:t>: 用</a:t>
                </a:r>
                <a14:m>
                  <m:oMath xmlns:m="http://schemas.openxmlformats.org/officeDocument/2006/math">
                    <m:r>
                      <m:t>m</m:t>
                    </m:r>
                  </m:oMath>
                </a14:m>
                <a:r>
                  <a:rPr/>
                  <a:t>种颜色为图的每条边着色, 要求每条边着一种颜色, 并使相邻两条边有着不同的颜色.</a:t>
                </a:r>
              </a:p>
              <a:p>
                <a:pPr lvl="0" indent="0" marL="0">
                  <a:buNone/>
                </a:pPr>
                <a:r>
                  <a:rPr/>
                  <a:t>定义: 如果能用k种颜色对图</a:t>
                </a:r>
                <a14:m>
                  <m:oMath xmlns:m="http://schemas.openxmlformats.org/officeDocument/2006/math">
                    <m:r>
                      <m:t>G</m:t>
                    </m:r>
                  </m:oMath>
                </a14:m>
                <a:r>
                  <a:rPr/>
                  <a:t>的结点进行着色, 使得任何邻接的结点都有不同的颜色, 则称</a:t>
                </a:r>
                <a14:m>
                  <m:oMath xmlns:m="http://schemas.openxmlformats.org/officeDocument/2006/math">
                    <m:r>
                      <m:t>G</m:t>
                    </m:r>
                  </m:oMath>
                </a14:m>
                <a:r>
                  <a:rPr/>
                  <a:t>是</a:t>
                </a:r>
                <a:r>
                  <a:rPr b="1"/>
                  <a:t>k-可着色的</a:t>
                </a:r>
                <a:r>
                  <a:rPr/>
                  <a:t>.</a:t>
                </a:r>
              </a:p>
              <a:p>
                <a:pPr lvl="0" indent="0" marL="0">
                  <a:buNone/>
                </a:pPr>
                <a:r>
                  <a:rPr/>
                  <a:t>如果</a:t>
                </a:r>
                <a14:m>
                  <m:oMath xmlns:m="http://schemas.openxmlformats.org/officeDocument/2006/math">
                    <m:r>
                      <m:t>G</m:t>
                    </m:r>
                  </m:oMath>
                </a14:m>
                <a:r>
                  <a:rPr/>
                  <a:t>是</a:t>
                </a:r>
                <a14:m>
                  <m:oMath xmlns:m="http://schemas.openxmlformats.org/officeDocument/2006/math">
                    <m:r>
                      <m:t>k</m:t>
                    </m:r>
                  </m:oMath>
                </a14:m>
                <a:r>
                  <a:rPr/>
                  <a:t>-可着色的, 而不是(</a:t>
                </a:r>
                <a14:m>
                  <m:oMath xmlns:m="http://schemas.openxmlformats.org/officeDocument/2006/math">
                    <m:r>
                      <m:t>k</m:t>
                    </m:r>
                    <m:r>
                      <m:rPr>
                        <m:sty m:val="p"/>
                      </m:rPr>
                      <m:t>−</m:t>
                    </m:r>
                    <m:r>
                      <m:t>1</m:t>
                    </m:r>
                  </m:oMath>
                </a14:m>
                <a:r>
                  <a:rPr/>
                  <a:t>)-可着色的, 则称</a:t>
                </a:r>
                <a14:m>
                  <m:oMath xmlns:m="http://schemas.openxmlformats.org/officeDocument/2006/math">
                    <m:r>
                      <m:t>G</m:t>
                    </m:r>
                  </m:oMath>
                </a14:m>
                <a:r>
                  <a:rPr/>
                  <a:t>是</a:t>
                </a:r>
                <a:r>
                  <a:rPr b="1"/>
                  <a:t>k色的</a:t>
                </a:r>
                <a:r>
                  <a:rPr/>
                  <a:t>或</a:t>
                </a:r>
                <a14:m>
                  <m:oMath xmlns:m="http://schemas.openxmlformats.org/officeDocument/2006/math">
                    <m:r>
                      <m:t>G</m:t>
                    </m:r>
                  </m:oMath>
                </a14:m>
                <a:r>
                  <a:rPr/>
                  <a:t>的</a:t>
                </a:r>
                <a:r>
                  <a:rPr b="1"/>
                  <a:t>色数为k</a:t>
                </a:r>
                <a:r>
                  <a:rPr/>
                  <a:t>, 记为</a:t>
                </a:r>
                <a14:m>
                  <m:oMath xmlns:m="http://schemas.openxmlformats.org/officeDocument/2006/math">
                    <m:r>
                      <m:t>x</m:t>
                    </m:r>
                    <m:d>
                      <m:dPr>
                        <m:begChr m:val="("/>
                        <m:endChr m:val=")"/>
                        <m:sepChr m:val=""/>
                        <m:grow/>
                      </m:dPr>
                      <m:e>
                        <m:r>
                          <m:t>G</m:t>
                        </m:r>
                      </m:e>
                    </m:d>
                  </m:oMath>
                </a14:m>
                <a:r>
                  <a:rPr/>
                  <a:t>.</a:t>
                </a:r>
              </a:p>
            </p:txBody>
          </p:sp>
        </mc:Choice>
      </mc:AlternateContent>
      <p:sp>
        <p:nvSpPr>
          <p:cNvPr id="5" name="Footer Placeholder 4"/>
          <p:cNvSpPr>
            <a:spLocks noGrp="1"/>
          </p:cNvSpPr>
          <p:nvPr>
            <p:ph idx="11" sz="quarter" type="ftr"/>
          </p:nvPr>
        </p:nvSpPr>
        <p:spPr/>
        <p:txBody>
          <a:bodyPr/>
          <a:lstStyle>
            <a:lvl1pPr>
              <a:defRPr>
                <a:latin charset="-122" panose="02010600040101010101" pitchFamily="2" typeface="Songti SC"/>
                <a:ea charset="-122" panose="02010600040101010101" pitchFamily="2" typeface="Songti SC"/>
              </a:defRPr>
            </a:lvl1pPr>
          </a:lstStyle>
          <a:p>
            <a:r>
              <a:rPr altLang="en-US" dirty="0" lang="zh-CN"/>
              <a:t>离散数学</a:t>
            </a:r>
            <a:endParaRPr dirty="0" lang="en-US"/>
          </a:p>
        </p:txBody>
      </p:sp>
      <p:sp>
        <p:nvSpPr>
          <p:cNvPr id="6" name="Slide Number Placeholder 5"/>
          <p:cNvSpPr>
            <a:spLocks noGrp="1"/>
          </p:cNvSpPr>
          <p:nvPr>
            <p:ph idx="12" sz="quarter" type="sldNum"/>
          </p:nvPr>
        </p:nvSpPr>
        <p:spPr/>
        <p:txBody>
          <a:bodyPr/>
          <a:lstStyle/>
          <a:p>
            <a:fld id="{D57F1E4F-1CFF-5643-939E-217C01CDF565}" type="slidenum">
              <a:rPr dirty="0" lang="en-US"/>
              <a:pPr/>
              <a:t>‹#›</a:t>
            </a:fld>
            <a:endParaRPr dirty="0" lang="en-US"/>
          </a:p>
        </p:txBody>
      </p:sp>
    </p:spTree>
  </p:cSl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如图所示,</a:t>
                </a:r>
              </a:p>
              <a:p>
                <a:pPr lvl="0" indent="0" marL="0">
                  <a:buNone/>
                </a:pPr>
                <a14:m>
                  <m:oMath xmlns:m="http://schemas.openxmlformats.org/officeDocument/2006/math">
                    <m:sSub>
                      <m:e>
                        <m:r>
                          <m:t>G</m:t>
                        </m:r>
                      </m:e>
                      <m:sub>
                        <m:r>
                          <m:t>1</m:t>
                        </m:r>
                      </m:sub>
                    </m:sSub>
                  </m:oMath>
                </a14:m>
                <a:r>
                  <a:rPr/>
                  <a:t>的色数</a:t>
                </a:r>
                <a14:m>
                  <m:oMath xmlns:m="http://schemas.openxmlformats.org/officeDocument/2006/math">
                    <m:r>
                      <m:t>x</m:t>
                    </m:r>
                    <m:d>
                      <m:dPr>
                        <m:begChr m:val="("/>
                        <m:endChr m:val=")"/>
                        <m:sepChr m:val=""/>
                        <m:grow/>
                      </m:dPr>
                      <m:e>
                        <m:sSub>
                          <m:e>
                            <m:r>
                              <m:t>G</m:t>
                            </m:r>
                          </m:e>
                          <m:sub>
                            <m:r>
                              <m:t>1</m:t>
                            </m:r>
                          </m:sub>
                        </m:sSub>
                      </m:e>
                    </m:d>
                    <m:r>
                      <m:rPr>
                        <m:sty m:val="p"/>
                      </m:rPr>
                      <m:t>=</m:t>
                    </m:r>
                    <m:r>
                      <m:t>2</m:t>
                    </m:r>
                  </m:oMath>
                </a14:m>
                <a:r>
                  <a:rPr/>
                  <a:t>,</a:t>
                </a:r>
              </a:p>
              <a:p>
                <a:pPr lvl="0" indent="0" marL="0">
                  <a:buNone/>
                </a:pPr>
                <a14:m>
                  <m:oMath xmlns:m="http://schemas.openxmlformats.org/officeDocument/2006/math">
                    <m:sSub>
                      <m:e>
                        <m:r>
                          <m:t>G</m:t>
                        </m:r>
                      </m:e>
                      <m:sub>
                        <m:r>
                          <m:t>2</m:t>
                        </m:r>
                      </m:sub>
                    </m:sSub>
                  </m:oMath>
                </a14:m>
                <a:r>
                  <a:rPr/>
                  <a:t>的色数</a:t>
                </a:r>
                <a14:m>
                  <m:oMath xmlns:m="http://schemas.openxmlformats.org/officeDocument/2006/math">
                    <m:r>
                      <m:t>x</m:t>
                    </m:r>
                    <m:d>
                      <m:dPr>
                        <m:begChr m:val="("/>
                        <m:endChr m:val=")"/>
                        <m:sepChr m:val=""/>
                        <m:grow/>
                      </m:dPr>
                      <m:e>
                        <m:sSub>
                          <m:e>
                            <m:r>
                              <m:t>G</m:t>
                            </m:r>
                          </m:e>
                          <m:sub>
                            <m:r>
                              <m:t>2</m:t>
                            </m:r>
                          </m:sub>
                        </m:sSub>
                      </m:e>
                    </m:d>
                    <m:r>
                      <m:rPr>
                        <m:sty m:val="p"/>
                      </m:rPr>
                      <m:t>=</m:t>
                    </m:r>
                    <m:r>
                      <m:t>4</m:t>
                    </m:r>
                  </m:oMath>
                </a14:m>
                <a:r>
                  <a:rPr/>
                  <a:t>.</a:t>
                </a:r>
              </a:p>
            </p:txBody>
          </p:sp>
        </mc:Choice>
      </mc:AlternateContent>
      <p:pic>
        <p:nvPicPr>
          <p:cNvPr descr="MAT21601T-Chapter10_files/figure-pptx/unnamed-chunk-70-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几种特殊图的着色:</a:t>
                </a:r>
              </a:p>
              <a:p>
                <a:pPr lvl="0" indent="-457200" marL="457200">
                  <a:buAutoNum type="arabicParenBoth"/>
                </a:pPr>
                <a14:m>
                  <m:oMath xmlns:m="http://schemas.openxmlformats.org/officeDocument/2006/math">
                    <m:r>
                      <m:t>G</m:t>
                    </m:r>
                  </m:oMath>
                </a14:m>
                <a:r>
                  <a:rPr/>
                  <a:t>是零图, 着色数</a:t>
                </a:r>
                <a14:m>
                  <m:oMath xmlns:m="http://schemas.openxmlformats.org/officeDocument/2006/math">
                    <m:r>
                      <m:t>x</m:t>
                    </m:r>
                    <m:d>
                      <m:dPr>
                        <m:begChr m:val="("/>
                        <m:endChr m:val=")"/>
                        <m:sepChr m:val=""/>
                        <m:grow/>
                      </m:dPr>
                      <m:e>
                        <m:r>
                          <m:t>G</m:t>
                        </m:r>
                      </m:e>
                    </m:d>
                    <m:r>
                      <m:rPr>
                        <m:sty m:val="p"/>
                      </m:rPr>
                      <m:t>=</m:t>
                    </m:r>
                    <m:r>
                      <m:t>1</m:t>
                    </m:r>
                  </m:oMath>
                </a14:m>
              </a:p>
              <a:p>
                <a:pPr lvl="0" indent="-457200" marL="457200">
                  <a:buAutoNum type="arabicParenBoth"/>
                </a:pPr>
                <a14:m>
                  <m:oMath xmlns:m="http://schemas.openxmlformats.org/officeDocument/2006/math">
                    <m:r>
                      <m:t>G</m:t>
                    </m:r>
                  </m:oMath>
                </a14:m>
                <a:r>
                  <a:rPr/>
                  <a:t>是</a:t>
                </a:r>
                <a14:m>
                  <m:oMath xmlns:m="http://schemas.openxmlformats.org/officeDocument/2006/math">
                    <m:r>
                      <m:t>n</m:t>
                    </m:r>
                  </m:oMath>
                </a14:m>
                <a:r>
                  <a:rPr/>
                  <a:t>个结点的完全图, 着色数</a:t>
                </a:r>
                <a14:m>
                  <m:oMath xmlns:m="http://schemas.openxmlformats.org/officeDocument/2006/math">
                    <m:r>
                      <m:t>x</m:t>
                    </m:r>
                    <m:d>
                      <m:dPr>
                        <m:begChr m:val="("/>
                        <m:endChr m:val=")"/>
                        <m:sepChr m:val=""/>
                        <m:grow/>
                      </m:dPr>
                      <m:e>
                        <m:r>
                          <m:t>G</m:t>
                        </m:r>
                      </m:e>
                    </m:d>
                    <m:r>
                      <m:rPr>
                        <m:sty m:val="p"/>
                      </m:rPr>
                      <m:t>=</m:t>
                    </m:r>
                    <m:r>
                      <m:t>n</m:t>
                    </m:r>
                  </m:oMath>
                </a14:m>
              </a:p>
              <a:p>
                <a:pPr lvl="0" indent="-457200" marL="457200">
                  <a:buAutoNum type="arabicParenBoth"/>
                </a:pPr>
                <a14:m>
                  <m:oMath xmlns:m="http://schemas.openxmlformats.org/officeDocument/2006/math">
                    <m:r>
                      <m:t>G</m:t>
                    </m:r>
                  </m:oMath>
                </a14:m>
                <a:r>
                  <a:rPr/>
                  <a:t>是</a:t>
                </a:r>
                <a14:m>
                  <m:oMath xmlns:m="http://schemas.openxmlformats.org/officeDocument/2006/math">
                    <m:r>
                      <m:t>n</m:t>
                    </m:r>
                  </m:oMath>
                </a14:m>
                <a:r>
                  <a:rPr/>
                  <a:t>个结点的回路, 则着色数</a:t>
                </a:r>
                <a14:m>
                  <m:oMath xmlns:m="http://schemas.openxmlformats.org/officeDocument/2006/math">
                    <m:r>
                      <m:t>x</m:t>
                    </m:r>
                    <m:d>
                      <m:dPr>
                        <m:begChr m:val="("/>
                        <m:endChr m:val=")"/>
                        <m:sepChr m:val=""/>
                        <m:grow/>
                      </m:dPr>
                      <m:e>
                        <m:r>
                          <m:t>G</m:t>
                        </m:r>
                      </m:e>
                    </m:d>
                    <m:r>
                      <m:rPr>
                        <m:sty m:val="p"/>
                      </m:rPr>
                      <m:t>=</m:t>
                    </m:r>
                    <m:r>
                      <m:t>2</m:t>
                    </m:r>
                  </m:oMath>
                </a14:m>
                <a:r>
                  <a:rPr/>
                  <a:t>(</a:t>
                </a:r>
                <a14:m>
                  <m:oMath xmlns:m="http://schemas.openxmlformats.org/officeDocument/2006/math">
                    <m:r>
                      <m:t>n</m:t>
                    </m:r>
                  </m:oMath>
                </a14:m>
                <a:r>
                  <a:rPr/>
                  <a:t>为偶数); 着色数</a:t>
                </a:r>
                <a14:m>
                  <m:oMath xmlns:m="http://schemas.openxmlformats.org/officeDocument/2006/math">
                    <m:r>
                      <m:t>x</m:t>
                    </m:r>
                    <m:d>
                      <m:dPr>
                        <m:begChr m:val="("/>
                        <m:endChr m:val=")"/>
                        <m:sepChr m:val=""/>
                        <m:grow/>
                      </m:dPr>
                      <m:e>
                        <m:r>
                          <m:t>G</m:t>
                        </m:r>
                      </m:e>
                    </m:d>
                    <m:r>
                      <m:rPr>
                        <m:sty m:val="p"/>
                      </m:rPr>
                      <m:t>=</m:t>
                    </m:r>
                    <m:r>
                      <m:t>3</m:t>
                    </m:r>
                  </m:oMath>
                </a14:m>
                <a:r>
                  <a:rPr/>
                  <a:t>(</a:t>
                </a:r>
                <a14:m>
                  <m:oMath xmlns:m="http://schemas.openxmlformats.org/officeDocument/2006/math">
                    <m:r>
                      <m:t>n</m:t>
                    </m:r>
                  </m:oMath>
                </a14:m>
                <a:r>
                  <a:rPr/>
                  <a:t>为奇数).</a:t>
                </a:r>
              </a:p>
              <a:p>
                <a:pPr lvl="0" indent="-457200" marL="457200">
                  <a:buAutoNum type="arabicParenBoth"/>
                </a:pPr>
                <a14:m>
                  <m:oMath xmlns:m="http://schemas.openxmlformats.org/officeDocument/2006/math">
                    <m:r>
                      <m:t>G</m:t>
                    </m:r>
                  </m:oMath>
                </a14:m>
                <a:r>
                  <a:rPr/>
                  <a:t>是非平凡树, 着色数</a:t>
                </a:r>
                <a14:m>
                  <m:oMath xmlns:m="http://schemas.openxmlformats.org/officeDocument/2006/math">
                    <m:r>
                      <m:t>x</m:t>
                    </m:r>
                    <m:d>
                      <m:dPr>
                        <m:begChr m:val="("/>
                        <m:endChr m:val=")"/>
                        <m:sepChr m:val=""/>
                        <m:grow/>
                      </m:dPr>
                      <m:e>
                        <m:r>
                          <m:t>G</m:t>
                        </m:r>
                      </m:e>
                    </m:d>
                    <m:r>
                      <m:rPr>
                        <m:sty m:val="p"/>
                      </m:rPr>
                      <m:t>=</m:t>
                    </m:r>
                    <m:r>
                      <m:t>2</m:t>
                    </m:r>
                  </m:oMath>
                </a14:m>
              </a:p>
              <a:p>
                <a:pPr lvl="0" indent="-457200" marL="457200">
                  <a:buAutoNum type="arabicParenBoth"/>
                </a:pPr>
                <a14:m>
                  <m:oMath xmlns:m="http://schemas.openxmlformats.org/officeDocument/2006/math">
                    <m:r>
                      <m:t>G</m:t>
                    </m:r>
                  </m:oMath>
                </a14:m>
                <a:r>
                  <a:rPr/>
                  <a:t>是二分图, 着色数</a:t>
                </a:r>
                <a14:m>
                  <m:oMath xmlns:m="http://schemas.openxmlformats.org/officeDocument/2006/math">
                    <m:r>
                      <m:t>x</m:t>
                    </m:r>
                    <m:d>
                      <m:dPr>
                        <m:begChr m:val="("/>
                        <m:endChr m:val=")"/>
                        <m:sepChr m:val=""/>
                        <m:grow/>
                      </m:dPr>
                      <m:e>
                        <m:r>
                          <m:t>G</m:t>
                        </m:r>
                      </m:e>
                    </m:d>
                    <m:r>
                      <m:rPr>
                        <m:sty m:val="p"/>
                      </m:rPr>
                      <m:t>=</m:t>
                    </m:r>
                    <m:r>
                      <m:t>2</m:t>
                    </m:r>
                  </m:oMath>
                </a14:m>
              </a:p>
            </p:txBody>
          </p:sp>
        </mc:Choice>
      </mc:AlternateContent>
      <p:pic>
        <p:nvPicPr>
          <p:cNvPr descr="MAT21601T-Chapter10_files/figure-pptx/unnamed-chunk-71-1.png" id="0" name="Picture 1"/>
          <p:cNvPicPr>
            <a:picLocks noGrp="1" noChangeAspect="1"/>
          </p:cNvPicPr>
          <p:nvPr/>
        </p:nvPicPr>
        <p:blipFill>
          <a:blip r:embed="rId2"/>
          <a:stretch>
            <a:fillRect/>
          </a:stretch>
        </p:blipFill>
        <p:spPr bwMode="auto">
          <a:xfrm>
            <a:off x="7188200" y="2933700"/>
            <a:ext cx="4305300" cy="2159000"/>
          </a:xfrm>
          <a:prstGeom prst="rect">
            <a:avLst/>
          </a:prstGeom>
          <a:noFill/>
          <a:ln w="9525">
            <a:noFill/>
            <a:headEnd/>
            <a:tailEnd/>
          </a:ln>
        </p:spPr>
      </p:pic>
      <p:sp>
        <p:nvSpPr>
          <p:cNvPr id="6" name="Footer Placeholder 5"/>
          <p:cNvSpPr>
            <a:spLocks noGrp="1"/>
          </p:cNvSpPr>
          <p:nvPr>
            <p:ph idx="11" sz="quarter" type="ftr"/>
          </p:nvPr>
        </p:nvSpPr>
        <p:spPr/>
        <p:txBody>
          <a:bodyPr/>
          <a:lstStyle/>
          <a:p>
            <a:r>
              <a:rPr altLang="en-US" dirty="0" lang="zh-CN"/>
              <a:t>离散数学</a:t>
            </a:r>
            <a:endParaRPr dirty="0" lang="en-US"/>
          </a:p>
        </p:txBody>
      </p:sp>
      <p:sp>
        <p:nvSpPr>
          <p:cNvPr id="11" name="Slide Number Placeholder 5"/>
          <p:cNvSpPr>
            <a:spLocks noGrp="1"/>
          </p:cNvSpPr>
          <p:nvPr>
            <p:ph idx="12" sz="quarter" type="sldNum"/>
          </p:nvPr>
        </p:nvSpPr>
        <p:spPr>
          <a:xfrm>
            <a:off x="531812" y="787782"/>
            <a:ext cx="779767" cy="365125"/>
          </a:xfrm>
        </p:spPr>
        <p:txBody>
          <a:bodyPr/>
          <a:lstStyle/>
          <a:p>
            <a:fld id="{D57F1E4F-1CFF-5643-939E-217C01CDF565}" type="slidenum">
              <a:rPr dirty="0" lang="en-US"/>
              <a:pPr/>
              <a:t>‹#›</a:t>
            </a:fld>
            <a:endParaRPr dirty="0" lang="en-US"/>
          </a:p>
        </p:txBody>
      </p:sp>
    </p:spTree>
  </p:cSld>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2" id="{89C546EC-AC1C-C345-9023-E083A2B49FE5}" vid="{52DE7823-00EB-A04D-BF22-60CE6D32CF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0</Words>
  <Application>Microsoft Macintosh PowerPoint</Application>
  <PresentationFormat>Widescreen</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Songti SC</vt:lpstr>
      <vt:lpstr>Arial</vt:lpstr>
      <vt:lpstr>Calibri</vt:lpstr>
      <vt:lpstr>Georgia</vt:lpstr>
      <vt:lpstr>Wingdings 3</vt:lpstr>
      <vt:lpstr>Wisp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其它图</dc:title>
  <dc:creator>李 辉</dc:creator>
  <cp:keywords/>
  <dcterms:created xsi:type="dcterms:W3CDTF">2023-12-26T15:06:42Z</dcterms:created>
  <dcterms:modified xsi:type="dcterms:W3CDTF">2023-12-26T15:06:42Z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title">
    <vt:lpwstr>主讲教师</vt:lpwstr>
  </property>
  <property fmtid="{D5CDD505-2E9C-101B-9397-08002B2CF9AE}" pid="3" name="authors">
    <vt:lpwstr/>
  </property>
  <property fmtid="{D5CDD505-2E9C-101B-9397-08002B2CF9AE}" pid="4" name="biblio-config">
    <vt:lpwstr>True</vt:lpwstr>
  </property>
  <property fmtid="{D5CDD505-2E9C-101B-9397-08002B2CF9AE}" pid="5" name="bibliography">
    <vt:lpwstr>Res/DM.bib</vt:lpwstr>
  </property>
  <property fmtid="{D5CDD505-2E9C-101B-9397-08002B2CF9AE}" pid="6" name="by-author">
    <vt:lpwstr/>
  </property>
  <property fmtid="{D5CDD505-2E9C-101B-9397-08002B2CF9AE}" pid="7" name="csl">
    <vt:lpwstr>Res/csl/computing-surveys.csl</vt:lpwstr>
  </property>
  <property fmtid="{D5CDD505-2E9C-101B-9397-08002B2CF9AE}" pid="8" name="editor">
    <vt:lpwstr>source</vt:lpwstr>
  </property>
  <property fmtid="{D5CDD505-2E9C-101B-9397-08002B2CF9AE}" pid="9" name="execute">
    <vt:lpwstr/>
  </property>
  <property fmtid="{D5CDD505-2E9C-101B-9397-08002B2CF9AE}" pid="10" name="header-includes">
    <vt:lpwstr/>
  </property>
  <property fmtid="{D5CDD505-2E9C-101B-9397-08002B2CF9AE}" pid="11" name="include-after">
    <vt:lpwstr/>
  </property>
  <property fmtid="{D5CDD505-2E9C-101B-9397-08002B2CF9AE}" pid="12" name="include-before">
    <vt:lpwstr/>
  </property>
  <property fmtid="{D5CDD505-2E9C-101B-9397-08002B2CF9AE}" pid="13" name="labels">
    <vt:lpwstr/>
  </property>
  <property fmtid="{D5CDD505-2E9C-101B-9397-08002B2CF9AE}" pid="14" name="toc-title">
    <vt:lpwstr>内容</vt:lpwstr>
  </property>
</Properties>
</file>