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p:cViewPr varScale="1">
        <p:scale>
          <a:sx n="86" d="100"/>
          <a:sy n="86" d="100"/>
        </p:scale>
        <p:origin x="72" y="2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3D8238-BA58-5A48-9BAF-1F688BF56EC4}" type="datetime1">
              <a:rPr lang="en-US" smtClean="0"/>
              <a:t>12/26/2023</a:t>
            </a:fld>
            <a:endParaRPr lang="en-US" dirty="0"/>
          </a:p>
        </p:txBody>
      </p:sp>
      <p:sp>
        <p:nvSpPr>
          <p:cNvPr id="5" name="Footer Placeholder 4"/>
          <p:cNvSpPr>
            <a:spLocks noGrp="1"/>
          </p:cNvSpPr>
          <p:nvPr>
            <p:ph type="ftr" sz="quarter" idx="11"/>
          </p:nvPr>
        </p:nvSpPr>
        <p:spPr/>
        <p:txBody>
          <a:bodyPr/>
          <a:lstStyle/>
          <a:p>
            <a:r>
              <a:rPr lang="zh-CN" altLang="en-US" dirty="0"/>
              <a:t>离散数学</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9F7281-3443-954B-BDAF-9A4B678FDE42}" type="datetime1">
              <a:rPr lang="en-US" smtClean="0"/>
              <a:t>12/26/2023</a:t>
            </a:fld>
            <a:endParaRPr lang="en-US" dirty="0"/>
          </a:p>
        </p:txBody>
      </p:sp>
      <p:sp>
        <p:nvSpPr>
          <p:cNvPr id="5" name="Footer Placeholder 4"/>
          <p:cNvSpPr>
            <a:spLocks noGrp="1"/>
          </p:cNvSpPr>
          <p:nvPr>
            <p:ph type="ftr" sz="quarter" idx="11"/>
          </p:nvPr>
        </p:nvSpPr>
        <p:spPr/>
        <p:txBody>
          <a:bodyPr/>
          <a:lstStyle/>
          <a:p>
            <a:r>
              <a:rPr lang="zh-CN" altLang="en-US" dirty="0"/>
              <a:t>离散数学</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72BD37-125F-7148-A19A-6B80F3FED258}" type="datetime1">
              <a:rPr lang="en-US" smtClean="0"/>
              <a:t>12/26/2023</a:t>
            </a:fld>
            <a:endParaRPr lang="en-US" dirty="0"/>
          </a:p>
        </p:txBody>
      </p:sp>
      <p:sp>
        <p:nvSpPr>
          <p:cNvPr id="5" name="Footer Placeholder 4"/>
          <p:cNvSpPr>
            <a:spLocks noGrp="1"/>
          </p:cNvSpPr>
          <p:nvPr>
            <p:ph type="ftr" sz="quarter" idx="11"/>
          </p:nvPr>
        </p:nvSpPr>
        <p:spPr/>
        <p:txBody>
          <a:bodyPr/>
          <a:lstStyle/>
          <a:p>
            <a:r>
              <a:rPr lang="zh-CN" altLang="en-US" dirty="0"/>
              <a:t>离散数学</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76E6DD7-DAC7-2C42-A09D-A7032AE9BC85}" type="datetime1">
              <a:rPr lang="en-US" smtClean="0"/>
              <a:t>12/26/2023</a:t>
            </a:fld>
            <a:endParaRPr lang="en-US" dirty="0"/>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7A82E8D-D98D-3F41-ABD9-478367A6BBD1}" type="datetime1">
              <a:rPr lang="en-US" smtClean="0"/>
              <a:t>12/26/2023</a:t>
            </a:fld>
            <a:endParaRPr lang="en-US" dirty="0"/>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C6C5A3A-5DCD-7148-AAD8-3AA4CA965B69}" type="datetime1">
              <a:rPr lang="en-US" smtClean="0"/>
              <a:t>12/26/2023</a:t>
            </a:fld>
            <a:endParaRPr lang="en-US" dirty="0"/>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FD3896-CDC1-4C4F-9FE9-B58D5139ED08}" type="datetime1">
              <a:rPr lang="en-US" smtClean="0"/>
              <a:t>12/26/2023</a:t>
            </a:fld>
            <a:endParaRPr lang="en-US" dirty="0"/>
          </a:p>
        </p:txBody>
      </p:sp>
      <p:sp>
        <p:nvSpPr>
          <p:cNvPr id="5" name="Footer Placeholder 4"/>
          <p:cNvSpPr>
            <a:spLocks noGrp="1"/>
          </p:cNvSpPr>
          <p:nvPr>
            <p:ph type="ftr" sz="quarter" idx="11"/>
          </p:nvPr>
        </p:nvSpPr>
        <p:spPr/>
        <p:txBody>
          <a:bodyPr/>
          <a:lstStyle/>
          <a:p>
            <a:r>
              <a:rPr lang="zh-CN" altLang="en-US" dirty="0"/>
              <a:t>离散数学</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605978-6D7B-054F-858C-70144F841078}" type="datetime1">
              <a:rPr lang="en-US" smtClean="0"/>
              <a:t>12/26/2023</a:t>
            </a:fld>
            <a:endParaRPr lang="en-US" dirty="0"/>
          </a:p>
        </p:txBody>
      </p:sp>
      <p:sp>
        <p:nvSpPr>
          <p:cNvPr id="5" name="Footer Placeholder 4"/>
          <p:cNvSpPr>
            <a:spLocks noGrp="1"/>
          </p:cNvSpPr>
          <p:nvPr>
            <p:ph type="ftr" sz="quarter" idx="11"/>
          </p:nvPr>
        </p:nvSpPr>
        <p:spPr/>
        <p:txBody>
          <a:bodyPr/>
          <a:lstStyle/>
          <a:p>
            <a:r>
              <a:rPr lang="zh-CN" altLang="en-US" dirty="0"/>
              <a:t>离散数学</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F68A4A-8D81-7D45-96A3-CA733E28F5E4}" type="datetime1">
              <a:rPr lang="en-US" smtClean="0"/>
              <a:t>12/26/2023</a:t>
            </a:fld>
            <a:endParaRPr lang="en-US" dirty="0"/>
          </a:p>
        </p:txBody>
      </p:sp>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498D0B-55E7-9D4D-A807-D4904D80A579}" type="datetime1">
              <a:rPr lang="en-US" smtClean="0"/>
              <a:t>12/26/2023</a:t>
            </a:fld>
            <a:endParaRPr lang="en-US" dirty="0"/>
          </a:p>
        </p:txBody>
      </p:sp>
      <p:sp>
        <p:nvSpPr>
          <p:cNvPr id="5" name="Footer Placeholder 4"/>
          <p:cNvSpPr>
            <a:spLocks noGrp="1"/>
          </p:cNvSpPr>
          <p:nvPr>
            <p:ph type="ftr" sz="quarter" idx="11"/>
          </p:nvPr>
        </p:nvSpPr>
        <p:spPr/>
        <p:txBody>
          <a:bodyPr/>
          <a:lstStyle/>
          <a:p>
            <a:r>
              <a:rPr lang="zh-CN" altLang="en-US" dirty="0"/>
              <a:t>离散数学</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FD3E0F-DBF0-F34F-93D3-5C8620BC344F}" type="datetime1">
              <a:rPr lang="en-US" smtClean="0"/>
              <a:t>12/26/2023</a:t>
            </a:fld>
            <a:endParaRPr lang="en-US" dirty="0"/>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A18132-20C5-5140-8D54-21909FDDC07C}" type="datetime1">
              <a:rPr lang="en-US" smtClean="0"/>
              <a:t>12/26/2023</a:t>
            </a:fld>
            <a:endParaRPr lang="en-US" dirty="0"/>
          </a:p>
        </p:txBody>
      </p:sp>
      <p:sp>
        <p:nvSpPr>
          <p:cNvPr id="8" name="Footer Placeholder 7"/>
          <p:cNvSpPr>
            <a:spLocks noGrp="1"/>
          </p:cNvSpPr>
          <p:nvPr>
            <p:ph type="ftr" sz="quarter" idx="11"/>
          </p:nvPr>
        </p:nvSpPr>
        <p:spPr/>
        <p:txBody>
          <a:bodyPr/>
          <a:lstStyle/>
          <a:p>
            <a:r>
              <a:rPr lang="zh-CN" altLang="en-US" dirty="0"/>
              <a:t>离散数学</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72B3F5-1E82-3D41-B415-E2D673C3B77F}" type="datetime1">
              <a:rPr lang="en-US" smtClean="0"/>
              <a:t>12/26/2023</a:t>
            </a:fld>
            <a:endParaRPr lang="en-US" dirty="0"/>
          </a:p>
        </p:txBody>
      </p:sp>
      <p:sp>
        <p:nvSpPr>
          <p:cNvPr id="4" name="Footer Placeholder 3"/>
          <p:cNvSpPr>
            <a:spLocks noGrp="1"/>
          </p:cNvSpPr>
          <p:nvPr>
            <p:ph type="ftr" sz="quarter" idx="11"/>
          </p:nvPr>
        </p:nvSpPr>
        <p:spPr/>
        <p:txBody>
          <a:bodyPr/>
          <a:lstStyle/>
          <a:p>
            <a:r>
              <a:rPr lang="zh-CN" altLang="en-US" dirty="0"/>
              <a:t>离散数学</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09E05E-7CBB-8148-A17A-1D04927B46D6}" type="datetime1">
              <a:rPr lang="en-US" smtClean="0"/>
              <a:t>12/26/2023</a:t>
            </a:fld>
            <a:endParaRPr lang="en-US" dirty="0"/>
          </a:p>
        </p:txBody>
      </p:sp>
      <p:sp>
        <p:nvSpPr>
          <p:cNvPr id="3" name="Footer Placeholder 2"/>
          <p:cNvSpPr>
            <a:spLocks noGrp="1"/>
          </p:cNvSpPr>
          <p:nvPr>
            <p:ph type="ftr" sz="quarter" idx="11"/>
          </p:nvPr>
        </p:nvSpPr>
        <p:spPr/>
        <p:txBody>
          <a:bodyPr/>
          <a:lstStyle/>
          <a:p>
            <a:r>
              <a:rPr lang="zh-CN" altLang="en-US" dirty="0"/>
              <a:t>离散数学</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FECBB9-945F-D643-B4E3-3B08EE748FAB}" type="datetime1">
              <a:rPr lang="en-US" smtClean="0"/>
              <a:t>12/26/2023</a:t>
            </a:fld>
            <a:endParaRPr lang="en-US" dirty="0"/>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79602E-FE66-A54F-899A-C635C49D4C96}" type="datetime1">
              <a:rPr lang="en-US" smtClean="0"/>
              <a:t>12/26/2023</a:t>
            </a:fld>
            <a:endParaRPr lang="en-US" dirty="0"/>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15FB551-09BE-634C-83AF-485B589D1044}" type="datetime1">
              <a:rPr lang="en-US" smtClean="0"/>
              <a:t>12/26/2023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zh-CN" altLang="en-US" dirty="0"/>
              <a:t>离散数学</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slide" Target="slide85.xml"/><Relationship Id="rId4" Type="http://schemas.openxmlformats.org/officeDocument/2006/relationships/slide" Target="slide5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lstStyle/>
          <a:p>
            <a:pPr marL="0" lvl="0" indent="0">
              <a:buNone/>
            </a:pPr>
            <a:r>
              <a:t>图</a:t>
            </a:r>
          </a:p>
        </p:txBody>
      </p:sp>
      <p:sp>
        <p:nvSpPr>
          <p:cNvPr id="3" name="Subtitle 2"/>
          <p:cNvSpPr>
            <a:spLocks noGrp="1"/>
          </p:cNvSpPr>
          <p:nvPr>
            <p:ph type="subTitle" idx="1"/>
          </p:nvPr>
        </p:nvSpPr>
        <p:spPr>
          <a:xfrm>
            <a:off x="2589213" y="4777379"/>
            <a:ext cx="8915399" cy="1126283"/>
          </a:xfrm>
        </p:spPr>
        <p:txBody>
          <a:bodyPr/>
          <a:lstStyle/>
          <a:p>
            <a:pPr marL="0" lvl="0" indent="0">
              <a:buNone/>
            </a:pPr>
            <a:br/>
            <a:br/>
            <a:r>
              <a:t>李 辉</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例: 无向图</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𝜑</m:t>
                </m:r>
                <m:r>
                  <a:rPr>
                    <a:latin typeface="Cambria Math" panose="02040503050406030204" pitchFamily="18" charset="0"/>
                  </a:rPr>
                  <m:t>⟩</m:t>
                </m:r>
              </m:oMath>
            </a14:m>
            <a:r>
              <a:t>, 其中:</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𝑉</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5</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6</m:t>
                      </m:r>
                    </m:sub>
                  </m:sSub>
                  <m:r>
                    <a:rPr>
                      <a:latin typeface="Cambria Math" panose="02040503050406030204" pitchFamily="18" charset="0"/>
                    </a:rPr>
                    <m:t>},</m:t>
                  </m:r>
                </m:oMath>
              </m:oMathPara>
            </a14:m>
            <a:endParaRP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𝐸</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3</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4</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5</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6</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7</m:t>
                      </m:r>
                    </m:sub>
                  </m:sSub>
                  <m:r>
                    <a:rPr>
                      <a:latin typeface="Cambria Math" panose="02040503050406030204" pitchFamily="18" charset="0"/>
                    </a:rPr>
                    <m:t>}.</m:t>
                  </m:r>
                </m:oMath>
              </m:oMathPara>
            </a14:m>
            <a:endParaRP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𝜑</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1</m:t>
                          </m:r>
                        </m:sub>
                      </m:sSub>
                    </m:e>
                  </m:d>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e>
                  </m:d>
                  <m:r>
                    <a:rPr>
                      <a:latin typeface="Cambria Math" panose="02040503050406030204" pitchFamily="18" charset="0"/>
                    </a:rPr>
                    <m:t>,  </m:t>
                  </m:r>
                  <m:r>
                    <a:rPr>
                      <a:latin typeface="Cambria Math" panose="02040503050406030204" pitchFamily="18" charset="0"/>
                    </a:rPr>
                    <m:t>𝜑</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2</m:t>
                          </m:r>
                        </m:sub>
                      </m:sSub>
                    </m:e>
                  </m:d>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e>
                  </m:d>
                </m:oMath>
              </m:oMathPara>
            </a14:m>
            <a:endParaRP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𝜑</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3</m:t>
                          </m:r>
                        </m:sub>
                      </m:sSub>
                    </m:e>
                  </m:d>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e>
                  </m:d>
                  <m:r>
                    <a:rPr>
                      <a:latin typeface="Cambria Math" panose="02040503050406030204" pitchFamily="18" charset="0"/>
                    </a:rPr>
                    <m:t>,  </m:t>
                  </m:r>
                  <m:r>
                    <a:rPr>
                      <a:latin typeface="Cambria Math" panose="02040503050406030204" pitchFamily="18" charset="0"/>
                    </a:rPr>
                    <m:t>𝜑</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4</m:t>
                          </m:r>
                        </m:sub>
                      </m:sSub>
                    </m:e>
                  </m:d>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e>
                  </m:d>
                </m:oMath>
              </m:oMathPara>
            </a14:m>
            <a:endParaRP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𝜑</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5</m:t>
                          </m:r>
                        </m:sub>
                      </m:sSub>
                    </m:e>
                  </m:d>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e>
                  </m:d>
                  <m:r>
                    <a:rPr>
                      <a:latin typeface="Cambria Math" panose="02040503050406030204" pitchFamily="18" charset="0"/>
                    </a:rPr>
                    <m:t>,  </m:t>
                  </m:r>
                  <m:r>
                    <a:rPr>
                      <a:latin typeface="Cambria Math" panose="02040503050406030204" pitchFamily="18" charset="0"/>
                    </a:rPr>
                    <m:t>𝜑</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6</m:t>
                          </m:r>
                        </m:sub>
                      </m:sSub>
                    </m:e>
                  </m:d>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e>
                  </m:d>
                </m:oMath>
              </m:oMathPara>
            </a14:m>
            <a:endParaRP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𝜑</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7</m:t>
                          </m:r>
                        </m:sub>
                      </m:sSub>
                    </m:e>
                  </m:d>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5</m:t>
                          </m:r>
                        </m:sub>
                      </m:sSub>
                    </m:e>
                  </m:d>
                </m:oMath>
              </m:oMathPara>
            </a14:m>
            <a:endParaRPr/>
          </a:p>
          <a:p>
            <a:pPr marL="0" lvl="0" indent="0">
              <a:buNone/>
            </a:pPr>
            <a:r>
              <a:t>简化表示:</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𝑉</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5</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6</m:t>
                      </m:r>
                    </m:sub>
                  </m:sSub>
                  <m:r>
                    <a:rPr>
                      <a:latin typeface="Cambria Math" panose="02040503050406030204" pitchFamily="18" charset="0"/>
                    </a:rPr>
                    <m:t>},</m:t>
                  </m:r>
                </m:oMath>
              </m:oMathPara>
            </a14:m>
            <a:endParaRP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𝐸</m:t>
                  </m:r>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e>
                  </m:d>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e>
                  </m:d>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e>
                  </m:d>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e>
                  </m:d>
                  <m:r>
                    <a:rPr>
                      <a:latin typeface="Cambria Math" panose="02040503050406030204" pitchFamily="18" charset="0"/>
                    </a:rPr>
                    <m:t>,</m:t>
                  </m:r>
                </m:oMath>
              </m:oMathPara>
            </a14:m>
            <a:endParaRPr/>
          </a:p>
          <a:p>
            <a:pPr marL="0" lvl="0" indent="0">
              <a:buNone/>
            </a:pPr>
            <a14:m xmlns:a14="http://schemas.microsoft.com/office/drawing/2010/main">
              <m:oMathPara xmlns:m="http://schemas.openxmlformats.org/officeDocument/2006/math">
                <m:oMathParaPr>
                  <m:jc m:val="center"/>
                </m:oMathParaPr>
                <m:oMath xmlns:m="http://schemas.openxmlformats.org/officeDocument/2006/math">
                  <m:d>
                    <m:dPr>
                      <m:ctrlPr>
                        <a:rPr>
                          <a:latin typeface="Cambria Math" panose="02040503050406030204" pitchFamily="18" charset="0"/>
                        </a:rPr>
                      </m:ctrlPr>
                    </m:dPr>
                    <m:e>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e>
                  </m:d>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e>
                  </m:d>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5</m:t>
                          </m:r>
                        </m:sub>
                      </m:sSub>
                    </m:e>
                  </m:d>
                  <m:r>
                    <a:rPr>
                      <a:latin typeface="Cambria Math" panose="02040503050406030204" pitchFamily="18" charset="0"/>
                    </a:rPr>
                    <m:t>}</m:t>
                  </m:r>
                </m:oMath>
              </m:oMathPara>
            </a14:m>
            <a:endParaRPr/>
          </a:p>
        </p:txBody>
      </p:sp>
      <p:pic>
        <p:nvPicPr>
          <p:cNvPr id="2" name="Picture 1" descr="MAT21601T-Chapter09_files/figure-pptx/unnamed-chunk-2-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t>此外, 还可通过对邻接矩阵的某些运算来得到对应图的一些数量特性.</a:t>
            </a:r>
          </a:p>
          <a:p>
            <a:pPr marL="0" lvl="0" indent="0">
              <a:buNone/>
            </a:pPr>
            <a:r>
              <a:t>设简单有向图</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oMath>
            </a14:m>
            <a:r>
              <a:t>的邻接矩阵为 </a:t>
            </a:r>
            <a14:m xmlns:a14="http://schemas.microsoft.com/office/drawing/2010/main">
              <m:oMath xmlns:m="http://schemas.openxmlformats.org/officeDocument/2006/math">
                <m:r>
                  <a:rPr>
                    <a:latin typeface="Cambria Math" panose="02040503050406030204" pitchFamily="18" charset="0"/>
                  </a:rPr>
                  <m:t>𝐴</m:t>
                </m:r>
                <m:r>
                  <a:rPr>
                    <a:latin typeface="Cambria Math" panose="02040503050406030204" pitchFamily="18" charset="0"/>
                  </a:rPr>
                  <m:t>=</m:t>
                </m:r>
                <m:sSub>
                  <m:sSubPr>
                    <m:ctrlPr>
                      <a:rPr i="1">
                        <a:latin typeface="Cambria Math" panose="02040503050406030204" pitchFamily="18" charset="0"/>
                      </a:rPr>
                    </m:ctrlPr>
                  </m:sSub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𝑖𝑗</m:t>
                            </m:r>
                          </m:sub>
                        </m:sSub>
                      </m:e>
                    </m:d>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sub>
                </m:sSub>
              </m:oMath>
            </a14:m>
            <a:r>
              <a:t>, </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𝑇</m:t>
                    </m:r>
                  </m:sup>
                </m:sSup>
              </m:oMath>
            </a14:m>
            <a:r>
              <a:t>为</a:t>
            </a:r>
            <a14:m xmlns:a14="http://schemas.microsoft.com/office/drawing/2010/main">
              <m:oMath xmlns:m="http://schemas.openxmlformats.org/officeDocument/2006/math">
                <m:r>
                  <a:rPr>
                    <a:latin typeface="Cambria Math" panose="02040503050406030204" pitchFamily="18" charset="0"/>
                  </a:rPr>
                  <m:t>𝐴</m:t>
                </m:r>
              </m:oMath>
            </a14:m>
            <a:r>
              <a:t>的转置矩阵, 定义</a:t>
            </a:r>
            <a14:m xmlns:a14="http://schemas.microsoft.com/office/drawing/2010/main">
              <m:oMath xmlns:m="http://schemas.openxmlformats.org/officeDocument/2006/math">
                <m:r>
                  <a:rPr>
                    <a:latin typeface="Cambria Math" panose="02040503050406030204" pitchFamily="18" charset="0"/>
                  </a:rPr>
                  <m:t>𝐵</m:t>
                </m:r>
                <m:r>
                  <a:rPr>
                    <a:latin typeface="Cambria Math" panose="02040503050406030204" pitchFamily="18" charset="0"/>
                  </a:rPr>
                  <m:t>=</m:t>
                </m:r>
                <m:sSub>
                  <m:sSubPr>
                    <m:ctrlPr>
                      <a:rPr i="1">
                        <a:latin typeface="Cambria Math" panose="02040503050406030204" pitchFamily="18" charset="0"/>
                      </a:rPr>
                    </m:ctrlPr>
                  </m:sSub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𝑖𝑗</m:t>
                            </m:r>
                          </m:sub>
                        </m:sSub>
                      </m:e>
                    </m:d>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sub>
                </m:sSub>
              </m:oMath>
            </a14:m>
            <a:r>
              <a:t>, </a:t>
            </a:r>
            <a14:m xmlns:a14="http://schemas.microsoft.com/office/drawing/2010/main">
              <m:oMath xmlns:m="http://schemas.openxmlformats.org/officeDocument/2006/math">
                <m:r>
                  <a:rPr>
                    <a:latin typeface="Cambria Math" panose="02040503050406030204" pitchFamily="18" charset="0"/>
                  </a:rPr>
                  <m:t>𝐶</m:t>
                </m:r>
                <m:r>
                  <a:rPr>
                    <a:latin typeface="Cambria Math" panose="02040503050406030204" pitchFamily="18" charset="0"/>
                  </a:rPr>
                  <m:t>=</m:t>
                </m:r>
                <m:sSub>
                  <m:sSubPr>
                    <m:ctrlPr>
                      <a:rPr i="1">
                        <a:latin typeface="Cambria Math" panose="02040503050406030204" pitchFamily="18" charset="0"/>
                      </a:rPr>
                    </m:ctrlPr>
                  </m:sSub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𝑐</m:t>
                            </m:r>
                          </m:e>
                          <m:sub>
                            <m:r>
                              <a:rPr>
                                <a:latin typeface="Cambria Math" panose="02040503050406030204" pitchFamily="18" charset="0"/>
                              </a:rPr>
                              <m:t>𝑖𝑗</m:t>
                            </m:r>
                          </m:sub>
                        </m:sSub>
                      </m:e>
                    </m:d>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sub>
                </m:sSub>
              </m:oMath>
            </a14:m>
            <a:r>
              <a:t>, 其中 </a:t>
            </a:r>
            <a14:m xmlns:a14="http://schemas.microsoft.com/office/drawing/2010/main">
              <m:oMath xmlns:m="http://schemas.openxmlformats.org/officeDocument/2006/math">
                <m:r>
                  <a:rPr>
                    <a:latin typeface="Cambria Math" panose="02040503050406030204" pitchFamily="18" charset="0"/>
                  </a:rPr>
                  <m:t>𝐵</m:t>
                </m:r>
                <m:r>
                  <a:rPr>
                    <a:latin typeface="Cambria Math" panose="02040503050406030204" pitchFamily="18" charset="0"/>
                  </a:rPr>
                  <m:t>=</m:t>
                </m:r>
                <m:r>
                  <a:rPr>
                    <a:latin typeface="Cambria Math" panose="02040503050406030204" pitchFamily="18" charset="0"/>
                  </a:rPr>
                  <m:t>𝐴</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𝑇</m:t>
                    </m:r>
                  </m:sup>
                </m:sSup>
              </m:oMath>
            </a14:m>
            <a:r>
              <a:t>, </a:t>
            </a:r>
            <a14:m xmlns:a14="http://schemas.microsoft.com/office/drawing/2010/main">
              <m:oMath xmlns:m="http://schemas.openxmlformats.org/officeDocument/2006/math">
                <m:r>
                  <a:rPr>
                    <a:latin typeface="Cambria Math" panose="02040503050406030204" pitchFamily="18" charset="0"/>
                  </a:rPr>
                  <m:t>𝐶</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𝑇</m:t>
                    </m:r>
                  </m:sup>
                </m:sSup>
                <m:r>
                  <a:rPr>
                    <a:latin typeface="Cambria Math" panose="02040503050406030204" pitchFamily="18" charset="0"/>
                  </a:rPr>
                  <m:t>×</m:t>
                </m:r>
                <m:r>
                  <a:rPr>
                    <a:latin typeface="Cambria Math" panose="02040503050406030204" pitchFamily="18" charset="0"/>
                  </a:rPr>
                  <m:t>𝐴</m:t>
                </m:r>
              </m:oMath>
            </a14:m>
            <a:r>
              <a:t>. </a:t>
            </a:r>
            <a14:m xmlns:a14="http://schemas.microsoft.com/office/drawing/2010/main">
              <m:oMath xmlns:m="http://schemas.openxmlformats.org/officeDocument/2006/math">
                <m:r>
                  <a:rPr>
                    <a:latin typeface="Cambria Math" panose="02040503050406030204" pitchFamily="18" charset="0"/>
                  </a:rPr>
                  <m:t>×</m:t>
                </m:r>
              </m:oMath>
            </a14:m>
            <a:r>
              <a:t>为矩阵乘法.</a:t>
            </a:r>
          </a:p>
          <a:p>
            <a:pPr marL="0" lvl="0" indent="0">
              <a:buNone/>
            </a:pPr>
            <a:r>
              <a:t>矩阵</a:t>
            </a:r>
            <a14:m xmlns:a14="http://schemas.microsoft.com/office/drawing/2010/main">
              <m:oMath xmlns:m="http://schemas.openxmlformats.org/officeDocument/2006/math">
                <m:r>
                  <a:rPr>
                    <a:latin typeface="Cambria Math" panose="02040503050406030204" pitchFamily="18" charset="0"/>
                  </a:rPr>
                  <m:t>𝐴</m:t>
                </m:r>
              </m:oMath>
            </a14:m>
            <a:r>
              <a:t>中, 第</a:t>
            </a:r>
            <a14:m xmlns:a14="http://schemas.microsoft.com/office/drawing/2010/main">
              <m:oMath xmlns:m="http://schemas.openxmlformats.org/officeDocument/2006/math">
                <m:r>
                  <a:rPr>
                    <a:latin typeface="Cambria Math" panose="02040503050406030204" pitchFamily="18" charset="0"/>
                  </a:rPr>
                  <m:t>𝑖</m:t>
                </m:r>
              </m:oMath>
            </a14:m>
            <a:r>
              <a:t>行中值为1的元素数目等于结点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的出度; 第</a:t>
            </a:r>
            <a14:m xmlns:a14="http://schemas.microsoft.com/office/drawing/2010/main">
              <m:oMath xmlns:m="http://schemas.openxmlformats.org/officeDocument/2006/math">
                <m:r>
                  <a:rPr>
                    <a:latin typeface="Cambria Math" panose="02040503050406030204" pitchFamily="18" charset="0"/>
                  </a:rPr>
                  <m:t>𝑖</m:t>
                </m:r>
              </m:oMath>
            </a14:m>
            <a:r>
              <a:t>列中值为1的元素数目等于结点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的入度; 第</a:t>
            </a:r>
            <a14:m xmlns:a14="http://schemas.microsoft.com/office/drawing/2010/main">
              <m:oMath xmlns:m="http://schemas.openxmlformats.org/officeDocument/2006/math">
                <m:r>
                  <a:rPr>
                    <a:latin typeface="Cambria Math" panose="02040503050406030204" pitchFamily="18" charset="0"/>
                  </a:rPr>
                  <m:t>𝑖</m:t>
                </m:r>
              </m:oMath>
            </a14:m>
            <a:r>
              <a:t>行中值为1的元素数目与第</a:t>
            </a:r>
            <a14:m xmlns:a14="http://schemas.microsoft.com/office/drawing/2010/main">
              <m:oMath xmlns:m="http://schemas.openxmlformats.org/officeDocument/2006/math">
                <m:r>
                  <a:rPr>
                    <a:latin typeface="Cambria Math" panose="02040503050406030204" pitchFamily="18" charset="0"/>
                  </a:rPr>
                  <m:t>𝑖</m:t>
                </m:r>
              </m:oMath>
            </a14:m>
            <a:r>
              <a:t>列中值为1的元素数目之和等于结点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的度.</a:t>
            </a:r>
          </a:p>
          <a:p>
            <a:pPr marL="0" lvl="0" indent="0">
              <a:buNone/>
            </a:pPr>
            <a:r>
              <a:t>即:</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𝑑</m:t>
                      </m:r>
                    </m:e>
                    <m:sup>
                      <m:r>
                        <a:rPr>
                          <a:latin typeface="Cambria Math" panose="02040503050406030204" pitchFamily="18" charset="0"/>
                        </a:rPr>
                        <m:t>+</m:t>
                      </m:r>
                    </m:sup>
                  </m:sSup>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e>
                  </m:d>
                  <m:r>
                    <a:rPr>
                      <a:latin typeface="Cambria Math" panose="02040503050406030204" pitchFamily="18" charset="0"/>
                    </a:rPr>
                    <m:t>=</m:t>
                  </m:r>
                  <m:nary>
                    <m:naryPr>
                      <m:chr m:val="∑"/>
                      <m:limLoc m:val="undOvr"/>
                      <m:ctrlPr>
                        <a:rPr i="1">
                          <a:latin typeface="Cambria Math" panose="02040503050406030204" pitchFamily="18" charset="0"/>
                        </a:rPr>
                      </m:ctrlPr>
                    </m:naryPr>
                    <m:sub>
                      <m:r>
                        <a:rPr>
                          <a:latin typeface="Cambria Math" panose="02040503050406030204" pitchFamily="18" charset="0"/>
                        </a:rPr>
                        <m:t>𝑘</m:t>
                      </m:r>
                      <m:r>
                        <a:rPr>
                          <a:latin typeface="Cambria Math" panose="02040503050406030204" pitchFamily="18" charset="0"/>
                        </a:rPr>
                        <m:t>=1</m:t>
                      </m:r>
                    </m:sub>
                    <m:sup>
                      <m:r>
                        <a:rPr>
                          <a:latin typeface="Cambria Math" panose="02040503050406030204" pitchFamily="18" charset="0"/>
                        </a:rPr>
                        <m:t>𝑛</m:t>
                      </m:r>
                    </m:sup>
                    <m:e>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𝑖𝑘</m:t>
                          </m:r>
                        </m:sub>
                      </m:sSub>
                    </m:e>
                  </m:nary>
                  <m:r>
                    <a:rPr>
                      <a:latin typeface="Cambria Math" panose="02040503050406030204" pitchFamily="18" charset="0"/>
                    </a:rPr>
                    <m:t>,  </m:t>
                  </m:r>
                  <m:sSup>
                    <m:sSupPr>
                      <m:ctrlPr>
                        <a:rPr i="1">
                          <a:latin typeface="Cambria Math" panose="02040503050406030204" pitchFamily="18" charset="0"/>
                        </a:rPr>
                      </m:ctrlPr>
                    </m:sSupPr>
                    <m:e>
                      <m:r>
                        <a:rPr>
                          <a:latin typeface="Cambria Math" panose="02040503050406030204" pitchFamily="18" charset="0"/>
                        </a:rPr>
                        <m:t>𝑑</m:t>
                      </m:r>
                    </m:e>
                    <m:sup>
                      <m:r>
                        <a:rPr>
                          <a:latin typeface="Cambria Math" panose="02040503050406030204" pitchFamily="18" charset="0"/>
                        </a:rPr>
                        <m:t>−</m:t>
                      </m:r>
                    </m:sup>
                  </m:sSup>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e>
                  </m:d>
                  <m:r>
                    <a:rPr>
                      <a:latin typeface="Cambria Math" panose="02040503050406030204" pitchFamily="18" charset="0"/>
                    </a:rPr>
                    <m:t>=</m:t>
                  </m:r>
                  <m:nary>
                    <m:naryPr>
                      <m:chr m:val="∑"/>
                      <m:limLoc m:val="undOvr"/>
                      <m:ctrlPr>
                        <a:rPr i="1">
                          <a:latin typeface="Cambria Math" panose="02040503050406030204" pitchFamily="18" charset="0"/>
                        </a:rPr>
                      </m:ctrlPr>
                    </m:naryPr>
                    <m:sub>
                      <m:r>
                        <a:rPr>
                          <a:latin typeface="Cambria Math" panose="02040503050406030204" pitchFamily="18" charset="0"/>
                        </a:rPr>
                        <m:t>𝑘</m:t>
                      </m:r>
                      <m:r>
                        <a:rPr>
                          <a:latin typeface="Cambria Math" panose="02040503050406030204" pitchFamily="18" charset="0"/>
                        </a:rPr>
                        <m:t>=1</m:t>
                      </m:r>
                    </m:sub>
                    <m:sup>
                      <m:r>
                        <a:rPr>
                          <a:latin typeface="Cambria Math" panose="02040503050406030204" pitchFamily="18" charset="0"/>
                        </a:rPr>
                        <m:t>𝑛</m:t>
                      </m:r>
                    </m:sup>
                    <m:e>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𝑘𝑖</m:t>
                          </m:r>
                        </m:sub>
                      </m:sSub>
                    </m:e>
                  </m:nary>
                  <m:r>
                    <a:rPr>
                      <a:latin typeface="Cambria Math" panose="02040503050406030204" pitchFamily="18" charset="0"/>
                    </a:rPr>
                    <m:t>,  </m:t>
                  </m:r>
                  <m:r>
                    <a:rPr>
                      <a:latin typeface="Cambria Math" panose="02040503050406030204" pitchFamily="18" charset="0"/>
                    </a:rPr>
                    <m:t>𝑑</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e>
                  </m:d>
                  <m:r>
                    <a:rPr>
                      <a:latin typeface="Cambria Math" panose="02040503050406030204" pitchFamily="18" charset="0"/>
                    </a:rPr>
                    <m:t>=</m:t>
                  </m:r>
                  <m:nary>
                    <m:naryPr>
                      <m:chr m:val="∑"/>
                      <m:limLoc m:val="undOvr"/>
                      <m:ctrlPr>
                        <a:rPr i="1">
                          <a:latin typeface="Cambria Math" panose="02040503050406030204" pitchFamily="18" charset="0"/>
                        </a:rPr>
                      </m:ctrlPr>
                    </m:naryPr>
                    <m:sub>
                      <m:r>
                        <a:rPr>
                          <a:latin typeface="Cambria Math" panose="02040503050406030204" pitchFamily="18" charset="0"/>
                        </a:rPr>
                        <m:t>𝑘</m:t>
                      </m:r>
                      <m:r>
                        <a:rPr>
                          <a:latin typeface="Cambria Math" panose="02040503050406030204" pitchFamily="18" charset="0"/>
                        </a:rPr>
                        <m:t>=1</m:t>
                      </m:r>
                    </m:sub>
                    <m:sup>
                      <m:r>
                        <a:rPr>
                          <a:latin typeface="Cambria Math" panose="02040503050406030204" pitchFamily="18" charset="0"/>
                        </a:rPr>
                        <m:t>𝑛</m:t>
                      </m:r>
                    </m:sup>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𝑘𝑖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𝑖𝑘</m:t>
                              </m:r>
                            </m:sub>
                          </m:sSub>
                        </m:e>
                      </m:d>
                    </m:e>
                  </m:nary>
                  <m:r>
                    <a:rPr>
                      <a:latin typeface="Cambria Math" panose="02040503050406030204" pitchFamily="18" charset="0"/>
                    </a:rPr>
                    <m:t>.</m:t>
                  </m:r>
                </m:oMath>
              </m:oMathPara>
            </a14:m>
            <a:endParaRPr/>
          </a:p>
        </p:txBody>
      </p:sp>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100</a:t>
            </a:fld>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对于矩阵</a:t>
            </a:r>
            <a14:m xmlns:a14="http://schemas.microsoft.com/office/drawing/2010/main">
              <m:oMath xmlns:m="http://schemas.openxmlformats.org/officeDocument/2006/math">
                <m:r>
                  <a:rPr>
                    <a:latin typeface="Cambria Math" panose="02040503050406030204" pitchFamily="18" charset="0"/>
                  </a:rPr>
                  <m:t>𝐵</m:t>
                </m:r>
                <m:r>
                  <a:rPr>
                    <a:latin typeface="Cambria Math" panose="02040503050406030204" pitchFamily="18" charset="0"/>
                  </a:rPr>
                  <m:t>=</m:t>
                </m:r>
                <m:r>
                  <a:rPr>
                    <a:latin typeface="Cambria Math" panose="02040503050406030204" pitchFamily="18" charset="0"/>
                  </a:rPr>
                  <m:t>𝐴</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𝑇</m:t>
                    </m:r>
                  </m:sup>
                </m:sSup>
              </m:oMath>
            </a14:m>
            <a:r>
              <a:t>, 第</a:t>
            </a:r>
            <a14:m xmlns:a14="http://schemas.microsoft.com/office/drawing/2010/main">
              <m:oMath xmlns:m="http://schemas.openxmlformats.org/officeDocument/2006/math">
                <m:r>
                  <a:rPr>
                    <a:latin typeface="Cambria Math" panose="02040503050406030204" pitchFamily="18" charset="0"/>
                  </a:rPr>
                  <m:t>𝑖</m:t>
                </m:r>
              </m:oMath>
            </a14:m>
            <a:r>
              <a:t>行第</a:t>
            </a:r>
            <a14:m xmlns:a14="http://schemas.microsoft.com/office/drawing/2010/main">
              <m:oMath xmlns:m="http://schemas.openxmlformats.org/officeDocument/2006/math">
                <m:r>
                  <a:rPr>
                    <a:latin typeface="Cambria Math" panose="02040503050406030204" pitchFamily="18" charset="0"/>
                  </a:rPr>
                  <m:t>𝑗</m:t>
                </m:r>
              </m:oMath>
            </a14:m>
            <a:r>
              <a:t>列元素</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𝑖𝑗</m:t>
                    </m:r>
                  </m:sub>
                </m:sSub>
              </m:oMath>
            </a14:m>
            <a:r>
              <a:t>:</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𝑖𝑗</m:t>
                      </m:r>
                    </m:sub>
                  </m:sSub>
                  <m:r>
                    <a:rPr>
                      <a:latin typeface="Cambria Math" panose="02040503050406030204" pitchFamily="18" charset="0"/>
                    </a:rPr>
                    <m:t>=</m:t>
                  </m:r>
                  <m:nary>
                    <m:naryPr>
                      <m:chr m:val="∑"/>
                      <m:limLoc m:val="undOvr"/>
                      <m:ctrlPr>
                        <a:rPr i="1">
                          <a:latin typeface="Cambria Math" panose="02040503050406030204" pitchFamily="18" charset="0"/>
                        </a:rPr>
                      </m:ctrlPr>
                    </m:naryPr>
                    <m:sub>
                      <m:r>
                        <a:rPr>
                          <a:latin typeface="Cambria Math" panose="02040503050406030204" pitchFamily="18" charset="0"/>
                        </a:rPr>
                        <m:t>𝑘</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𝑛</m:t>
                      </m:r>
                    </m:sup>
                    <m:e>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𝑖𝑘</m:t>
                          </m:r>
                        </m:sub>
                      </m:sSub>
                    </m:e>
                  </m:nary>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𝑗𝑘</m:t>
                      </m:r>
                    </m:sub>
                  </m:sSub>
                </m:oMath>
              </m:oMathPara>
            </a14:m>
            <a:endParaRPr/>
          </a:p>
          <a:p>
            <a:pPr marL="0" lvl="0" indent="0">
              <a:buNone/>
            </a:pPr>
            <a:r>
              <a:t>意义是它表示分别从</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和</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oMath>
            </a14:m>
            <a:r>
              <a:t>出发的边有共同终点的那些终点的数目.</a:t>
            </a:r>
          </a:p>
          <a:p>
            <a:pPr marL="0" lvl="0" indent="0">
              <a:buNone/>
            </a:pPr>
            <a:r>
              <a:t>特别地, 主对角线元素</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𝑖𝑖</m:t>
                    </m:r>
                  </m:sub>
                </m:sSub>
              </m:oMath>
            </a14:m>
            <a:r>
              <a:t>就是结点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的出度.</a:t>
            </a:r>
          </a:p>
        </p:txBody>
      </p:sp>
      <p:pic>
        <p:nvPicPr>
          <p:cNvPr id="2" name="Picture 1" descr="MAT21601T-Chapter09_files/figure-pptx/unnamed-chunk-79-1.png"/>
          <p:cNvPicPr>
            <a:picLocks noGrp="1" noChangeAspect="1"/>
          </p:cNvPicPr>
          <p:nvPr/>
        </p:nvPicPr>
        <p:blipFill>
          <a:blip r:embed="rId2"/>
          <a:stretch>
            <a:fillRect/>
          </a:stretch>
        </p:blipFill>
        <p:spPr bwMode="auto">
          <a:xfrm>
            <a:off x="7188200" y="2679700"/>
            <a:ext cx="4305300" cy="2159000"/>
          </a:xfrm>
          <a:prstGeom prst="rect">
            <a:avLst/>
          </a:prstGeom>
          <a:noFill/>
          <a:ln w="9525">
            <a:noFill/>
            <a:headEnd/>
            <a:tailEnd/>
          </a:ln>
        </p:spPr>
      </p:pic>
      <p:sp>
        <p:nvSpPr>
          <p:cNvPr id="4" name="TextBox 3"/>
          <p:cNvSpPr txBox="1"/>
          <p:nvPr/>
        </p:nvSpPr>
        <p:spPr>
          <a:xfrm>
            <a:off x="7188200" y="5384800"/>
            <a:ext cx="4305300" cy="508000"/>
          </a:xfrm>
          <a:prstGeom prst="rect">
            <a:avLst/>
          </a:prstGeom>
          <a:noFill/>
        </p:spPr>
        <p:txBody>
          <a:bodyPr/>
          <a:lstStyle/>
          <a:p>
            <a:pPr marL="0" lvl="0" indent="0" algn="ctr">
              <a:buNone/>
            </a:pPr>
            <a:r>
              <a:t>从v</a:t>
            </a:r>
            <a:r>
              <a:rPr baseline="-25000"/>
              <a:t>1</a:t>
            </a:r>
            <a:r>
              <a:t>和v</a:t>
            </a:r>
            <a:r>
              <a:rPr baseline="-25000"/>
              <a:t>3</a:t>
            </a:r>
            <a:r>
              <a:t>出发的边有共同终点的那些终点的数目为2.</a:t>
            </a:r>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101</a:t>
            </a:fld>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对于矩阵</a:t>
            </a:r>
            <a14:m xmlns:a14="http://schemas.microsoft.com/office/drawing/2010/main">
              <m:oMath xmlns:m="http://schemas.openxmlformats.org/officeDocument/2006/math">
                <m:r>
                  <a:rPr>
                    <a:latin typeface="Cambria Math" panose="02040503050406030204" pitchFamily="18" charset="0"/>
                  </a:rPr>
                  <m:t>𝐶</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𝑇</m:t>
                    </m:r>
                  </m:sup>
                </m:sSup>
                <m:r>
                  <a:rPr>
                    <a:latin typeface="Cambria Math" panose="02040503050406030204" pitchFamily="18" charset="0"/>
                  </a:rPr>
                  <m:t>×</m:t>
                </m:r>
                <m:r>
                  <a:rPr>
                    <a:latin typeface="Cambria Math" panose="02040503050406030204" pitchFamily="18" charset="0"/>
                  </a:rPr>
                  <m:t>𝐴</m:t>
                </m:r>
              </m:oMath>
            </a14:m>
            <a:r>
              <a:t>, 第</a:t>
            </a:r>
            <a14:m xmlns:a14="http://schemas.microsoft.com/office/drawing/2010/main">
              <m:oMath xmlns:m="http://schemas.openxmlformats.org/officeDocument/2006/math">
                <m:r>
                  <a:rPr>
                    <a:latin typeface="Cambria Math" panose="02040503050406030204" pitchFamily="18" charset="0"/>
                  </a:rPr>
                  <m:t>𝑖</m:t>
                </m:r>
              </m:oMath>
            </a14:m>
            <a:r>
              <a:t>行第</a:t>
            </a:r>
            <a14:m xmlns:a14="http://schemas.microsoft.com/office/drawing/2010/main">
              <m:oMath xmlns:m="http://schemas.openxmlformats.org/officeDocument/2006/math">
                <m:r>
                  <a:rPr>
                    <a:latin typeface="Cambria Math" panose="02040503050406030204" pitchFamily="18" charset="0"/>
                  </a:rPr>
                  <m:t>𝑗</m:t>
                </m:r>
              </m:oMath>
            </a14:m>
            <a:r>
              <a:t>列元素</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𝑐</m:t>
                    </m:r>
                  </m:e>
                  <m:sub>
                    <m:r>
                      <a:rPr>
                        <a:latin typeface="Cambria Math" panose="02040503050406030204" pitchFamily="18" charset="0"/>
                      </a:rPr>
                      <m:t>𝑖𝑗</m:t>
                    </m:r>
                  </m:sub>
                </m:sSub>
              </m:oMath>
            </a14:m>
            <a:r>
              <a:t>:</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𝑐</m:t>
                      </m:r>
                    </m:e>
                    <m:sub>
                      <m:r>
                        <a:rPr>
                          <a:latin typeface="Cambria Math" panose="02040503050406030204" pitchFamily="18" charset="0"/>
                        </a:rPr>
                        <m:t>𝑖𝑗</m:t>
                      </m:r>
                    </m:sub>
                  </m:sSub>
                  <m:r>
                    <a:rPr>
                      <a:latin typeface="Cambria Math" panose="02040503050406030204" pitchFamily="18" charset="0"/>
                    </a:rPr>
                    <m:t>=</m:t>
                  </m:r>
                  <m:nary>
                    <m:naryPr>
                      <m:chr m:val="∑"/>
                      <m:limLoc m:val="undOvr"/>
                      <m:ctrlPr>
                        <a:rPr i="1">
                          <a:latin typeface="Cambria Math" panose="02040503050406030204" pitchFamily="18" charset="0"/>
                        </a:rPr>
                      </m:ctrlPr>
                    </m:naryPr>
                    <m:sub>
                      <m:r>
                        <a:rPr>
                          <a:latin typeface="Cambria Math" panose="02040503050406030204" pitchFamily="18" charset="0"/>
                        </a:rPr>
                        <m:t>𝑘</m:t>
                      </m:r>
                      <m:r>
                        <a:rPr>
                          <a:latin typeface="Cambria Math" panose="02040503050406030204" pitchFamily="18" charset="0"/>
                        </a:rPr>
                        <m:t>=1</m:t>
                      </m:r>
                    </m:sub>
                    <m:sup>
                      <m:r>
                        <a:rPr>
                          <a:latin typeface="Cambria Math" panose="02040503050406030204" pitchFamily="18" charset="0"/>
                        </a:rPr>
                        <m:t>𝑛</m:t>
                      </m:r>
                    </m:sup>
                    <m:e>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𝑘𝑖</m:t>
                          </m:r>
                        </m:sub>
                      </m:sSub>
                    </m:e>
                  </m:nary>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𝑘𝑗</m:t>
                      </m:r>
                    </m:sub>
                  </m:sSub>
                </m:oMath>
              </m:oMathPara>
            </a14:m>
            <a:endParaRPr/>
          </a:p>
          <a:p>
            <a:pPr marL="0" lvl="0" indent="0">
              <a:buNone/>
            </a:pPr>
            <a:r>
              <a:t>意义是从共同始点出发的边终止于</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和</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oMath>
            </a14:m>
            <a:r>
              <a:t>的那些始点的数目.特别地, 主对角线元素</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𝑐</m:t>
                    </m:r>
                  </m:e>
                  <m:sub>
                    <m:r>
                      <a:rPr>
                        <a:latin typeface="Cambria Math" panose="02040503050406030204" pitchFamily="18" charset="0"/>
                      </a:rPr>
                      <m:t>𝑖𝑖</m:t>
                    </m:r>
                  </m:sub>
                </m:sSub>
              </m:oMath>
            </a14:m>
            <a:r>
              <a:t>就是结点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的入度.</a:t>
            </a:r>
          </a:p>
        </p:txBody>
      </p:sp>
      <p:pic>
        <p:nvPicPr>
          <p:cNvPr id="2" name="Picture 1" descr="MAT21601T-Chapter09_files/figure-pptx/unnamed-chunk-80-1.png"/>
          <p:cNvPicPr>
            <a:picLocks noGrp="1" noChangeAspect="1"/>
          </p:cNvPicPr>
          <p:nvPr/>
        </p:nvPicPr>
        <p:blipFill>
          <a:blip r:embed="rId2"/>
          <a:stretch>
            <a:fillRect/>
          </a:stretch>
        </p:blipFill>
        <p:spPr bwMode="auto">
          <a:xfrm>
            <a:off x="7188200" y="2679700"/>
            <a:ext cx="4305300" cy="2159000"/>
          </a:xfrm>
          <a:prstGeom prst="rect">
            <a:avLst/>
          </a:prstGeom>
          <a:noFill/>
          <a:ln w="9525">
            <a:noFill/>
            <a:headEnd/>
            <a:tailEnd/>
          </a:ln>
        </p:spPr>
      </p:pic>
      <p:sp>
        <p:nvSpPr>
          <p:cNvPr id="4" name="TextBox 3"/>
          <p:cNvSpPr txBox="1"/>
          <p:nvPr/>
        </p:nvSpPr>
        <p:spPr>
          <a:xfrm>
            <a:off x="7188200" y="5384800"/>
            <a:ext cx="4305300" cy="508000"/>
          </a:xfrm>
          <a:prstGeom prst="rect">
            <a:avLst/>
          </a:prstGeom>
          <a:noFill/>
        </p:spPr>
        <p:txBody>
          <a:bodyPr/>
          <a:lstStyle/>
          <a:p>
            <a:pPr marL="0" lvl="0" indent="0" algn="ctr">
              <a:buNone/>
            </a:pPr>
            <a:r>
              <a:t>从共同始点出发的边终止于v</a:t>
            </a:r>
            <a:r>
              <a:rPr baseline="-25000"/>
              <a:t>2</a:t>
            </a:r>
            <a:r>
              <a:t>和v</a:t>
            </a:r>
            <a:r>
              <a:rPr baseline="-25000"/>
              <a:t>4</a:t>
            </a:r>
            <a:r>
              <a:t>的那些始点的数目为2.</a:t>
            </a:r>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102</a:t>
            </a:fld>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例:</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𝐴</m:t>
                  </m:r>
                  <m:r>
                    <a:rPr>
                      <a:latin typeface="Cambria Math" panose="02040503050406030204" pitchFamily="18" charset="0"/>
                    </a:rPr>
                    <m:t>=</m:t>
                  </m:r>
                  <m:d>
                    <m:dPr>
                      <m:ctrlPr>
                        <a:rPr i="1">
                          <a:latin typeface="Cambria Math" panose="02040503050406030204" pitchFamily="18" charset="0"/>
                        </a:rPr>
                      </m:ctrlPr>
                    </m:dPr>
                    <m:e>
                      <m:m>
                        <m:mPr>
                          <m:mcs>
                            <m:mc>
                              <m:mcPr>
                                <m:count m:val="4"/>
                                <m:mcJc m:val="center"/>
                              </m:mcPr>
                            </m:mc>
                          </m:mcs>
                          <m:ctrlPr>
                            <a:rPr i="1">
                              <a:latin typeface="Cambria Math" panose="02040503050406030204" pitchFamily="18" charset="0"/>
                            </a:rPr>
                          </m:ctrlPr>
                        </m:mP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0</m:t>
                            </m:r>
                          </m:e>
                        </m:mr>
                      </m:m>
                    </m:e>
                  </m:d>
                </m:oMath>
              </m:oMathPara>
            </a14:m>
            <a:endParaRPr/>
          </a:p>
          <a:p>
            <a:pPr marL="0" lvl="0" indent="0">
              <a:buNone/>
            </a:pPr>
            <a:r>
              <a:t>在矩阵</a:t>
            </a:r>
            <a14:m xmlns:a14="http://schemas.microsoft.com/office/drawing/2010/main">
              <m:oMath xmlns:m="http://schemas.openxmlformats.org/officeDocument/2006/math">
                <m:r>
                  <a:rPr>
                    <a:latin typeface="Cambria Math" panose="02040503050406030204" pitchFamily="18" charset="0"/>
                  </a:rPr>
                  <m:t>𝐴</m:t>
                </m:r>
              </m:oMath>
            </a14:m>
            <a:r>
              <a:t>中, 第4行值为1的元素数目为3, 而图中结点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oMath>
            </a14:m>
            <a:r>
              <a:t>的出度正是3; 第2列值为1的元素数目为2, 而图中结点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oMath>
            </a14:m>
            <a:r>
              <a:t>的入度正是2; 第3行中值为1的元素数目与第3列中值为1的元素数目之和为4, 而图中结点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oMath>
            </a14:m>
            <a:r>
              <a:t>的度正是4.</a:t>
            </a:r>
          </a:p>
        </p:txBody>
      </p:sp>
      <p:pic>
        <p:nvPicPr>
          <p:cNvPr id="2" name="Picture 1" descr="MAT21601T-Chapter09_files/figure-pptx/unnamed-chunk-81-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103</a:t>
            </a:fld>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又: </a:t>
            </a:r>
            <a14:m xmlns:a14="http://schemas.microsoft.com/office/drawing/2010/main">
              <m:oMath xmlns:m="http://schemas.openxmlformats.org/officeDocument/2006/math">
                <m:r>
                  <a:rPr>
                    <a:latin typeface="Cambria Math" panose="02040503050406030204" pitchFamily="18" charset="0"/>
                  </a:rPr>
                  <m:t>𝐵</m:t>
                </m:r>
                <m:r>
                  <a:rPr>
                    <a:latin typeface="Cambria Math" panose="02040503050406030204" pitchFamily="18" charset="0"/>
                  </a:rPr>
                  <m:t>=</m:t>
                </m:r>
                <m:r>
                  <a:rPr>
                    <a:latin typeface="Cambria Math" panose="02040503050406030204" pitchFamily="18" charset="0"/>
                  </a:rPr>
                  <m:t>𝐴</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𝑇</m:t>
                    </m:r>
                  </m:sup>
                </m:sSup>
                <m:r>
                  <a:rPr>
                    <a:latin typeface="Cambria Math" panose="02040503050406030204" pitchFamily="18" charset="0"/>
                  </a:rPr>
                  <m:t>=</m:t>
                </m:r>
              </m:oMath>
            </a14:m>
            <a:endParaRPr/>
          </a:p>
          <a:p>
            <a:pPr marL="0" lvl="0" indent="0">
              <a:buNone/>
            </a:pPr>
            <a:r>
              <a:t> </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d>
                    <m:dPr>
                      <m:ctrlPr>
                        <a:rPr>
                          <a:latin typeface="Cambria Math" panose="02040503050406030204" pitchFamily="18" charset="0"/>
                        </a:rPr>
                      </m:ctrlPr>
                    </m:dPr>
                    <m:e>
                      <m:m>
                        <m:mPr>
                          <m:mcs>
                            <m:mc>
                              <m:mcPr>
                                <m:count m:val="4"/>
                                <m:mcJc m:val="center"/>
                              </m:mcPr>
                            </m:mc>
                          </m:mcs>
                          <m:ctrlPr>
                            <a:rPr>
                              <a:latin typeface="Cambria Math" panose="02040503050406030204" pitchFamily="18" charset="0"/>
                            </a:rPr>
                          </m:ctrlPr>
                        </m:mP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0</m:t>
                            </m:r>
                          </m:e>
                        </m:mr>
                      </m:m>
                    </m:e>
                  </m:d>
                  <m:d>
                    <m:dPr>
                      <m:ctrlPr>
                        <a:rPr i="1">
                          <a:latin typeface="Cambria Math" panose="02040503050406030204" pitchFamily="18" charset="0"/>
                        </a:rPr>
                      </m:ctrlPr>
                    </m:dPr>
                    <m:e>
                      <m:m>
                        <m:mPr>
                          <m:mcs>
                            <m:mc>
                              <m:mcPr>
                                <m:count m:val="4"/>
                                <m:mcJc m:val="center"/>
                              </m:mcPr>
                            </m:mc>
                          </m:mcs>
                          <m:ctrlPr>
                            <a:rPr i="1">
                              <a:latin typeface="Cambria Math" panose="02040503050406030204" pitchFamily="18" charset="0"/>
                            </a:rPr>
                          </m:ctrlPr>
                        </m:mPr>
                        <m:mr>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1</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0</m:t>
                            </m:r>
                          </m:e>
                        </m:mr>
                      </m:m>
                    </m:e>
                  </m:d>
                </m:oMath>
              </m:oMathPara>
            </a14:m>
            <a:endParaRPr/>
          </a:p>
          <a:p>
            <a:pPr marL="0" lvl="0" indent="0">
              <a:buNone/>
            </a:pPr>
            <a:r>
              <a:t> </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𝐵</m:t>
                  </m:r>
                  <m:r>
                    <a:rPr>
                      <a:latin typeface="Cambria Math" panose="02040503050406030204" pitchFamily="18" charset="0"/>
                    </a:rPr>
                    <m:t>=</m:t>
                  </m:r>
                  <m:d>
                    <m:dPr>
                      <m:ctrlPr>
                        <a:rPr i="1">
                          <a:latin typeface="Cambria Math" panose="02040503050406030204" pitchFamily="18" charset="0"/>
                        </a:rPr>
                      </m:ctrlPr>
                    </m:dPr>
                    <m:e>
                      <m:m>
                        <m:mPr>
                          <m:mcs>
                            <m:mc>
                              <m:mcPr>
                                <m:count m:val="4"/>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3</m:t>
                            </m:r>
                          </m:e>
                          <m:e>
                            <m:r>
                              <a:rPr>
                                <a:latin typeface="Cambria Math" panose="02040503050406030204" pitchFamily="18" charset="0"/>
                              </a:rPr>
                              <m:t>2</m:t>
                            </m:r>
                          </m:e>
                        </m:mr>
                        <m:mr>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2</m:t>
                            </m:r>
                          </m:e>
                          <m:e>
                            <m:r>
                              <a:rPr>
                                <a:latin typeface="Cambria Math" panose="02040503050406030204" pitchFamily="18" charset="0"/>
                              </a:rPr>
                              <m:t>3</m:t>
                            </m:r>
                          </m:e>
                        </m:mr>
                      </m:m>
                    </m:e>
                  </m:d>
                </m:oMath>
              </m:oMathPara>
            </a14:m>
            <a:endParaRPr/>
          </a:p>
        </p:txBody>
      </p:sp>
      <p:pic>
        <p:nvPicPr>
          <p:cNvPr id="2" name="Picture 1" descr="MAT21601T-Chapter09_files/figure-pptx/unnamed-chunk-82-1.png"/>
          <p:cNvPicPr>
            <a:picLocks noGrp="1" noChangeAspect="1"/>
          </p:cNvPicPr>
          <p:nvPr/>
        </p:nvPicPr>
        <p:blipFill>
          <a:blip r:embed="rId2"/>
          <a:stretch>
            <a:fillRect/>
          </a:stretch>
        </p:blipFill>
        <p:spPr bwMode="auto">
          <a:xfrm>
            <a:off x="7188200" y="2679700"/>
            <a:ext cx="4305300" cy="2159000"/>
          </a:xfrm>
          <a:prstGeom prst="rect">
            <a:avLst/>
          </a:prstGeom>
          <a:noFill/>
          <a:ln w="9525">
            <a:noFill/>
            <a:headEnd/>
            <a:tailEnd/>
          </a:ln>
        </p:spPr>
      </p:pic>
      <p:sp>
        <p:nvSpPr>
          <p:cNvPr id="4" name="TextBox 3"/>
          <p:cNvSpPr txBox="1"/>
          <p:nvPr/>
        </p:nvSpPr>
        <p:spPr>
          <a:xfrm>
            <a:off x="7188200" y="5384800"/>
            <a:ext cx="4305300" cy="508000"/>
          </a:xfrm>
          <a:prstGeom prst="rect">
            <a:avLst/>
          </a:prstGeom>
          <a:noFill/>
        </p:spPr>
        <p:txBody>
          <a:bodyPr/>
          <a:lstStyle/>
          <a:p>
            <a:pPr marL="0" lvl="0" indent="0" algn="ctr">
              <a:buNone/>
            </a:pPr>
            <a:r>
              <a:t>b</a:t>
            </a:r>
            <a:r>
              <a:rPr baseline="-25000"/>
              <a:t>34</a:t>
            </a:r>
            <a:r>
              <a:t>=2, 而图中正有两个结点v</a:t>
            </a:r>
            <a:r>
              <a:rPr baseline="-25000"/>
              <a:t>1</a:t>
            </a:r>
            <a:r>
              <a:t>和v</a:t>
            </a:r>
            <a:r>
              <a:rPr baseline="-25000"/>
              <a:t>2</a:t>
            </a:r>
            <a:r>
              <a:t>, 使得分别从v</a:t>
            </a:r>
            <a:r>
              <a:rPr baseline="-25000"/>
              <a:t>3</a:t>
            </a:r>
            <a:r>
              <a:t>和v</a:t>
            </a:r>
            <a:r>
              <a:rPr baseline="-25000"/>
              <a:t>4</a:t>
            </a:r>
            <a:r>
              <a:t>出发的边都以它们为共同的终点;b</a:t>
            </a:r>
            <a:r>
              <a:rPr baseline="-25000"/>
              <a:t>44</a:t>
            </a:r>
            <a:r>
              <a:t>=3, 而结点v</a:t>
            </a:r>
            <a:r>
              <a:rPr baseline="-25000"/>
              <a:t>4</a:t>
            </a:r>
            <a:r>
              <a:t>的出度恰为3.</a:t>
            </a:r>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104</a:t>
            </a:fld>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再有:</a:t>
            </a:r>
          </a:p>
          <a:p>
            <a:pPr marL="0" lvl="0" indent="0">
              <a:buNone/>
            </a:pPr>
            <a14:m xmlns:a14="http://schemas.microsoft.com/office/drawing/2010/main">
              <m:oMathPara xmlns:m="http://schemas.openxmlformats.org/officeDocument/2006/math">
                <m:oMathParaPr>
                  <m:jc m:val="centerGroup"/>
                </m:oMathParaPr>
                <m:oMath xmlns:m="http://schemas.openxmlformats.org/officeDocument/2006/math">
                  <m:r>
                    <a:rPr>
                      <a:latin typeface="Cambria Math" panose="02040503050406030204" pitchFamily="18" charset="0"/>
                    </a:rPr>
                    <m:t>𝐶</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𝑇</m:t>
                      </m:r>
                    </m:sup>
                  </m:sSup>
                  <m:r>
                    <a:rPr>
                      <a:latin typeface="Cambria Math" panose="02040503050406030204" pitchFamily="18" charset="0"/>
                    </a:rPr>
                    <m:t>×</m:t>
                  </m:r>
                  <m:r>
                    <a:rPr>
                      <a:latin typeface="Cambria Math" panose="02040503050406030204" pitchFamily="18" charset="0"/>
                    </a:rPr>
                    <m:t>𝐴</m:t>
                  </m:r>
                  <m:r>
                    <a:rPr>
                      <a:latin typeface="Cambria Math" panose="02040503050406030204" pitchFamily="18" charset="0"/>
                    </a:rPr>
                    <m:t>=</m:t>
                  </m:r>
                </m:oMath>
              </m:oMathPara>
            </a14:m>
            <a:endParaRPr/>
          </a:p>
          <a:p>
            <a:pPr marL="0" lvl="0" indent="0">
              <a:buNone/>
            </a:pPr>
            <a:r>
              <a:t> </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d>
                    <m:dPr>
                      <m:ctrlPr>
                        <a:rPr>
                          <a:latin typeface="Cambria Math" panose="02040503050406030204" pitchFamily="18" charset="0"/>
                        </a:rPr>
                      </m:ctrlPr>
                    </m:dPr>
                    <m:e>
                      <m:m>
                        <m:mPr>
                          <m:mcs>
                            <m:mc>
                              <m:mcPr>
                                <m:count m:val="4"/>
                                <m:mcJc m:val="center"/>
                              </m:mcPr>
                            </m:mc>
                          </m:mcs>
                          <m:ctrlPr>
                            <a:rPr>
                              <a:latin typeface="Cambria Math" panose="02040503050406030204" pitchFamily="18" charset="0"/>
                            </a:rPr>
                          </m:ctrlPr>
                        </m:mPr>
                        <m:mr>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1</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1</m:t>
                            </m:r>
                          </m:e>
                        </m:mr>
                      </m:m>
                    </m:e>
                  </m:d>
                  <m:d>
                    <m:dPr>
                      <m:ctrlPr>
                        <a:rPr i="1">
                          <a:latin typeface="Cambria Math" panose="02040503050406030204" pitchFamily="18" charset="0"/>
                        </a:rPr>
                      </m:ctrlPr>
                    </m:dPr>
                    <m:e>
                      <m:m>
                        <m:mPr>
                          <m:mcs>
                            <m:mc>
                              <m:mcPr>
                                <m:count m:val="4"/>
                                <m:mcJc m:val="center"/>
                              </m:mcPr>
                            </m:mc>
                          </m:mcs>
                          <m:ctrlPr>
                            <a:rPr i="1">
                              <a:latin typeface="Cambria Math" panose="02040503050406030204" pitchFamily="18" charset="0"/>
                            </a:rPr>
                          </m:ctrlPr>
                        </m:mP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0</m:t>
                            </m:r>
                          </m:e>
                        </m:mr>
                      </m:m>
                    </m:e>
                  </m:d>
                </m:oMath>
              </m:oMathPara>
            </a14:m>
            <a:endParaRPr/>
          </a:p>
          <a:p>
            <a:pPr marL="0" lvl="0" indent="0">
              <a:buNone/>
            </a:pPr>
            <a:r>
              <a:t> </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𝐶</m:t>
                  </m:r>
                  <m:r>
                    <a:rPr>
                      <a:latin typeface="Cambria Math" panose="02040503050406030204" pitchFamily="18" charset="0"/>
                    </a:rPr>
                    <m:t>=</m:t>
                  </m:r>
                  <m:d>
                    <m:dPr>
                      <m:ctrlPr>
                        <a:rPr i="1">
                          <a:latin typeface="Cambria Math" panose="02040503050406030204" pitchFamily="18" charset="0"/>
                        </a:rPr>
                      </m:ctrlPr>
                    </m:dPr>
                    <m:e>
                      <m:m>
                        <m:mPr>
                          <m:mcs>
                            <m:mc>
                              <m:mcPr>
                                <m:count m:val="4"/>
                                <m:mcJc m:val="center"/>
                              </m:mcPr>
                            </m:mc>
                          </m:mcs>
                          <m:ctrlPr>
                            <a:rPr i="1">
                              <a:latin typeface="Cambria Math" panose="02040503050406030204" pitchFamily="18" charset="0"/>
                            </a:rPr>
                          </m:ctrlPr>
                        </m:mPr>
                        <m:mr>
                          <m:e>
                            <m:r>
                              <a:rPr>
                                <a:latin typeface="Cambria Math" panose="02040503050406030204" pitchFamily="18" charset="0"/>
                              </a:rPr>
                              <m:t>3</m:t>
                            </m:r>
                          </m:e>
                          <m:e>
                            <m:r>
                              <a:rPr>
                                <a:latin typeface="Cambria Math" panose="02040503050406030204" pitchFamily="18" charset="0"/>
                              </a:rPr>
                              <m:t>2</m:t>
                            </m:r>
                          </m:e>
                          <m:e>
                            <m:r>
                              <a:rPr>
                                <a:latin typeface="Cambria Math" panose="02040503050406030204" pitchFamily="18" charset="0"/>
                              </a:rPr>
                              <m:t>1</m:t>
                            </m:r>
                          </m:e>
                          <m:e>
                            <m:r>
                              <a:rPr>
                                <a:latin typeface="Cambria Math" panose="02040503050406030204" pitchFamily="18" charset="0"/>
                              </a:rPr>
                              <m:t>1</m:t>
                            </m:r>
                          </m:e>
                        </m:mr>
                        <m:mr>
                          <m:e>
                            <m:r>
                              <a:rPr>
                                <a:latin typeface="Cambria Math" panose="02040503050406030204" pitchFamily="18" charset="0"/>
                              </a:rPr>
                              <m:t>2</m:t>
                            </m:r>
                          </m:e>
                          <m:e>
                            <m:r>
                              <a:rPr>
                                <a:latin typeface="Cambria Math" panose="02040503050406030204" pitchFamily="18" charset="0"/>
                              </a:rPr>
                              <m:t>2</m:t>
                            </m:r>
                          </m:e>
                          <m:e>
                            <m:r>
                              <a:rPr>
                                <a:latin typeface="Cambria Math" panose="02040503050406030204" pitchFamily="18" charset="0"/>
                              </a:rPr>
                              <m:t>1</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0</m:t>
                            </m:r>
                          </m:e>
                        </m:m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2</m:t>
                            </m:r>
                          </m:e>
                        </m:mr>
                      </m:m>
                    </m:e>
                  </m:d>
                </m:oMath>
              </m:oMathPara>
            </a14:m>
            <a:endParaRPr/>
          </a:p>
        </p:txBody>
      </p:sp>
      <p:pic>
        <p:nvPicPr>
          <p:cNvPr id="2" name="Picture 1" descr="MAT21601T-Chapter09_files/figure-pptx/unnamed-chunk-83-1.png"/>
          <p:cNvPicPr>
            <a:picLocks noGrp="1" noChangeAspect="1"/>
          </p:cNvPicPr>
          <p:nvPr/>
        </p:nvPicPr>
        <p:blipFill>
          <a:blip r:embed="rId2"/>
          <a:stretch>
            <a:fillRect/>
          </a:stretch>
        </p:blipFill>
        <p:spPr bwMode="auto">
          <a:xfrm>
            <a:off x="7188200" y="2679700"/>
            <a:ext cx="4305300" cy="2159000"/>
          </a:xfrm>
          <a:prstGeom prst="rect">
            <a:avLst/>
          </a:prstGeom>
          <a:noFill/>
          <a:ln w="9525">
            <a:noFill/>
            <a:headEnd/>
            <a:tailEnd/>
          </a:ln>
        </p:spPr>
      </p:pic>
      <p:sp>
        <p:nvSpPr>
          <p:cNvPr id="4" name="TextBox 3"/>
          <p:cNvSpPr txBox="1"/>
          <p:nvPr/>
        </p:nvSpPr>
        <p:spPr>
          <a:xfrm>
            <a:off x="7188200" y="5384800"/>
            <a:ext cx="4305300" cy="508000"/>
          </a:xfrm>
          <a:prstGeom prst="rect">
            <a:avLst/>
          </a:prstGeom>
          <a:noFill/>
        </p:spPr>
        <p:txBody>
          <a:bodyPr/>
          <a:lstStyle/>
          <a:p>
            <a:pPr marL="0" lvl="0" indent="0" algn="ctr">
              <a:buNone/>
            </a:pPr>
            <a:r>
              <a:t>c</a:t>
            </a:r>
            <a:r>
              <a:rPr baseline="-25000"/>
              <a:t>31</a:t>
            </a:r>
            <a:r>
              <a:t>=1, 而图中正有一个结点v</a:t>
            </a:r>
            <a:r>
              <a:rPr baseline="-25000"/>
              <a:t>4</a:t>
            </a:r>
            <a:r>
              <a:t>, 使得从v</a:t>
            </a:r>
            <a:r>
              <a:rPr baseline="-25000"/>
              <a:t>4</a:t>
            </a:r>
            <a:r>
              <a:t>出发的边终止于v</a:t>
            </a:r>
            <a:r>
              <a:rPr baseline="-25000"/>
              <a:t>3</a:t>
            </a:r>
            <a:r>
              <a:t>和v</a:t>
            </a:r>
            <a:r>
              <a:rPr baseline="-25000"/>
              <a:t>1</a:t>
            </a:r>
            <a:r>
              <a:t>;c</a:t>
            </a:r>
            <a:r>
              <a:rPr baseline="-25000"/>
              <a:t>22</a:t>
            </a:r>
            <a:r>
              <a:t>=2, 而结点的入度恰为2.</a:t>
            </a:r>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105</a:t>
            </a:fld>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t>定理: 设</a:t>
            </a:r>
            <a14:m xmlns:a14="http://schemas.microsoft.com/office/drawing/2010/main">
              <m:oMath xmlns:m="http://schemas.openxmlformats.org/officeDocument/2006/math">
                <m:r>
                  <a:rPr>
                    <a:latin typeface="Cambria Math" panose="02040503050406030204" pitchFamily="18" charset="0"/>
                  </a:rPr>
                  <m:t>𝐴</m:t>
                </m:r>
                <m:r>
                  <a:rPr>
                    <a:latin typeface="Cambria Math" panose="02040503050406030204" pitchFamily="18" charset="0"/>
                  </a:rPr>
                  <m:t>=</m:t>
                </m:r>
                <m:sSub>
                  <m:sSubPr>
                    <m:ctrlPr>
                      <a:rPr i="1">
                        <a:latin typeface="Cambria Math" panose="02040503050406030204" pitchFamily="18" charset="0"/>
                      </a:rPr>
                    </m:ctrlPr>
                  </m:sSub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𝑖𝑗</m:t>
                            </m:r>
                          </m:sub>
                        </m:sSub>
                      </m:e>
                    </m:d>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sub>
                </m:sSub>
              </m:oMath>
            </a14:m>
            <a:r>
              <a:t>为简单有向图</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oMath>
            </a14:m>
            <a:r>
              <a:t>的邻接矩阵, </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𝑙</m:t>
                    </m:r>
                  </m:sup>
                </m:sSup>
                <m:r>
                  <a:rPr>
                    <a:latin typeface="Cambria Math" panose="02040503050406030204" pitchFamily="18" charset="0"/>
                  </a:rPr>
                  <m:t>=</m:t>
                </m:r>
                <m:sSub>
                  <m:sSubPr>
                    <m:ctrlPr>
                      <a:rPr i="1">
                        <a:latin typeface="Cambria Math" panose="02040503050406030204" pitchFamily="18" charset="0"/>
                      </a:rPr>
                    </m:ctrlPr>
                  </m:sSubPr>
                  <m:e>
                    <m:d>
                      <m:dPr>
                        <m:ctrlPr>
                          <a:rPr i="1">
                            <a:latin typeface="Cambria Math" panose="02040503050406030204" pitchFamily="18" charset="0"/>
                          </a:rPr>
                        </m:ctrlPr>
                      </m:dPr>
                      <m:e>
                        <m:sSubSup>
                          <m:sSubSupPr>
                            <m:ctrlPr>
                              <a:rPr i="1">
                                <a:latin typeface="Cambria Math" panose="02040503050406030204" pitchFamily="18" charset="0"/>
                              </a:rPr>
                            </m:ctrlPr>
                          </m:sSubSupPr>
                          <m:e>
                            <m:r>
                              <a:rPr>
                                <a:latin typeface="Cambria Math" panose="02040503050406030204" pitchFamily="18" charset="0"/>
                              </a:rPr>
                              <m:t>𝑎</m:t>
                            </m:r>
                          </m:e>
                          <m:sub>
                            <m:r>
                              <a:rPr>
                                <a:latin typeface="Cambria Math" panose="02040503050406030204" pitchFamily="18" charset="0"/>
                              </a:rPr>
                              <m:t>𝑖𝑗</m:t>
                            </m:r>
                          </m:sub>
                          <m:sup>
                            <m:d>
                              <m:dPr>
                                <m:ctrlPr>
                                  <a:rPr i="1">
                                    <a:latin typeface="Cambria Math" panose="02040503050406030204" pitchFamily="18" charset="0"/>
                                  </a:rPr>
                                </m:ctrlPr>
                              </m:dPr>
                              <m:e>
                                <m:r>
                                  <a:rPr>
                                    <a:latin typeface="Cambria Math" panose="02040503050406030204" pitchFamily="18" charset="0"/>
                                  </a:rPr>
                                  <m:t>𝑙</m:t>
                                </m:r>
                              </m:e>
                            </m:d>
                          </m:sup>
                        </m:sSubSup>
                      </m:e>
                    </m:d>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sub>
                </m:sSub>
              </m:oMath>
            </a14:m>
            <a:r>
              <a:t>为</a:t>
            </a:r>
            <a14:m xmlns:a14="http://schemas.microsoft.com/office/drawing/2010/main">
              <m:oMath xmlns:m="http://schemas.openxmlformats.org/officeDocument/2006/math">
                <m:r>
                  <a:rPr>
                    <a:latin typeface="Cambria Math" panose="02040503050406030204" pitchFamily="18" charset="0"/>
                  </a:rPr>
                  <m:t>𝑙</m:t>
                </m:r>
              </m:oMath>
            </a14:m>
            <a:r>
              <a:t>个矩阵</a:t>
            </a:r>
            <a14:m xmlns:a14="http://schemas.microsoft.com/office/drawing/2010/main">
              <m:oMath xmlns:m="http://schemas.openxmlformats.org/officeDocument/2006/math">
                <m:r>
                  <a:rPr>
                    <a:latin typeface="Cambria Math" panose="02040503050406030204" pitchFamily="18" charset="0"/>
                  </a:rPr>
                  <m:t>𝐴</m:t>
                </m:r>
              </m:oMath>
            </a14:m>
            <a:r>
              <a:t>的乘积, 则:</a:t>
            </a:r>
          </a:p>
          <a:p>
            <a:pPr marL="457200" lvl="0" indent="-457200">
              <a:buAutoNum type="arabicParenBoth"/>
            </a:pP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𝑙</m:t>
                    </m:r>
                  </m:sup>
                </m:sSup>
              </m:oMath>
            </a14:m>
            <a:r>
              <a:t>的第</a:t>
            </a:r>
            <a14:m xmlns:a14="http://schemas.microsoft.com/office/drawing/2010/main">
              <m:oMath xmlns:m="http://schemas.openxmlformats.org/officeDocument/2006/math">
                <m:r>
                  <a:rPr>
                    <a:latin typeface="Cambria Math" panose="02040503050406030204" pitchFamily="18" charset="0"/>
                  </a:rPr>
                  <m:t>𝑖</m:t>
                </m:r>
              </m:oMath>
            </a14:m>
            <a:r>
              <a:t>行第</a:t>
            </a:r>
            <a14:m xmlns:a14="http://schemas.microsoft.com/office/drawing/2010/main">
              <m:oMath xmlns:m="http://schemas.openxmlformats.org/officeDocument/2006/math">
                <m:r>
                  <a:rPr>
                    <a:latin typeface="Cambria Math" panose="02040503050406030204" pitchFamily="18" charset="0"/>
                  </a:rPr>
                  <m:t>𝑗</m:t>
                </m:r>
              </m:oMath>
            </a14:m>
            <a:r>
              <a:t>列元素</a:t>
            </a:r>
            <a14:m xmlns:a14="http://schemas.microsoft.com/office/drawing/2010/main">
              <m:oMath xmlns:m="http://schemas.openxmlformats.org/officeDocument/2006/math">
                <m:sSubSup>
                  <m:sSubSupPr>
                    <m:ctrlPr>
                      <a:rPr>
                        <a:latin typeface="Cambria Math" panose="02040503050406030204" pitchFamily="18" charset="0"/>
                      </a:rPr>
                    </m:ctrlPr>
                  </m:sSubSupPr>
                  <m:e>
                    <m:r>
                      <a:rPr>
                        <a:latin typeface="Cambria Math" panose="02040503050406030204" pitchFamily="18" charset="0"/>
                      </a:rPr>
                      <m:t>𝑎</m:t>
                    </m:r>
                  </m:e>
                  <m:sub>
                    <m:r>
                      <a:rPr>
                        <a:latin typeface="Cambria Math" panose="02040503050406030204" pitchFamily="18" charset="0"/>
                      </a:rPr>
                      <m:t>𝑖𝑗</m:t>
                    </m:r>
                  </m:sub>
                  <m:sup>
                    <m:d>
                      <m:dPr>
                        <m:ctrlPr>
                          <a:rPr i="1">
                            <a:latin typeface="Cambria Math" panose="02040503050406030204" pitchFamily="18" charset="0"/>
                          </a:rPr>
                        </m:ctrlPr>
                      </m:dPr>
                      <m:e>
                        <m:r>
                          <a:rPr>
                            <a:latin typeface="Cambria Math" panose="02040503050406030204" pitchFamily="18" charset="0"/>
                          </a:rPr>
                          <m:t>𝑙</m:t>
                        </m:r>
                      </m:e>
                    </m:d>
                  </m:sup>
                </m:sSubSup>
              </m:oMath>
            </a14:m>
            <a:r>
              <a:t>恰为结点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到</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oMath>
            </a14:m>
            <a:r>
              <a:t>长度为</a:t>
            </a:r>
            <a14:m xmlns:a14="http://schemas.microsoft.com/office/drawing/2010/main">
              <m:oMath xmlns:m="http://schemas.openxmlformats.org/officeDocument/2006/math">
                <m:r>
                  <a:rPr>
                    <a:latin typeface="Cambria Math" panose="02040503050406030204" pitchFamily="18" charset="0"/>
                  </a:rPr>
                  <m:t>𝑙</m:t>
                </m:r>
              </m:oMath>
            </a14:m>
            <a:r>
              <a:t>的通路数目.特别地, 第</a:t>
            </a:r>
            <a14:m xmlns:a14="http://schemas.microsoft.com/office/drawing/2010/main">
              <m:oMath xmlns:m="http://schemas.openxmlformats.org/officeDocument/2006/math">
                <m:r>
                  <a:rPr>
                    <a:latin typeface="Cambria Math" panose="02040503050406030204" pitchFamily="18" charset="0"/>
                  </a:rPr>
                  <m:t>𝑖</m:t>
                </m:r>
              </m:oMath>
            </a14:m>
            <a:r>
              <a:t>行第</a:t>
            </a:r>
            <a14:m xmlns:a14="http://schemas.microsoft.com/office/drawing/2010/main">
              <m:oMath xmlns:m="http://schemas.openxmlformats.org/officeDocument/2006/math">
                <m:r>
                  <a:rPr>
                    <a:latin typeface="Cambria Math" panose="02040503050406030204" pitchFamily="18" charset="0"/>
                  </a:rPr>
                  <m:t>𝑖</m:t>
                </m:r>
              </m:oMath>
            </a14:m>
            <a:r>
              <a:t>列元素</a:t>
            </a:r>
            <a14:m xmlns:a14="http://schemas.microsoft.com/office/drawing/2010/main">
              <m:oMath xmlns:m="http://schemas.openxmlformats.org/officeDocument/2006/math">
                <m:sSubSup>
                  <m:sSubSupPr>
                    <m:ctrlPr>
                      <a:rPr>
                        <a:latin typeface="Cambria Math" panose="02040503050406030204" pitchFamily="18" charset="0"/>
                      </a:rPr>
                    </m:ctrlPr>
                  </m:sSubSupPr>
                  <m:e>
                    <m:r>
                      <a:rPr>
                        <a:latin typeface="Cambria Math" panose="02040503050406030204" pitchFamily="18" charset="0"/>
                      </a:rPr>
                      <m:t>𝑎</m:t>
                    </m:r>
                  </m:e>
                  <m:sub>
                    <m:r>
                      <a:rPr>
                        <a:latin typeface="Cambria Math" panose="02040503050406030204" pitchFamily="18" charset="0"/>
                      </a:rPr>
                      <m:t>𝑖𝑖</m:t>
                    </m:r>
                  </m:sub>
                  <m:sup>
                    <m:d>
                      <m:dPr>
                        <m:ctrlPr>
                          <a:rPr i="1">
                            <a:latin typeface="Cambria Math" panose="02040503050406030204" pitchFamily="18" charset="0"/>
                          </a:rPr>
                        </m:ctrlPr>
                      </m:dPr>
                      <m:e>
                        <m:r>
                          <a:rPr>
                            <a:latin typeface="Cambria Math" panose="02040503050406030204" pitchFamily="18" charset="0"/>
                          </a:rPr>
                          <m:t>𝑙</m:t>
                        </m:r>
                      </m:e>
                    </m:d>
                  </m:sup>
                </m:sSubSup>
              </m:oMath>
            </a14:m>
            <a:r>
              <a:t>恰为结点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到</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长度为</a:t>
            </a:r>
            <a14:m xmlns:a14="http://schemas.microsoft.com/office/drawing/2010/main">
              <m:oMath xmlns:m="http://schemas.openxmlformats.org/officeDocument/2006/math">
                <m:r>
                  <a:rPr>
                    <a:latin typeface="Cambria Math" panose="02040503050406030204" pitchFamily="18" charset="0"/>
                  </a:rPr>
                  <m:t>𝑙</m:t>
                </m:r>
              </m:oMath>
            </a14:m>
            <a:r>
              <a:t>的回路数;</a:t>
            </a:r>
          </a:p>
          <a:p>
            <a:pPr marL="457200" lvl="0" indent="-457200">
              <a:buAutoNum type="arabicParenBoth"/>
            </a:pP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𝑙</m:t>
                    </m:r>
                  </m:sup>
                </m:sSup>
              </m:oMath>
            </a14:m>
            <a:r>
              <a:t>的全部元素之和恰是</a:t>
            </a:r>
            <a14:m xmlns:a14="http://schemas.microsoft.com/office/drawing/2010/main">
              <m:oMath xmlns:m="http://schemas.openxmlformats.org/officeDocument/2006/math">
                <m:r>
                  <a:rPr>
                    <a:latin typeface="Cambria Math" panose="02040503050406030204" pitchFamily="18" charset="0"/>
                  </a:rPr>
                  <m:t>𝐺</m:t>
                </m:r>
              </m:oMath>
            </a14:m>
            <a:r>
              <a:t>中长度为</a:t>
            </a:r>
            <a14:m xmlns:a14="http://schemas.microsoft.com/office/drawing/2010/main">
              <m:oMath xmlns:m="http://schemas.openxmlformats.org/officeDocument/2006/math">
                <m:r>
                  <a:rPr>
                    <a:latin typeface="Cambria Math" panose="02040503050406030204" pitchFamily="18" charset="0"/>
                  </a:rPr>
                  <m:t>𝑙</m:t>
                </m:r>
              </m:oMath>
            </a14:m>
            <a:r>
              <a:t>的通路数;</a:t>
            </a:r>
          </a:p>
          <a:p>
            <a:pPr marL="457200" lvl="0" indent="-457200">
              <a:buAutoNum type="arabicParenBoth"/>
            </a:pP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𝐵</m:t>
                    </m:r>
                  </m:e>
                  <m:sub>
                    <m:r>
                      <a:rPr>
                        <a:latin typeface="Cambria Math" panose="02040503050406030204" pitchFamily="18" charset="0"/>
                      </a:rPr>
                      <m:t>𝑟</m:t>
                    </m:r>
                  </m:sub>
                </m:sSub>
                <m:r>
                  <a:rPr>
                    <a:latin typeface="Cambria Math" panose="02040503050406030204" pitchFamily="18" charset="0"/>
                  </a:rPr>
                  <m:t>=</m:t>
                </m:r>
                <m:sSub>
                  <m:sSubPr>
                    <m:ctrlPr>
                      <a:rPr i="1">
                        <a:latin typeface="Cambria Math" panose="02040503050406030204" pitchFamily="18" charset="0"/>
                      </a:rPr>
                    </m:ctrlPr>
                  </m:sSubPr>
                  <m:e>
                    <m:d>
                      <m:dPr>
                        <m:ctrlPr>
                          <a:rPr i="1">
                            <a:latin typeface="Cambria Math" panose="02040503050406030204" pitchFamily="18" charset="0"/>
                          </a:rPr>
                        </m:ctrlPr>
                      </m:dPr>
                      <m:e>
                        <m:sSubSup>
                          <m:sSubSupPr>
                            <m:ctrlPr>
                              <a:rPr i="1">
                                <a:latin typeface="Cambria Math" panose="02040503050406030204" pitchFamily="18" charset="0"/>
                              </a:rPr>
                            </m:ctrlPr>
                          </m:sSubSupPr>
                          <m:e>
                            <m:r>
                              <a:rPr>
                                <a:latin typeface="Cambria Math" panose="02040503050406030204" pitchFamily="18" charset="0"/>
                              </a:rPr>
                              <m:t>𝑏</m:t>
                            </m:r>
                          </m:e>
                          <m:sub>
                            <m:r>
                              <a:rPr>
                                <a:latin typeface="Cambria Math" panose="02040503050406030204" pitchFamily="18" charset="0"/>
                              </a:rPr>
                              <m:t>𝑖𝑗</m:t>
                            </m:r>
                          </m:sub>
                          <m:sup>
                            <m:d>
                              <m:dPr>
                                <m:ctrlPr>
                                  <a:rPr i="1">
                                    <a:latin typeface="Cambria Math" panose="02040503050406030204" pitchFamily="18" charset="0"/>
                                  </a:rPr>
                                </m:ctrlPr>
                              </m:dPr>
                              <m:e>
                                <m:r>
                                  <a:rPr>
                                    <a:latin typeface="Cambria Math" panose="02040503050406030204" pitchFamily="18" charset="0"/>
                                  </a:rPr>
                                  <m:t>𝑟</m:t>
                                </m:r>
                              </m:e>
                            </m:d>
                          </m:sup>
                        </m:sSubSup>
                      </m:e>
                    </m:d>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sub>
                </m:sSub>
                <m:r>
                  <a:rPr>
                    <a:latin typeface="Cambria Math" panose="02040503050406030204" pitchFamily="18" charset="0"/>
                  </a:rPr>
                  <m:t>=</m:t>
                </m:r>
                <m:r>
                  <a:rPr>
                    <a:latin typeface="Cambria Math" panose="02040503050406030204" pitchFamily="18" charset="0"/>
                  </a:rPr>
                  <m:t>𝐴</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𝑟</m:t>
                    </m:r>
                  </m:sup>
                </m:sSup>
              </m:oMath>
            </a14:m>
            <a:r>
              <a:t> 中, </a:t>
            </a:r>
            <a14:m xmlns:a14="http://schemas.microsoft.com/office/drawing/2010/main">
              <m:oMath xmlns:m="http://schemas.openxmlformats.org/officeDocument/2006/math">
                <m:sSubSup>
                  <m:sSubSupPr>
                    <m:ctrlPr>
                      <a:rPr>
                        <a:latin typeface="Cambria Math" panose="02040503050406030204" pitchFamily="18" charset="0"/>
                      </a:rPr>
                    </m:ctrlPr>
                  </m:sSubSupPr>
                  <m:e>
                    <m:r>
                      <a:rPr>
                        <a:latin typeface="Cambria Math" panose="02040503050406030204" pitchFamily="18" charset="0"/>
                      </a:rPr>
                      <m:t>𝑏</m:t>
                    </m:r>
                  </m:e>
                  <m:sub>
                    <m:r>
                      <a:rPr>
                        <a:latin typeface="Cambria Math" panose="02040503050406030204" pitchFamily="18" charset="0"/>
                      </a:rPr>
                      <m:t>𝑖𝑗</m:t>
                    </m:r>
                  </m:sub>
                  <m:sup>
                    <m:d>
                      <m:dPr>
                        <m:ctrlPr>
                          <a:rPr i="1">
                            <a:latin typeface="Cambria Math" panose="02040503050406030204" pitchFamily="18" charset="0"/>
                          </a:rPr>
                        </m:ctrlPr>
                      </m:dPr>
                      <m:e>
                        <m:r>
                          <a:rPr>
                            <a:latin typeface="Cambria Math" panose="02040503050406030204" pitchFamily="18" charset="0"/>
                          </a:rPr>
                          <m:t>𝑟</m:t>
                        </m:r>
                      </m:e>
                    </m:d>
                  </m:sup>
                </m:sSubSup>
              </m:oMath>
            </a14:m>
            <a:r>
              <a:t>恰为结点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到</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oMath>
            </a14:m>
            <a:r>
              <a:t>长度小于等于</a:t>
            </a:r>
            <a14:m xmlns:a14="http://schemas.microsoft.com/office/drawing/2010/main">
              <m:oMath xmlns:m="http://schemas.openxmlformats.org/officeDocument/2006/math">
                <m:r>
                  <a:rPr>
                    <a:latin typeface="Cambria Math" panose="02040503050406030204" pitchFamily="18" charset="0"/>
                  </a:rPr>
                  <m:t>𝑟</m:t>
                </m:r>
              </m:oMath>
            </a14:m>
            <a:r>
              <a:t>的通路数目;</a:t>
            </a:r>
          </a:p>
          <a:p>
            <a:pPr marL="457200" lvl="0" indent="-457200">
              <a:buAutoNum type="arabicParenBoth"/>
            </a:pP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𝐵</m:t>
                    </m:r>
                  </m:e>
                  <m:sub>
                    <m:r>
                      <a:rPr>
                        <a:latin typeface="Cambria Math" panose="02040503050406030204" pitchFamily="18" charset="0"/>
                      </a:rPr>
                      <m:t>𝑟</m:t>
                    </m:r>
                  </m:sub>
                </m:sSub>
              </m:oMath>
            </a14:m>
            <a:r>
              <a:t>的全部元素之和为</a:t>
            </a:r>
            <a14:m xmlns:a14="http://schemas.microsoft.com/office/drawing/2010/main">
              <m:oMath xmlns:m="http://schemas.openxmlformats.org/officeDocument/2006/math">
                <m:r>
                  <a:rPr>
                    <a:latin typeface="Cambria Math" panose="02040503050406030204" pitchFamily="18" charset="0"/>
                  </a:rPr>
                  <m:t>𝐺</m:t>
                </m:r>
              </m:oMath>
            </a14:m>
            <a:r>
              <a:t>中长度小于等于</a:t>
            </a:r>
            <a14:m xmlns:a14="http://schemas.microsoft.com/office/drawing/2010/main">
              <m:oMath xmlns:m="http://schemas.openxmlformats.org/officeDocument/2006/math">
                <m:r>
                  <a:rPr>
                    <a:latin typeface="Cambria Math" panose="02040503050406030204" pitchFamily="18" charset="0"/>
                  </a:rPr>
                  <m:t>𝑟</m:t>
                </m:r>
              </m:oMath>
            </a14:m>
            <a:r>
              <a:t>的通路数.</a:t>
            </a:r>
          </a:p>
        </p:txBody>
      </p:sp>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106</a:t>
            </a:fld>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sz="half" idx="1"/>
              </p:nvPr>
            </p:nvSpPr>
            <p:spPr/>
            <p:txBody>
              <a:bodyPr>
                <a:normAutofit lnSpcReduction="10000"/>
              </a:bodyPr>
              <a:lstStyle/>
              <a:p>
                <a:pPr marL="0" lvl="0" indent="0">
                  <a:buNone/>
                </a:pPr>
                <a:r>
                  <a:t>例: 给出简单有向图</a:t>
                </a:r>
                <a14:m>
                  <m:oMath xmlns:m="http://schemas.openxmlformats.org/officeDocument/2006/math">
                    <m:r>
                      <a:rPr>
                        <a:latin typeface="Cambria Math" panose="02040503050406030204" pitchFamily="18" charset="0"/>
                      </a:rPr>
                      <m:t>𝐺</m:t>
                    </m:r>
                  </m:oMath>
                </a14:m>
                <a:r>
                  <a:t>如图所示, 它的邻接矩阵为</a:t>
                </a:r>
              </a:p>
              <a:p>
                <a:pPr marL="0" lvl="0" indent="0">
                  <a:buNone/>
                </a:pPr>
                <a14:m>
                  <m:oMathPara xmlns:m="http://schemas.openxmlformats.org/officeDocument/2006/math">
                    <m:oMathParaPr>
                      <m:jc m:val="center"/>
                    </m:oMathParaPr>
                    <m:oMath xmlns:m="http://schemas.openxmlformats.org/officeDocument/2006/math">
                      <m:d>
                        <m:dPr>
                          <m:ctrlPr>
                            <a:rPr>
                              <a:latin typeface="Cambria Math" panose="02040503050406030204" pitchFamily="18" charset="0"/>
                            </a:rPr>
                          </m:ctrlPr>
                        </m:dPr>
                        <m:e>
                          <m:m>
                            <m:mPr>
                              <m:mcs>
                                <m:mc>
                                  <m:mcPr>
                                    <m:count m:val="4"/>
                                    <m:mcJc m:val="center"/>
                                  </m:mcPr>
                                </m:mc>
                              </m:mcs>
                              <m:ctrlPr>
                                <a:rPr>
                                  <a:latin typeface="Cambria Math" panose="02040503050406030204" pitchFamily="18" charset="0"/>
                                </a:rPr>
                              </m:ctrlPr>
                            </m:mPr>
                            <m:mr>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
                        </m:e>
                      </m:d>
                    </m:oMath>
                  </m:oMathPara>
                </a14:m>
                <a:endParaRPr/>
              </a:p>
              <a:p>
                <a:pPr marL="0" lvl="0" indent="0">
                  <a:buNone/>
                </a:pPr>
                <a14:m>
                  <m:oMathPara xmlns:m="http://schemas.openxmlformats.org/officeDocument/2006/math">
                    <m:oMathParaPr>
                      <m:jc m:val="center"/>
                    </m:oMathParaPr>
                    <m:oMath xmlns:m="http://schemas.openxmlformats.org/officeDocument/2006/math">
                      <m:nary>
                        <m:naryPr>
                          <m:chr m:val="∑"/>
                          <m:limLoc m:val="undOvr"/>
                          <m:ctrlPr>
                            <a:rPr>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=1</m:t>
                          </m:r>
                        </m:sub>
                        <m:sup>
                          <m:r>
                            <a:rPr>
                              <a:latin typeface="Cambria Math" panose="02040503050406030204" pitchFamily="18" charset="0"/>
                            </a:rPr>
                            <m:t>4</m:t>
                          </m:r>
                        </m:sup>
                        <m:e>
                          <m:nary>
                            <m:naryPr>
                              <m:chr m:val="∑"/>
                              <m:limLoc m:val="undOvr"/>
                              <m:ctrlPr>
                                <a:rPr i="1">
                                  <a:latin typeface="Cambria Math" panose="02040503050406030204" pitchFamily="18" charset="0"/>
                                </a:rPr>
                              </m:ctrlPr>
                            </m:naryPr>
                            <m:sub>
                              <m:r>
                                <a:rPr>
                                  <a:latin typeface="Cambria Math" panose="02040503050406030204" pitchFamily="18" charset="0"/>
                                </a:rPr>
                                <m:t>𝑗</m:t>
                              </m:r>
                              <m:r>
                                <a:rPr>
                                  <a:latin typeface="Cambria Math" panose="02040503050406030204" pitchFamily="18" charset="0"/>
                                </a:rPr>
                                <m:t>=1</m:t>
                              </m:r>
                            </m:sub>
                            <m:sup>
                              <m:r>
                                <a:rPr>
                                  <a:latin typeface="Cambria Math" panose="02040503050406030204" pitchFamily="18" charset="0"/>
                                </a:rPr>
                                <m:t>4</m:t>
                              </m:r>
                            </m:sup>
                            <m:e>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𝑖𝑗</m:t>
                                  </m:r>
                                </m:sub>
                              </m:sSub>
                            </m:e>
                          </m:nary>
                        </m:e>
                      </m:nary>
                      <m:r>
                        <a:rPr>
                          <a:latin typeface="Cambria Math" panose="02040503050406030204" pitchFamily="18" charset="0"/>
                        </a:rPr>
                        <m:t>=7,</m:t>
                      </m:r>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=1</m:t>
                          </m:r>
                        </m:sub>
                        <m:sup>
                          <m:r>
                            <a:rPr>
                              <a:latin typeface="Cambria Math" panose="02040503050406030204" pitchFamily="18" charset="0"/>
                            </a:rPr>
                            <m:t>4</m:t>
                          </m:r>
                        </m:sup>
                        <m:e>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𝑖𝑖</m:t>
                              </m:r>
                            </m:sub>
                          </m:sSub>
                        </m:e>
                      </m:nary>
                      <m:r>
                        <a:rPr>
                          <a:latin typeface="Cambria Math" panose="02040503050406030204" pitchFamily="18" charset="0"/>
                        </a:rPr>
                        <m:t>=0</m:t>
                      </m:r>
                    </m:oMath>
                  </m:oMathPara>
                </a14:m>
                <a:endParaRPr/>
              </a:p>
              <a:p>
                <a:pPr marL="0" lvl="0" indent="0">
                  <a:buNone/>
                </a:pPr>
                <a:r>
                  <a:t>图中, </a:t>
                </a:r>
                <a14:m>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23</m:t>
                        </m:r>
                      </m:sub>
                    </m:sSub>
                    <m:r>
                      <a:rPr>
                        <a:latin typeface="Cambria Math" panose="02040503050406030204" pitchFamily="18" charset="0"/>
                      </a:rPr>
                      <m:t>=1</m:t>
                    </m:r>
                  </m:oMath>
                </a14:m>
                <a:r>
                  <a:t>, 说明从</a:t>
                </a:r>
                <a14:m>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oMath>
                </a14:m>
                <a:r>
                  <a:t>到</a:t>
                </a:r>
                <a14:m>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oMath>
                </a14:m>
                <a:r>
                  <a:t>有长度为1的路径1条; </a:t>
                </a:r>
                <a14:m>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42</m:t>
                        </m:r>
                      </m:sub>
                    </m:sSub>
                    <m:r>
                      <a:rPr>
                        <a:latin typeface="Cambria Math" panose="02040503050406030204" pitchFamily="18" charset="0"/>
                      </a:rPr>
                      <m:t>=0</m:t>
                    </m:r>
                  </m:oMath>
                </a14:m>
                <a:r>
                  <a:t>, 说明从</a:t>
                </a:r>
                <a14:m>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oMath>
                </a14:m>
                <a:r>
                  <a:t>到</a:t>
                </a:r>
                <a14:m>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oMath>
                </a14:m>
                <a:r>
                  <a:t>没有长度为1的路径; </a:t>
                </a:r>
                <a14:m>
                  <m:oMath xmlns:m="http://schemas.openxmlformats.org/officeDocument/2006/math">
                    <m:r>
                      <a:rPr>
                        <a:latin typeface="Cambria Math" panose="02040503050406030204" pitchFamily="18" charset="0"/>
                      </a:rPr>
                      <m:t>𝐴</m:t>
                    </m:r>
                  </m:oMath>
                </a14:m>
                <a:r>
                  <a:t>中元素之和为7, 说明</a:t>
                </a:r>
                <a14:m>
                  <m:oMath xmlns:m="http://schemas.openxmlformats.org/officeDocument/2006/math">
                    <m:r>
                      <a:rPr>
                        <a:latin typeface="Cambria Math" panose="02040503050406030204" pitchFamily="18" charset="0"/>
                      </a:rPr>
                      <m:t>𝐺</m:t>
                    </m:r>
                  </m:oMath>
                </a14:m>
                <a:r>
                  <a:t>中有7条长度为1的路径; </a:t>
                </a:r>
                <a14:m>
                  <m:oMath xmlns:m="http://schemas.openxmlformats.org/officeDocument/2006/math">
                    <m:r>
                      <a:rPr>
                        <a:latin typeface="Cambria Math" panose="02040503050406030204" pitchFamily="18" charset="0"/>
                      </a:rPr>
                      <m:t>𝐴</m:t>
                    </m:r>
                  </m:oMath>
                </a14:m>
                <a:r>
                  <a:t>的对角线元素均为0, 说明</a:t>
                </a:r>
                <a14:m>
                  <m:oMath xmlns:m="http://schemas.openxmlformats.org/officeDocument/2006/math">
                    <m:r>
                      <a:rPr>
                        <a:latin typeface="Cambria Math" panose="02040503050406030204" pitchFamily="18" charset="0"/>
                      </a:rPr>
                      <m:t>𝐺</m:t>
                    </m:r>
                  </m:oMath>
                </a14:m>
                <a:r>
                  <a:t>中无长度为1的回路.</a:t>
                </a:r>
              </a:p>
            </p:txBody>
          </p:sp>
        </mc:Choice>
        <mc:Fallback>
          <p:sp>
            <p:nvSpPr>
              <p:cNvPr id="3" name="Content Placeholder 2"/>
              <p:cNvSpPr>
                <a:spLocks noGrp="1" noRot="1" noChangeAspect="1" noMove="1" noResize="1" noEditPoints="1" noAdjustHandles="1" noChangeArrowheads="1" noChangeShapeType="1" noTextEdit="1"/>
              </p:cNvSpPr>
              <p:nvPr>
                <p:ph sz="half" idx="1"/>
              </p:nvPr>
            </p:nvSpPr>
            <p:spPr>
              <a:blipFill>
                <a:blip r:embed="rId2"/>
                <a:stretch>
                  <a:fillRect l="-1273" t="-1935" r="-141" b="-2581"/>
                </a:stretch>
              </a:blipFill>
            </p:spPr>
            <p:txBody>
              <a:bodyPr/>
              <a:lstStyle/>
              <a:p>
                <a:r>
                  <a:rPr lang="zh-CN" altLang="en-US">
                    <a:noFill/>
                  </a:rPr>
                  <a:t> </a:t>
                </a:r>
              </a:p>
            </p:txBody>
          </p:sp>
        </mc:Fallback>
      </mc:AlternateContent>
      <p:pic>
        <p:nvPicPr>
          <p:cNvPr id="2" name="Picture 1" descr="MAT21601T-Chapter09_files/figure-pptx/unnamed-chunk-84-1.png"/>
          <p:cNvPicPr>
            <a:picLocks noGrp="1" noChangeAspect="1"/>
          </p:cNvPicPr>
          <p:nvPr/>
        </p:nvPicPr>
        <p:blipFill>
          <a:blip r:embed="rId3"/>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107</a:t>
            </a:fld>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sz="half" idx="1"/>
              </p:nvPr>
            </p:nvSpPr>
            <p:spPr/>
            <p:txBody>
              <a:bodyPr>
                <a:normAutofit lnSpcReduction="10000"/>
              </a:bodyPr>
              <a:lstStyle/>
              <a:p>
                <a:pPr marL="0" lvl="0" indent="0">
                  <a:buNone/>
                </a:pPr>
                <a14:m>
                  <m:oMathPara xmlns:m="http://schemas.openxmlformats.org/officeDocument/2006/math">
                    <m:oMathParaPr>
                      <m:jc m:val="center"/>
                    </m:oMathParaPr>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2</m:t>
                          </m:r>
                        </m:sup>
                      </m:sSup>
                      <m:r>
                        <a:rPr>
                          <a:latin typeface="Cambria Math" panose="02040503050406030204" pitchFamily="18" charset="0"/>
                        </a:rPr>
                        <m:t>=</m:t>
                      </m:r>
                      <m:d>
                        <m:dPr>
                          <m:ctrlPr>
                            <a:rPr i="1">
                              <a:latin typeface="Cambria Math" panose="02040503050406030204" pitchFamily="18" charset="0"/>
                            </a:rPr>
                          </m:ctrlPr>
                        </m:dPr>
                        <m:e>
                          <m:m>
                            <m:mPr>
                              <m:mcs>
                                <m:mc>
                                  <m:mcPr>
                                    <m:count m:val="4"/>
                                    <m:mcJc m:val="center"/>
                                  </m:mcPr>
                                </m:mc>
                              </m:mcs>
                              <m:ctrlPr>
                                <a:rPr i="1">
                                  <a:latin typeface="Cambria Math" panose="02040503050406030204" pitchFamily="18" charset="0"/>
                                </a:rPr>
                              </m:ctrlPr>
                            </m:mP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1</m:t>
                                </m:r>
                              </m:e>
                            </m:mr>
                            <m:mr>
                              <m:e>
                                <m:r>
                                  <a:rPr>
                                    <a:latin typeface="Cambria Math" panose="02040503050406030204" pitchFamily="18" charset="0"/>
                                  </a:rPr>
                                  <m:t>2</m:t>
                                </m:r>
                              </m:e>
                              <m:e>
                                <m:borderBox>
                                  <m:borderBoxPr>
                                    <m:ctrlPr>
                                      <a:rPr i="1">
                                        <a:latin typeface="Cambria Math" panose="02040503050406030204" pitchFamily="18" charset="0"/>
                                      </a:rPr>
                                    </m:ctrlPr>
                                  </m:borderBoxPr>
                                  <m:e>
                                    <m:r>
                                      <a:rPr>
                                        <a:latin typeface="Cambria Math" panose="02040503050406030204" pitchFamily="18" charset="0"/>
                                      </a:rPr>
                                      <m:t>1</m:t>
                                    </m:r>
                                  </m:e>
                                </m:borderBox>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mr>
                            <m:mr>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mr>
                          </m:m>
                        </m:e>
                      </m:d>
                    </m:oMath>
                  </m:oMathPara>
                </a14:m>
                <a:endParaRPr/>
              </a:p>
              <a:p>
                <a:pPr marL="0" lvl="0" indent="0">
                  <a:buNone/>
                </a:pPr>
                <a:r>
                  <a:t> </a:t>
                </a:r>
              </a:p>
              <a:p>
                <a:pPr marL="0" lvl="0" indent="0">
                  <a:buNone/>
                </a:pPr>
                <a14:m>
                  <m:oMathPara xmlns:m="http://schemas.openxmlformats.org/officeDocument/2006/math">
                    <m:oMathParaPr>
                      <m:jc m:val="center"/>
                    </m:oMathParaPr>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3</m:t>
                          </m:r>
                        </m:sup>
                      </m:sSup>
                      <m:r>
                        <a:rPr>
                          <a:latin typeface="Cambria Math" panose="02040503050406030204" pitchFamily="18" charset="0"/>
                        </a:rPr>
                        <m:t>=</m:t>
                      </m:r>
                      <m:d>
                        <m:dPr>
                          <m:ctrlPr>
                            <a:rPr i="1">
                              <a:latin typeface="Cambria Math" panose="02040503050406030204" pitchFamily="18" charset="0"/>
                            </a:rPr>
                          </m:ctrlPr>
                        </m:dPr>
                        <m:e>
                          <m:m>
                            <m:mPr>
                              <m:mcs>
                                <m:mc>
                                  <m:mcPr>
                                    <m:count m:val="4"/>
                                    <m:mcJc m:val="center"/>
                                  </m:mcPr>
                                </m:mc>
                              </m:mcs>
                              <m:ctrlPr>
                                <a:rPr i="1">
                                  <a:latin typeface="Cambria Math" panose="02040503050406030204" pitchFamily="18" charset="0"/>
                                </a:rPr>
                              </m:ctrlPr>
                            </m:mPr>
                            <m:mr>
                              <m:e>
                                <m:r>
                                  <a:rPr>
                                    <a:latin typeface="Cambria Math" panose="02040503050406030204" pitchFamily="18" charset="0"/>
                                  </a:rPr>
                                  <m:t>2</m:t>
                                </m:r>
                              </m:e>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2</m:t>
                                </m:r>
                              </m:e>
                              <m:e>
                                <m:borderBox>
                                  <m:borderBoxPr>
                                    <m:ctrlPr>
                                      <a:rPr i="1">
                                        <a:latin typeface="Cambria Math" panose="02040503050406030204" pitchFamily="18" charset="0"/>
                                      </a:rPr>
                                    </m:ctrlPr>
                                  </m:borderBoxPr>
                                  <m:e>
                                    <m:r>
                                      <a:rPr>
                                        <a:latin typeface="Cambria Math" panose="02040503050406030204" pitchFamily="18" charset="0"/>
                                      </a:rPr>
                                      <m:t>1</m:t>
                                    </m:r>
                                  </m:e>
                                </m:borderBox>
                              </m:e>
                              <m:e>
                                <m:r>
                                  <a:rPr>
                                    <a:latin typeface="Cambria Math" panose="02040503050406030204" pitchFamily="18" charset="0"/>
                                  </a:rPr>
                                  <m:t>1</m:t>
                                </m:r>
                              </m:e>
                            </m:mr>
                            <m:mr>
                              <m:e>
                                <m:r>
                                  <a:rPr>
                                    <a:latin typeface="Cambria Math" panose="02040503050406030204" pitchFamily="18" charset="0"/>
                                  </a:rPr>
                                  <m:t>2</m:t>
                                </m:r>
                              </m:e>
                              <m:e>
                                <m:r>
                                  <a:rPr>
                                    <a:latin typeface="Cambria Math" panose="02040503050406030204" pitchFamily="18" charset="0"/>
                                  </a:rPr>
                                  <m:t>2</m:t>
                                </m:r>
                              </m:e>
                              <m:e>
                                <m:r>
                                  <a:rPr>
                                    <a:latin typeface="Cambria Math" panose="02040503050406030204" pitchFamily="18" charset="0"/>
                                  </a:rPr>
                                  <m:t>1</m:t>
                                </m:r>
                              </m:e>
                              <m:e>
                                <m:r>
                                  <a:rPr>
                                    <a:latin typeface="Cambria Math" panose="02040503050406030204" pitchFamily="18" charset="0"/>
                                  </a:rPr>
                                  <m:t>2</m:t>
                                </m:r>
                              </m:e>
                            </m:mr>
                            <m:mr>
                              <m:e>
                                <m:r>
                                  <a:rPr>
                                    <a:latin typeface="Cambria Math" panose="02040503050406030204" pitchFamily="18" charset="0"/>
                                  </a:rPr>
                                  <m:t>0</m:t>
                                </m:r>
                              </m:e>
                              <m:e>
                                <m:borderBox>
                                  <m:borderBoxPr>
                                    <m:ctrlPr>
                                      <a:rPr i="1">
                                        <a:latin typeface="Cambria Math" panose="02040503050406030204" pitchFamily="18" charset="0"/>
                                      </a:rPr>
                                    </m:ctrlPr>
                                  </m:borderBoxPr>
                                  <m:e>
                                    <m:r>
                                      <a:rPr>
                                        <a:latin typeface="Cambria Math" panose="02040503050406030204" pitchFamily="18" charset="0"/>
                                      </a:rPr>
                                      <m:t>0</m:t>
                                    </m:r>
                                  </m:e>
                                </m:borderBox>
                              </m:e>
                              <m:e>
                                <m:r>
                                  <a:rPr>
                                    <a:latin typeface="Cambria Math" panose="02040503050406030204" pitchFamily="18" charset="0"/>
                                  </a:rPr>
                                  <m:t>1</m:t>
                                </m:r>
                              </m:e>
                              <m:e>
                                <m:r>
                                  <a:rPr>
                                    <a:latin typeface="Cambria Math" panose="02040503050406030204" pitchFamily="18" charset="0"/>
                                  </a:rPr>
                                  <m:t>1</m:t>
                                </m:r>
                              </m:e>
                            </m:mr>
                          </m:m>
                        </m:e>
                      </m:d>
                    </m:oMath>
                  </m:oMathPara>
                </a14:m>
                <a:endParaRPr/>
              </a:p>
              <a:p>
                <a:pPr marL="0" lvl="0" indent="0">
                  <a:buNone/>
                </a:pPr>
                <a14:m>
                  <m:oMath xmlns:m="http://schemas.openxmlformats.org/officeDocument/2006/math">
                    <m:sSubSup>
                      <m:sSubSupPr>
                        <m:ctrlPr>
                          <a:rPr>
                            <a:latin typeface="Cambria Math" panose="02040503050406030204" pitchFamily="18" charset="0"/>
                          </a:rPr>
                        </m:ctrlPr>
                      </m:sSubSupPr>
                      <m:e>
                        <m:r>
                          <a:rPr>
                            <a:latin typeface="Cambria Math" panose="02040503050406030204" pitchFamily="18" charset="0"/>
                          </a:rPr>
                          <m:t>𝑎</m:t>
                        </m:r>
                      </m:e>
                      <m:sub>
                        <m:r>
                          <a:rPr>
                            <a:latin typeface="Cambria Math" panose="02040503050406030204" pitchFamily="18" charset="0"/>
                          </a:rPr>
                          <m:t>23</m:t>
                        </m:r>
                      </m:sub>
                      <m:sup>
                        <m:r>
                          <a:rPr>
                            <a:latin typeface="Cambria Math" panose="02040503050406030204" pitchFamily="18" charset="0"/>
                          </a:rPr>
                          <m:t>3</m:t>
                        </m:r>
                      </m:sup>
                    </m:sSubSup>
                    <m:r>
                      <a:rPr>
                        <a:latin typeface="Cambria Math" panose="02040503050406030204" pitchFamily="18" charset="0"/>
                      </a:rPr>
                      <m:t>=1</m:t>
                    </m:r>
                  </m:oMath>
                </a14:m>
                <a:r>
                  <a:t>说明从</a:t>
                </a:r>
                <a14:m>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oMath>
                </a14:m>
                <a:r>
                  <a:t>到</a:t>
                </a:r>
                <a14:m>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oMath>
                </a14:m>
                <a:r>
                  <a:t>有1条长度为3的路径; </a:t>
                </a:r>
                <a14:m>
                  <m:oMath xmlns:m="http://schemas.openxmlformats.org/officeDocument/2006/math">
                    <m:sSubSup>
                      <m:sSubSupPr>
                        <m:ctrlPr>
                          <a:rPr>
                            <a:latin typeface="Cambria Math" panose="02040503050406030204" pitchFamily="18" charset="0"/>
                          </a:rPr>
                        </m:ctrlPr>
                      </m:sSubSupPr>
                      <m:e>
                        <m:r>
                          <a:rPr>
                            <a:latin typeface="Cambria Math" panose="02040503050406030204" pitchFamily="18" charset="0"/>
                          </a:rPr>
                          <m:t>𝑎</m:t>
                        </m:r>
                      </m:e>
                      <m:sub>
                        <m:r>
                          <a:rPr>
                            <a:latin typeface="Cambria Math" panose="02040503050406030204" pitchFamily="18" charset="0"/>
                          </a:rPr>
                          <m:t>42</m:t>
                        </m:r>
                      </m:sub>
                      <m:sup>
                        <m:r>
                          <a:rPr>
                            <a:latin typeface="Cambria Math" panose="02040503050406030204" pitchFamily="18" charset="0"/>
                          </a:rPr>
                          <m:t>3</m:t>
                        </m:r>
                      </m:sup>
                    </m:sSubSup>
                    <m:r>
                      <a:rPr>
                        <a:latin typeface="Cambria Math" panose="02040503050406030204" pitchFamily="18" charset="0"/>
                      </a:rPr>
                      <m:t>=0</m:t>
                    </m:r>
                  </m:oMath>
                </a14:m>
                <a:r>
                  <a:t>说明从</a:t>
                </a:r>
                <a14:m>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oMath>
                </a14:m>
                <a:r>
                  <a:t>到</a:t>
                </a:r>
                <a14:m>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oMath>
                </a14:m>
                <a:r>
                  <a:t>没有长度为3的路径; </a:t>
                </a:r>
                <a14:m>
                  <m:oMath xmlns:m="http://schemas.openxmlformats.org/officeDocument/2006/math">
                    <m:sSubSup>
                      <m:sSubSupPr>
                        <m:ctrlPr>
                          <a:rPr>
                            <a:latin typeface="Cambria Math" panose="02040503050406030204" pitchFamily="18" charset="0"/>
                          </a:rPr>
                        </m:ctrlPr>
                      </m:sSubSupPr>
                      <m:e>
                        <m:r>
                          <a:rPr>
                            <a:latin typeface="Cambria Math" panose="02040503050406030204" pitchFamily="18" charset="0"/>
                          </a:rPr>
                          <m:t>𝑎</m:t>
                        </m:r>
                      </m:e>
                      <m:sub>
                        <m:r>
                          <a:rPr>
                            <a:latin typeface="Cambria Math" panose="02040503050406030204" pitchFamily="18" charset="0"/>
                          </a:rPr>
                          <m:t>22</m:t>
                        </m:r>
                      </m:sub>
                      <m:sup>
                        <m:r>
                          <a:rPr>
                            <a:latin typeface="Cambria Math" panose="02040503050406030204" pitchFamily="18" charset="0"/>
                          </a:rPr>
                          <m:t>2</m:t>
                        </m:r>
                      </m:sup>
                    </m:sSubSup>
                    <m:r>
                      <a:rPr>
                        <a:latin typeface="Cambria Math" panose="02040503050406030204" pitchFamily="18" charset="0"/>
                      </a:rPr>
                      <m:t>=1</m:t>
                    </m:r>
                  </m:oMath>
                </a14:m>
                <a:r>
                  <a:t>说明从</a:t>
                </a:r>
                <a14:m>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oMath>
                </a14:m>
                <a:r>
                  <a:t>到</a:t>
                </a:r>
                <a14:m>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oMath>
                </a14:m>
                <a:r>
                  <a:t>有1条长度为2的回路.</a:t>
                </a:r>
              </a:p>
            </p:txBody>
          </p:sp>
        </mc:Choice>
        <mc:Fallback>
          <p:sp>
            <p:nvSpPr>
              <p:cNvPr id="3" name="Content Placeholder 2"/>
              <p:cNvSpPr>
                <a:spLocks noGrp="1" noRot="1" noChangeAspect="1" noMove="1" noResize="1" noEditPoints="1" noAdjustHandles="1" noChangeArrowheads="1" noChangeShapeType="1" noTextEdit="1"/>
              </p:cNvSpPr>
              <p:nvPr>
                <p:ph sz="half" idx="1"/>
              </p:nvPr>
            </p:nvSpPr>
            <p:spPr>
              <a:blipFill>
                <a:blip r:embed="rId2"/>
                <a:stretch>
                  <a:fillRect l="-1273" r="-283" b="-1774"/>
                </a:stretch>
              </a:blipFill>
            </p:spPr>
            <p:txBody>
              <a:bodyPr/>
              <a:lstStyle/>
              <a:p>
                <a:r>
                  <a:rPr lang="zh-CN" altLang="en-US">
                    <a:noFill/>
                  </a:rPr>
                  <a:t> </a:t>
                </a:r>
              </a:p>
            </p:txBody>
          </p:sp>
        </mc:Fallback>
      </mc:AlternateContent>
      <p:pic>
        <p:nvPicPr>
          <p:cNvPr id="2" name="Picture 1" descr="MAT21601T-Chapter09_files/figure-pptx/unnamed-chunk-85-1.png"/>
          <p:cNvPicPr>
            <a:picLocks noGrp="1" noChangeAspect="1"/>
          </p:cNvPicPr>
          <p:nvPr/>
        </p:nvPicPr>
        <p:blipFill>
          <a:blip r:embed="rId3"/>
          <a:stretch>
            <a:fillRect/>
          </a:stretch>
        </p:blipFill>
        <p:spPr bwMode="auto">
          <a:xfrm>
            <a:off x="7188200" y="2679700"/>
            <a:ext cx="4305300" cy="2159000"/>
          </a:xfrm>
          <a:prstGeom prst="rect">
            <a:avLst/>
          </a:prstGeom>
          <a:noFill/>
          <a:ln w="9525">
            <a:noFill/>
            <a:headEnd/>
            <a:tailEnd/>
          </a:ln>
        </p:spPr>
      </p:pic>
      <p:sp>
        <p:nvSpPr>
          <p:cNvPr id="4" name="TextBox 3"/>
          <p:cNvSpPr txBox="1"/>
          <p:nvPr/>
        </p:nvSpPr>
        <p:spPr>
          <a:xfrm>
            <a:off x="7188200" y="5384800"/>
            <a:ext cx="4305300" cy="508000"/>
          </a:xfrm>
          <a:prstGeom prst="rect">
            <a:avLst/>
          </a:prstGeom>
          <a:noFill/>
        </p:spPr>
        <p:txBody>
          <a:bodyPr/>
          <a:lstStyle/>
          <a:p>
            <a:pPr marL="0" lvl="0" indent="0" algn="ctr">
              <a:buNone/>
            </a:pPr>
            <a:r>
              <a:t>A</a:t>
            </a:r>
            <a:r>
              <a:rPr baseline="30000"/>
              <a:t>2</a:t>
            </a:r>
            <a:r>
              <a:t>中元素之和为11, 说明G中有11条长度为2的通路包括回路.</a:t>
            </a:r>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108</a:t>
            </a:fld>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14:m xmlns:a14="http://schemas.microsoft.com/office/drawing/2010/main">
              <m:oMathPara xmlns:m="http://schemas.openxmlformats.org/officeDocument/2006/math">
                <m:oMathParaPr>
                  <m:jc m:val="center"/>
                </m:oMathParaPr>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𝐵</m:t>
                      </m:r>
                    </m:e>
                    <m:sub>
                      <m:r>
                        <a:rPr>
                          <a:latin typeface="Cambria Math" panose="02040503050406030204" pitchFamily="18" charset="0"/>
                        </a:rPr>
                        <m:t>4</m:t>
                      </m:r>
                    </m:sub>
                  </m:sSub>
                  <m:r>
                    <a:rPr>
                      <a:latin typeface="Cambria Math" panose="02040503050406030204" pitchFamily="18" charset="0"/>
                    </a:rPr>
                    <m:t>=</m:t>
                  </m:r>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4</m:t>
                      </m:r>
                    </m:sup>
                    <m:e>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𝑖</m:t>
                          </m:r>
                        </m:sup>
                      </m:sSup>
                    </m:e>
                  </m:nary>
                  <m:r>
                    <a:rPr>
                      <a:latin typeface="Cambria Math" panose="02040503050406030204" pitchFamily="18" charset="0"/>
                    </a:rPr>
                    <m:t>=</m:t>
                  </m:r>
                  <m:d>
                    <m:dPr>
                      <m:ctrlPr>
                        <a:rPr i="1">
                          <a:latin typeface="Cambria Math" panose="02040503050406030204" pitchFamily="18" charset="0"/>
                        </a:rPr>
                      </m:ctrlPr>
                    </m:dPr>
                    <m:e>
                      <m:m>
                        <m:mPr>
                          <m:mcs>
                            <m:mc>
                              <m:mcPr>
                                <m:count m:val="4"/>
                                <m:mcJc m:val="center"/>
                              </m:mcPr>
                            </m:mc>
                          </m:mcs>
                          <m:ctrlPr>
                            <a:rPr i="1">
                              <a:latin typeface="Cambria Math" panose="02040503050406030204" pitchFamily="18" charset="0"/>
                            </a:rPr>
                          </m:ctrlPr>
                        </m:mPr>
                        <m:mr>
                          <m:e>
                            <m:r>
                              <a:rPr>
                                <a:latin typeface="Cambria Math" panose="02040503050406030204" pitchFamily="18" charset="0"/>
                              </a:rPr>
                              <m:t>3</m:t>
                            </m:r>
                          </m:e>
                          <m:e>
                            <m:r>
                              <a:rPr>
                                <a:latin typeface="Cambria Math" panose="02040503050406030204" pitchFamily="18" charset="0"/>
                              </a:rPr>
                              <m:t>4</m:t>
                            </m:r>
                          </m:e>
                          <m:e>
                            <m:r>
                              <a:rPr>
                                <a:latin typeface="Cambria Math" panose="02040503050406030204" pitchFamily="18" charset="0"/>
                              </a:rPr>
                              <m:t>2</m:t>
                            </m:r>
                          </m:e>
                          <m:e>
                            <m:r>
                              <a:rPr>
                                <a:latin typeface="Cambria Math" panose="02040503050406030204" pitchFamily="18" charset="0"/>
                              </a:rPr>
                              <m:t>3</m:t>
                            </m:r>
                          </m:e>
                        </m:mr>
                        <m:mr>
                          <m:e>
                            <m:r>
                              <a:rPr>
                                <a:latin typeface="Cambria Math" panose="02040503050406030204" pitchFamily="18" charset="0"/>
                              </a:rPr>
                              <m:t>5</m:t>
                            </m:r>
                          </m:e>
                          <m:e>
                            <m:r>
                              <a:rPr>
                                <a:latin typeface="Cambria Math" panose="02040503050406030204" pitchFamily="18" charset="0"/>
                              </a:rPr>
                              <m:t>5</m:t>
                            </m:r>
                          </m:e>
                          <m:e>
                            <m:r>
                              <a:rPr>
                                <a:latin typeface="Cambria Math" panose="02040503050406030204" pitchFamily="18" charset="0"/>
                              </a:rPr>
                              <m:t>4</m:t>
                            </m:r>
                          </m:e>
                          <m:e>
                            <m:r>
                              <a:rPr>
                                <a:latin typeface="Cambria Math" panose="02040503050406030204" pitchFamily="18" charset="0"/>
                              </a:rPr>
                              <m:t>6</m:t>
                            </m:r>
                          </m:e>
                        </m:mr>
                        <m:mr>
                          <m:e>
                            <m:r>
                              <a:rPr>
                                <a:latin typeface="Cambria Math" panose="02040503050406030204" pitchFamily="18" charset="0"/>
                              </a:rPr>
                              <m:t>7</m:t>
                            </m:r>
                          </m:e>
                          <m:e>
                            <m:r>
                              <a:rPr>
                                <a:latin typeface="Cambria Math" panose="02040503050406030204" pitchFamily="18" charset="0"/>
                              </a:rPr>
                              <m:t>7</m:t>
                            </m:r>
                          </m:e>
                          <m:e>
                            <m:borderBox>
                              <m:borderBoxPr>
                                <m:ctrlPr>
                                  <a:rPr i="1">
                                    <a:latin typeface="Cambria Math" panose="02040503050406030204" pitchFamily="18" charset="0"/>
                                  </a:rPr>
                                </m:ctrlPr>
                              </m:borderBoxPr>
                              <m:e>
                                <m:r>
                                  <a:rPr>
                                    <a:latin typeface="Cambria Math" panose="02040503050406030204" pitchFamily="18" charset="0"/>
                                  </a:rPr>
                                  <m:t>4</m:t>
                                </m:r>
                              </m:e>
                            </m:borderBox>
                          </m:e>
                          <m:e>
                            <m:r>
                              <a:rPr>
                                <a:latin typeface="Cambria Math" panose="02040503050406030204" pitchFamily="18" charset="0"/>
                              </a:rPr>
                              <m:t>7</m:t>
                            </m:r>
                          </m:e>
                        </m:mr>
                        <m:mr>
                          <m:e>
                            <m:r>
                              <a:rPr>
                                <a:latin typeface="Cambria Math" panose="02040503050406030204" pitchFamily="18" charset="0"/>
                              </a:rPr>
                              <m:t>3</m:t>
                            </m:r>
                          </m:e>
                          <m:e>
                            <m:borderBox>
                              <m:borderBoxPr>
                                <m:ctrlPr>
                                  <a:rPr i="1">
                                    <a:latin typeface="Cambria Math" panose="02040503050406030204" pitchFamily="18" charset="0"/>
                                  </a:rPr>
                                </m:ctrlPr>
                              </m:borderBoxPr>
                              <m:e>
                                <m:r>
                                  <a:rPr>
                                    <a:latin typeface="Cambria Math" panose="02040503050406030204" pitchFamily="18" charset="0"/>
                                  </a:rPr>
                                  <m:t>2</m:t>
                                </m:r>
                              </m:e>
                            </m:borderBox>
                          </m:e>
                          <m:e>
                            <m:r>
                              <a:rPr>
                                <a:latin typeface="Cambria Math" panose="02040503050406030204" pitchFamily="18" charset="0"/>
                              </a:rPr>
                              <m:t>1</m:t>
                            </m:r>
                          </m:e>
                          <m:e>
                            <m:r>
                              <a:rPr>
                                <a:latin typeface="Cambria Math" panose="02040503050406030204" pitchFamily="18" charset="0"/>
                              </a:rPr>
                              <m:t>2</m:t>
                            </m:r>
                          </m:e>
                        </m:mr>
                      </m:m>
                    </m:e>
                  </m:d>
                </m:oMath>
              </m:oMathPara>
            </a14:m>
            <a:endParaRPr/>
          </a:p>
          <a:p>
            <a:pPr marL="0" lvl="0" indent="0">
              <a:buNone/>
            </a:pP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oMath>
            </a14:m>
            <a:r>
              <a:t>到</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oMath>
            </a14:m>
            <a:r>
              <a:t>长度不超过4的通路共有2条; </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oMath>
            </a14:m>
            <a:r>
              <a:t>到</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oMath>
            </a14:m>
            <a:r>
              <a:t>长度不超过4的回路共有4条.</a:t>
            </a:r>
          </a:p>
        </p:txBody>
      </p:sp>
      <p:pic>
        <p:nvPicPr>
          <p:cNvPr id="2" name="Picture 1" descr="MAT21601T-Chapter09_files/figure-pptx/unnamed-chunk-86-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109</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t>定义: 一个</a:t>
            </a:r>
            <a:r>
              <a:rPr b="1"/>
              <a:t>有向图</a:t>
            </a:r>
            <a:r>
              <a:t>是一个三元组</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𝜑</m:t>
                </m:r>
                <m:r>
                  <a:rPr>
                    <a:latin typeface="Cambria Math" panose="02040503050406030204" pitchFamily="18" charset="0"/>
                  </a:rPr>
                  <m:t>⟩</m:t>
                </m:r>
              </m:oMath>
            </a14:m>
            <a:r>
              <a:t>.</a:t>
            </a:r>
          </a:p>
          <a:p>
            <a:pPr marL="0" lvl="0" indent="0">
              <a:buNone/>
            </a:pPr>
            <a:r>
              <a:t>其中:</a:t>
            </a:r>
          </a:p>
          <a:p>
            <a:pPr marL="457200" lvl="0" indent="-457200">
              <a:buAutoNum type="arabicParenBoth"/>
            </a:pPr>
            <a14:m xmlns:a14="http://schemas.microsoft.com/office/drawing/2010/main">
              <m:oMath xmlns:m="http://schemas.openxmlformats.org/officeDocument/2006/math">
                <m:r>
                  <a:rPr>
                    <a:latin typeface="Cambria Math" panose="02040503050406030204" pitchFamily="18" charset="0"/>
                  </a:rPr>
                  <m:t>𝑉</m:t>
                </m:r>
              </m:oMath>
            </a14:m>
            <a:r>
              <a:t>是一个非空有限集合, 它的元素称为</a:t>
            </a:r>
            <a:r>
              <a:rPr b="1"/>
              <a:t>结点</a:t>
            </a:r>
            <a:r>
              <a:t>(</a:t>
            </a:r>
            <a:r>
              <a:rPr b="1"/>
              <a:t>节点</a:t>
            </a:r>
            <a:r>
              <a:t>, </a:t>
            </a:r>
            <a:r>
              <a:rPr b="1"/>
              <a:t>顶点</a:t>
            </a:r>
            <a:r>
              <a:t>).</a:t>
            </a:r>
          </a:p>
          <a:p>
            <a:pPr marL="457200" lvl="0" indent="-457200">
              <a:buAutoNum type="arabicParenBoth"/>
            </a:pPr>
            <a14:m xmlns:a14="http://schemas.microsoft.com/office/drawing/2010/main">
              <m:oMath xmlns:m="http://schemas.openxmlformats.org/officeDocument/2006/math">
                <m:r>
                  <a:rPr>
                    <a:latin typeface="Cambria Math" panose="02040503050406030204" pitchFamily="18" charset="0"/>
                  </a:rPr>
                  <m:t>𝐸</m:t>
                </m:r>
              </m:oMath>
            </a14:m>
            <a:r>
              <a:t>是一个有限集合, 它的元素称为</a:t>
            </a:r>
            <a:r>
              <a:rPr b="1"/>
              <a:t>有向边</a:t>
            </a:r>
            <a:r>
              <a:t>.</a:t>
            </a:r>
          </a:p>
          <a:p>
            <a:pPr marL="457200" lvl="0" indent="-457200">
              <a:buAutoNum type="arabicParenBoth"/>
            </a:pPr>
            <a14:m xmlns:a14="http://schemas.microsoft.com/office/drawing/2010/main">
              <m:oMath xmlns:m="http://schemas.openxmlformats.org/officeDocument/2006/math">
                <m:r>
                  <a:rPr>
                    <a:latin typeface="Cambria Math" panose="02040503050406030204" pitchFamily="18" charset="0"/>
                  </a:rPr>
                  <m:t>𝜑</m:t>
                </m:r>
              </m:oMath>
            </a14:m>
            <a:r>
              <a:t>是从边集E到结点集</a:t>
            </a:r>
            <a14:m xmlns:a14="http://schemas.microsoft.com/office/drawing/2010/main">
              <m:oMath xmlns:m="http://schemas.openxmlformats.org/officeDocument/2006/math">
                <m:r>
                  <a:rPr>
                    <a:latin typeface="Cambria Math" panose="02040503050406030204" pitchFamily="18" charset="0"/>
                  </a:rPr>
                  <m:t>𝑉</m:t>
                </m:r>
              </m:oMath>
            </a14:m>
            <a:r>
              <a:t>上的</a:t>
            </a:r>
            <a:r>
              <a:rPr b="1"/>
              <a:t>有序偶</a:t>
            </a:r>
            <a:r>
              <a:t>映射</a:t>
            </a:r>
          </a:p>
          <a:p>
            <a:pPr marL="0" lvl="0" indent="0">
              <a:buNone/>
            </a:pPr>
            <a:r>
              <a:t>(即</a:t>
            </a:r>
            <a14:m xmlns:a14="http://schemas.microsoft.com/office/drawing/2010/main">
              <m:oMath xmlns:m="http://schemas.openxmlformats.org/officeDocument/2006/math">
                <m:r>
                  <a:rPr>
                    <a:latin typeface="Cambria Math" panose="02040503050406030204" pitchFamily="18" charset="0"/>
                  </a:rPr>
                  <m:t>𝜑</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oMath>
            </a14:m>
            <a:r>
              <a:t>.</a:t>
            </a:r>
          </a:p>
        </p:txBody>
      </p:sp>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11</a:t>
            </a:fld>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定义: 设</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oMath>
            </a14:m>
            <a:r>
              <a:t>是简单有向图, </a:t>
            </a:r>
            <a14:m xmlns:a14="http://schemas.microsoft.com/office/drawing/2010/main">
              <m:oMath xmlns:m="http://schemas.openxmlformats.org/officeDocument/2006/math">
                <m:r>
                  <a:rPr>
                    <a:latin typeface="Cambria Math" panose="02040503050406030204" pitchFamily="18" charset="0"/>
                  </a:rPr>
                  <m:t>𝑉</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𝑛</m:t>
                    </m:r>
                  </m:sub>
                </m:sSub>
                <m:r>
                  <a:rPr>
                    <a:latin typeface="Cambria Math" panose="02040503050406030204" pitchFamily="18" charset="0"/>
                  </a:rPr>
                  <m:t>}</m:t>
                </m:r>
              </m:oMath>
            </a14:m>
            <a:r>
              <a:t>, 则</a:t>
            </a:r>
            <a14:m xmlns:a14="http://schemas.microsoft.com/office/drawing/2010/main">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oMath>
            </a14:m>
            <a:r>
              <a:t>阶矩阵</a:t>
            </a:r>
            <a14:m xmlns:a14="http://schemas.microsoft.com/office/drawing/2010/main">
              <m:oMath xmlns:m="http://schemas.openxmlformats.org/officeDocument/2006/math">
                <m:r>
                  <a:rPr>
                    <a:latin typeface="Cambria Math" panose="02040503050406030204" pitchFamily="18" charset="0"/>
                  </a:rPr>
                  <m:t>𝑝</m:t>
                </m:r>
                <m:r>
                  <a:rPr>
                    <a:latin typeface="Cambria Math" panose="02040503050406030204" pitchFamily="18" charset="0"/>
                  </a:rPr>
                  <m:t>=</m:t>
                </m:r>
                <m:sSub>
                  <m:sSubPr>
                    <m:ctrlPr>
                      <a:rPr i="1">
                        <a:latin typeface="Cambria Math" panose="02040503050406030204" pitchFamily="18" charset="0"/>
                      </a:rPr>
                    </m:ctrlPr>
                  </m:sSub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𝑖𝑗</m:t>
                            </m:r>
                          </m:sub>
                        </m:sSub>
                      </m:e>
                    </m:d>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sub>
                </m:sSub>
              </m:oMath>
            </a14:m>
            <a:r>
              <a:t>称为</a:t>
            </a:r>
            <a14:m xmlns:a14="http://schemas.microsoft.com/office/drawing/2010/main">
              <m:oMath xmlns:m="http://schemas.openxmlformats.org/officeDocument/2006/math">
                <m:r>
                  <a:rPr>
                    <a:latin typeface="Cambria Math" panose="02040503050406030204" pitchFamily="18" charset="0"/>
                  </a:rPr>
                  <m:t>𝐺</m:t>
                </m:r>
              </m:oMath>
            </a14:m>
            <a:r>
              <a:t>的</a:t>
            </a:r>
            <a:r>
              <a:rPr b="1"/>
              <a:t>可达矩阵</a:t>
            </a:r>
            <a:r>
              <a:t>, 其中:</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𝑖𝑗</m:t>
                      </m:r>
                    </m:sub>
                  </m:sSub>
                  <m:r>
                    <a:rPr>
                      <a:latin typeface="Cambria Math" panose="02040503050406030204" pitchFamily="18" charset="0"/>
                    </a:rPr>
                    <m:t>=</m:t>
                  </m:r>
                  <m:d>
                    <m:dPr>
                      <m:begChr m:val="{"/>
                      <m:endChr m:val=""/>
                      <m:ctrlPr>
                        <a:rPr i="1">
                          <a:latin typeface="Cambria Math" panose="02040503050406030204" pitchFamily="18" charset="0"/>
                        </a:rPr>
                      </m:ctrlPr>
                    </m:dPr>
                    <m:e>
                      <m:m>
                        <m:mPr>
                          <m:mcs>
                            <m:mc>
                              <m:mcPr>
                                <m:count m:val="2"/>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若</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r>
                              <a:rPr>
                                <a:latin typeface="Cambria Math" panose="02040503050406030204" pitchFamily="18" charset="0"/>
                              </a:rPr>
                              <m:t>到</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r>
                              <a:rPr>
                                <a:latin typeface="Cambria Math" panose="02040503050406030204" pitchFamily="18" charset="0"/>
                              </a:rPr>
                              <m:t>可达</m:t>
                            </m:r>
                          </m:e>
                        </m:mr>
                        <m:mr>
                          <m:e>
                            <m:r>
                              <a:rPr>
                                <a:latin typeface="Cambria Math" panose="02040503050406030204" pitchFamily="18" charset="0"/>
                              </a:rPr>
                              <m:t>0</m:t>
                            </m:r>
                          </m:e>
                          <m:e>
                            <m:r>
                              <a:rPr>
                                <a:latin typeface="Cambria Math" panose="02040503050406030204" pitchFamily="18" charset="0"/>
                              </a:rPr>
                              <m:t>若</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r>
                              <a:rPr>
                                <a:latin typeface="Cambria Math" panose="02040503050406030204" pitchFamily="18" charset="0"/>
                              </a:rPr>
                              <m:t>到</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r>
                              <a:rPr>
                                <a:latin typeface="Cambria Math" panose="02040503050406030204" pitchFamily="18" charset="0"/>
                              </a:rPr>
                              <m:t>不可达</m:t>
                            </m:r>
                          </m:e>
                        </m:mr>
                      </m:m>
                    </m:e>
                  </m:d>
                </m:oMath>
              </m:oMathPara>
            </a14:m>
            <a:endParaRPr/>
          </a:p>
          <a:p>
            <a:pPr marL="0" lvl="0" indent="0">
              <a:buNone/>
            </a:pPr>
            <a:r>
              <a:t>可达矩阵:</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m>
                        <m:mPr>
                          <m:mcs>
                            <m:mc>
                              <m:mcPr>
                                <m:count m:val="5"/>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1</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mr>
                      </m:m>
                    </m:e>
                  </m:d>
                </m:oMath>
              </m:oMathPara>
            </a14:m>
            <a:endParaRPr/>
          </a:p>
        </p:txBody>
      </p:sp>
      <p:pic>
        <p:nvPicPr>
          <p:cNvPr id="2" name="Picture 1" descr="MAT21601T-Chapter09_files/figure-pptx/unnamed-chunk-87-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110</a:t>
            </a:fld>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t>由邻接矩阵</a:t>
            </a:r>
            <a14:m xmlns:a14="http://schemas.microsoft.com/office/drawing/2010/main">
              <m:oMath xmlns:m="http://schemas.openxmlformats.org/officeDocument/2006/math">
                <m:r>
                  <a:rPr>
                    <a:latin typeface="Cambria Math" panose="02040503050406030204" pitchFamily="18" charset="0"/>
                  </a:rPr>
                  <m:t>𝐴</m:t>
                </m:r>
              </m:oMath>
            </a14:m>
            <a:r>
              <a:t>求得可达矩阵</a:t>
            </a:r>
            <a14:m xmlns:a14="http://schemas.microsoft.com/office/drawing/2010/main">
              <m:oMath xmlns:m="http://schemas.openxmlformats.org/officeDocument/2006/math">
                <m:r>
                  <a:rPr>
                    <a:latin typeface="Cambria Math" panose="02040503050406030204" pitchFamily="18" charset="0"/>
                  </a:rPr>
                  <m:t>𝑃</m:t>
                </m:r>
              </m:oMath>
            </a14:m>
            <a:r>
              <a:t>的算法: 求矩阵:</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𝐵</m:t>
                      </m:r>
                    </m:e>
                    <m:sub>
                      <m:r>
                        <a:rPr>
                          <a:latin typeface="Cambria Math" panose="02040503050406030204" pitchFamily="18" charset="0"/>
                        </a:rPr>
                        <m:t>𝑛</m:t>
                      </m:r>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d>
                        <m:dPr>
                          <m:ctrlPr>
                            <a:rPr i="1">
                              <a:latin typeface="Cambria Math" panose="02040503050406030204" pitchFamily="18" charset="0"/>
                            </a:rPr>
                          </m:ctrlPr>
                        </m:dPr>
                        <m:e>
                          <m:sSubSup>
                            <m:sSubSupPr>
                              <m:ctrlPr>
                                <a:rPr i="1">
                                  <a:latin typeface="Cambria Math" panose="02040503050406030204" pitchFamily="18" charset="0"/>
                                </a:rPr>
                              </m:ctrlPr>
                            </m:sSubSupPr>
                            <m:e>
                              <m:r>
                                <a:rPr>
                                  <a:latin typeface="Cambria Math" panose="02040503050406030204" pitchFamily="18" charset="0"/>
                                </a:rPr>
                                <m:t>𝑏</m:t>
                              </m:r>
                            </m:e>
                            <m:sub>
                              <m:r>
                                <a:rPr>
                                  <a:latin typeface="Cambria Math" panose="02040503050406030204" pitchFamily="18" charset="0"/>
                                </a:rPr>
                                <m:t>𝑖𝑗</m:t>
                              </m:r>
                            </m:sub>
                            <m:sup>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−1</m:t>
                                  </m:r>
                                </m:e>
                              </m:d>
                            </m:sup>
                          </m:sSubSup>
                        </m:e>
                      </m:d>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sub>
                  </m:sSub>
                  <m:r>
                    <a:rPr>
                      <a:latin typeface="Cambria Math" panose="02040503050406030204" pitchFamily="18" charset="0"/>
                    </a:rPr>
                    <m:t>=</m:t>
                  </m:r>
                  <m:r>
                    <a:rPr>
                      <a:latin typeface="Cambria Math" panose="02040503050406030204" pitchFamily="18" charset="0"/>
                    </a:rPr>
                    <m:t>𝐴</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𝑛</m:t>
                      </m:r>
                      <m:r>
                        <a:rPr>
                          <a:latin typeface="Cambria Math" panose="02040503050406030204" pitchFamily="18" charset="0"/>
                        </a:rPr>
                        <m:t>−1</m:t>
                      </m:r>
                    </m:sup>
                  </m:sSup>
                </m:oMath>
              </m:oMathPara>
            </a14:m>
            <a:endParaRPr/>
          </a:p>
          <a:p>
            <a:pPr marL="0" lvl="0" indent="0">
              <a:buNone/>
            </a:pPr>
            <a:r>
              <a:t>可由矩阵</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𝐵</m:t>
                    </m:r>
                  </m:e>
                  <m:sub>
                    <m:r>
                      <a:rPr>
                        <a:latin typeface="Cambria Math" panose="02040503050406030204" pitchFamily="18" charset="0"/>
                      </a:rPr>
                      <m:t>𝑛</m:t>
                    </m:r>
                    <m:r>
                      <a:rPr>
                        <a:latin typeface="Cambria Math" panose="02040503050406030204" pitchFamily="18" charset="0"/>
                      </a:rPr>
                      <m:t>−1</m:t>
                    </m:r>
                  </m:sub>
                </m:sSub>
              </m:oMath>
            </a14:m>
            <a:r>
              <a:t>求得可达矩阵</a:t>
            </a:r>
            <a14:m xmlns:a14="http://schemas.microsoft.com/office/drawing/2010/main">
              <m:oMath xmlns:m="http://schemas.openxmlformats.org/officeDocument/2006/math">
                <m:r>
                  <a:rPr>
                    <a:latin typeface="Cambria Math" panose="02040503050406030204" pitchFamily="18" charset="0"/>
                  </a:rPr>
                  <m:t>𝑃</m:t>
                </m:r>
                <m:r>
                  <a:rPr>
                    <a:latin typeface="Cambria Math" panose="02040503050406030204" pitchFamily="18" charset="0"/>
                  </a:rPr>
                  <m:t>=</m:t>
                </m:r>
                <m:sSub>
                  <m:sSubPr>
                    <m:ctrlPr>
                      <a:rPr i="1">
                        <a:latin typeface="Cambria Math" panose="02040503050406030204" pitchFamily="18" charset="0"/>
                      </a:rPr>
                    </m:ctrlPr>
                  </m:sSub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𝑖𝑗</m:t>
                            </m:r>
                          </m:sub>
                        </m:sSub>
                      </m:e>
                    </m:d>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sub>
                </m:sSub>
              </m:oMath>
            </a14:m>
            <a:r>
              <a:t>.</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𝑖𝑗</m:t>
                      </m:r>
                    </m:sub>
                  </m:sSub>
                  <m:r>
                    <a:rPr>
                      <a:latin typeface="Cambria Math" panose="02040503050406030204" pitchFamily="18" charset="0"/>
                    </a:rPr>
                    <m:t>=</m:t>
                  </m:r>
                  <m:d>
                    <m:dPr>
                      <m:begChr m:val="{"/>
                      <m:endChr m:val=""/>
                      <m:ctrlPr>
                        <a:rPr i="1">
                          <a:latin typeface="Cambria Math" panose="02040503050406030204" pitchFamily="18" charset="0"/>
                        </a:rPr>
                      </m:ctrlPr>
                    </m:dPr>
                    <m:e>
                      <m:m>
                        <m:mPr>
                          <m:mcs>
                            <m:mc>
                              <m:mcPr>
                                <m:count m:val="2"/>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e>
                        </m:mr>
                        <m:mr>
                          <m:e>
                            <m:r>
                              <a:rPr>
                                <a:latin typeface="Cambria Math" panose="02040503050406030204" pitchFamily="18" charset="0"/>
                              </a:rPr>
                              <m:t>1</m:t>
                            </m:r>
                          </m:e>
                          <m:e>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𝑏</m:t>
                                </m:r>
                              </m:e>
                              <m:sub>
                                <m:r>
                                  <a:rPr>
                                    <a:latin typeface="Cambria Math" panose="02040503050406030204" pitchFamily="18" charset="0"/>
                                  </a:rPr>
                                  <m:t>𝑖𝑗</m:t>
                                </m:r>
                              </m:sub>
                              <m:sup>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−1</m:t>
                                    </m:r>
                                  </m:e>
                                </m:d>
                              </m:sup>
                            </m:sSubSup>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𝑏</m:t>
                                </m:r>
                              </m:e>
                              <m:sub>
                                <m:r>
                                  <a:rPr>
                                    <a:latin typeface="Cambria Math" panose="02040503050406030204" pitchFamily="18" charset="0"/>
                                  </a:rPr>
                                  <m:t>𝑖𝑗</m:t>
                                </m:r>
                              </m:sub>
                              <m:sup>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−1</m:t>
                                    </m:r>
                                  </m:e>
                                </m:d>
                              </m:sup>
                            </m:sSubSup>
                            <m:r>
                              <a:rPr>
                                <a:latin typeface="Cambria Math" panose="02040503050406030204" pitchFamily="18" charset="0"/>
                              </a:rPr>
                              <m:t>=0</m:t>
                            </m:r>
                          </m:e>
                        </m:mr>
                      </m:m>
                    </m:e>
                  </m:d>
                </m:oMath>
              </m:oMathPara>
            </a14:m>
            <a:endParaRPr/>
          </a:p>
          <a:p>
            <a:pPr marL="0" lvl="0" indent="0">
              <a:buNone/>
            </a:pPr>
            <a:r>
              <a:t>因每个结点到自身总是可达的, 故定义对角线元素</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𝑖𝑖</m:t>
                    </m:r>
                  </m:sub>
                </m:sSub>
                <m:r>
                  <a:rPr>
                    <a:latin typeface="Cambria Math" panose="02040503050406030204" pitchFamily="18" charset="0"/>
                  </a:rPr>
                  <m:t>=1</m:t>
                </m:r>
              </m:oMath>
            </a14:m>
            <a:r>
              <a:t>(</a:t>
            </a:r>
            <a14:m xmlns:a14="http://schemas.microsoft.com/office/drawing/2010/main">
              <m:oMath xmlns:m="http://schemas.openxmlformats.org/officeDocument/2006/math">
                <m:r>
                  <a:rPr>
                    <a:latin typeface="Cambria Math" panose="02040503050406030204" pitchFamily="18" charset="0"/>
                  </a:rPr>
                  <m:t>𝑖</m:t>
                </m:r>
                <m:r>
                  <a:rPr>
                    <a:latin typeface="Cambria Math" panose="02040503050406030204" pitchFamily="18" charset="0"/>
                  </a:rPr>
                  <m:t>=1,2,⋯,</m:t>
                </m:r>
                <m:r>
                  <a:rPr>
                    <a:latin typeface="Cambria Math" panose="02040503050406030204" pitchFamily="18" charset="0"/>
                  </a:rPr>
                  <m:t>𝑛</m:t>
                </m:r>
              </m:oMath>
            </a14:m>
            <a:r>
              <a:t>).</a:t>
            </a:r>
          </a:p>
        </p:txBody>
      </p:sp>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111</a:t>
            </a:fld>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 </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𝐴</m:t>
                  </m:r>
                  <m:r>
                    <a:rPr>
                      <a:latin typeface="Cambria Math" panose="02040503050406030204" pitchFamily="18" charset="0"/>
                    </a:rPr>
                    <m:t>=</m:t>
                  </m:r>
                  <m:d>
                    <m:dPr>
                      <m:ctrlPr>
                        <a:rPr i="1">
                          <a:latin typeface="Cambria Math" panose="02040503050406030204" pitchFamily="18" charset="0"/>
                        </a:rPr>
                      </m:ctrlPr>
                    </m:dPr>
                    <m:e>
                      <m:m>
                        <m:mPr>
                          <m:mcs>
                            <m:mc>
                              <m:mcPr>
                                <m:count m:val="5"/>
                                <m:mcJc m:val="center"/>
                              </m:mcPr>
                            </m:mc>
                          </m:mcs>
                          <m:ctrlPr>
                            <a:rPr i="1">
                              <a:latin typeface="Cambria Math" panose="02040503050406030204" pitchFamily="18" charset="0"/>
                            </a:rPr>
                          </m:ctrlPr>
                        </m:mP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
                    </m:e>
                  </m:d>
                </m:oMath>
              </m:oMathPara>
            </a14:m>
            <a:endParaRPr/>
          </a:p>
          <a:p>
            <a:pPr marL="0" lvl="0" indent="0">
              <a:buNone/>
            </a:pPr>
            <a:r>
              <a:t> </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2</m:t>
                      </m:r>
                    </m:sup>
                  </m:sSup>
                  <m:r>
                    <a:rPr>
                      <a:latin typeface="Cambria Math" panose="02040503050406030204" pitchFamily="18" charset="0"/>
                    </a:rPr>
                    <m:t>=</m:t>
                  </m:r>
                  <m:d>
                    <m:dPr>
                      <m:ctrlPr>
                        <a:rPr i="1">
                          <a:latin typeface="Cambria Math" panose="02040503050406030204" pitchFamily="18" charset="0"/>
                        </a:rPr>
                      </m:ctrlPr>
                    </m:dPr>
                    <m:e>
                      <m:m>
                        <m:mPr>
                          <m:mcs>
                            <m:mc>
                              <m:mcPr>
                                <m:count m:val="5"/>
                                <m:mcJc m:val="center"/>
                              </m:mcPr>
                            </m:mc>
                          </m:mcs>
                          <m:ctrlPr>
                            <a:rPr i="1">
                              <a:latin typeface="Cambria Math" panose="02040503050406030204" pitchFamily="18" charset="0"/>
                            </a:rPr>
                          </m:ctrlPr>
                        </m:mP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
                    </m:e>
                  </m:d>
                </m:oMath>
              </m:oMathPara>
            </a14:m>
            <a:endParaRPr/>
          </a:p>
        </p:txBody>
      </p:sp>
      <p:pic>
        <p:nvPicPr>
          <p:cNvPr id="2" name="Picture 1" descr="MAT21601T-Chapter09_files/figure-pptx/unnamed-chunk-88-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112</a:t>
            </a:fld>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 </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3</m:t>
                      </m:r>
                    </m:sup>
                  </m:sSup>
                  <m:r>
                    <a:rPr>
                      <a:latin typeface="Cambria Math" panose="02040503050406030204" pitchFamily="18" charset="0"/>
                    </a:rPr>
                    <m:t>=</m:t>
                  </m:r>
                  <m:d>
                    <m:dPr>
                      <m:ctrlPr>
                        <a:rPr i="1">
                          <a:latin typeface="Cambria Math" panose="02040503050406030204" pitchFamily="18" charset="0"/>
                        </a:rPr>
                      </m:ctrlPr>
                    </m:dPr>
                    <m:e>
                      <m:m>
                        <m:mPr>
                          <m:mcs>
                            <m:mc>
                              <m:mcPr>
                                <m:count m:val="5"/>
                                <m:mcJc m:val="center"/>
                              </m:mcPr>
                            </m:mc>
                          </m:mcs>
                          <m:ctrlPr>
                            <a:rPr i="1">
                              <a:latin typeface="Cambria Math" panose="02040503050406030204" pitchFamily="18" charset="0"/>
                            </a:rPr>
                          </m:ctrlPr>
                        </m:mP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
                    </m:e>
                  </m:d>
                </m:oMath>
              </m:oMathPara>
            </a14:m>
            <a:endParaRPr/>
          </a:p>
          <a:p>
            <a:pPr marL="0" lvl="0" indent="0">
              <a:buNone/>
            </a:pPr>
            <a:r>
              <a:t> </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4</m:t>
                      </m:r>
                    </m:sup>
                  </m:sSup>
                  <m:r>
                    <a:rPr>
                      <a:latin typeface="Cambria Math" panose="02040503050406030204" pitchFamily="18" charset="0"/>
                    </a:rPr>
                    <m:t>=</m:t>
                  </m:r>
                  <m:d>
                    <m:dPr>
                      <m:ctrlPr>
                        <a:rPr i="1">
                          <a:latin typeface="Cambria Math" panose="02040503050406030204" pitchFamily="18" charset="0"/>
                        </a:rPr>
                      </m:ctrlPr>
                    </m:dPr>
                    <m:e>
                      <m:m>
                        <m:mPr>
                          <m:mcs>
                            <m:mc>
                              <m:mcPr>
                                <m:count m:val="5"/>
                                <m:mcJc m:val="center"/>
                              </m:mcPr>
                            </m:mc>
                          </m:mcs>
                          <m:ctrlPr>
                            <a:rPr i="1">
                              <a:latin typeface="Cambria Math" panose="02040503050406030204" pitchFamily="18" charset="0"/>
                            </a:rPr>
                          </m:ctrlPr>
                        </m:mP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
                    </m:e>
                  </m:d>
                </m:oMath>
              </m:oMathPara>
            </a14:m>
            <a:endParaRPr/>
          </a:p>
        </p:txBody>
      </p:sp>
      <p:pic>
        <p:nvPicPr>
          <p:cNvPr id="2" name="Picture 1" descr="MAT21601T-Chapter09_files/figure-pptx/unnamed-chunk-89-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113</a:t>
            </a:fld>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14:m xmlns:a14="http://schemas.microsoft.com/office/drawing/2010/main">
              <m:oMathPara xmlns:m="http://schemas.openxmlformats.org/officeDocument/2006/math">
                <m:oMathParaPr>
                  <m:jc m:val="center"/>
                </m:oMathParaPr>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𝐵</m:t>
                      </m:r>
                    </m:e>
                    <m:sub>
                      <m:r>
                        <a:rPr>
                          <a:latin typeface="Cambria Math" panose="02040503050406030204" pitchFamily="18" charset="0"/>
                        </a:rPr>
                        <m:t>4</m:t>
                      </m:r>
                    </m:sub>
                  </m:sSub>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𝑖</m:t>
                      </m:r>
                    </m:sup>
                  </m:sSup>
                  <m:r>
                    <a:rPr>
                      <a:latin typeface="Cambria Math" panose="02040503050406030204" pitchFamily="18" charset="0"/>
                    </a:rPr>
                    <m:t>=</m:t>
                  </m:r>
                  <m:d>
                    <m:dPr>
                      <m:ctrlPr>
                        <a:rPr i="1">
                          <a:latin typeface="Cambria Math" panose="02040503050406030204" pitchFamily="18" charset="0"/>
                        </a:rPr>
                      </m:ctrlPr>
                    </m:dPr>
                    <m:e>
                      <m:m>
                        <m:mPr>
                          <m:mcs>
                            <m:mc>
                              <m:mcPr>
                                <m:count m:val="5"/>
                                <m:mcJc m:val="center"/>
                              </m:mcPr>
                            </m:mc>
                          </m:mcs>
                          <m:ctrlPr>
                            <a:rPr i="1">
                              <a:latin typeface="Cambria Math" panose="02040503050406030204" pitchFamily="18" charset="0"/>
                            </a:rPr>
                          </m:ctrlPr>
                        </m:mP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2</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
                    </m:e>
                  </m:d>
                </m:oMath>
              </m:oMathPara>
            </a14:m>
            <a:endParaRPr/>
          </a:p>
          <a:p>
            <a:pPr marL="0" lvl="0" indent="0">
              <a:buNone/>
            </a:pPr>
            <a:r>
              <a:t>于是:</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m>
                        <m:mPr>
                          <m:mcs>
                            <m:mc>
                              <m:mcPr>
                                <m:count m:val="5"/>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1</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mr>
                      </m:m>
                    </m:e>
                  </m:d>
                </m:oMath>
              </m:oMathPara>
            </a14:m>
            <a:endParaRPr/>
          </a:p>
        </p:txBody>
      </p:sp>
      <p:pic>
        <p:nvPicPr>
          <p:cNvPr id="2" name="Picture 1" descr="MAT21601T-Chapter09_files/figure-pptx/unnamed-chunk-90-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114</a:t>
            </a:fld>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t>可以借助布尔矩阵求可达矩阵与强分图.</a:t>
            </a:r>
          </a:p>
          <a:p>
            <a:pPr marL="0" lvl="0" indent="0">
              <a:buNone/>
            </a:pPr>
            <a:r>
              <a:rPr b="1"/>
              <a:t>布尔运算</a:t>
            </a:r>
            <a:r>
              <a:t>是只涉及数字0和1的运算, 这些数字的并和交按下列方式进行:</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0∨0=0, 0∨1=1, 1∨0=1, 1∨1=1</m:t>
                  </m:r>
                </m:oMath>
              </m:oMathPara>
            </a14:m>
            <a:endParaRP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0∧0=0, 0∧1=0, 1∧0=0, 1∧1=1</m:t>
                  </m:r>
                </m:oMath>
              </m:oMathPara>
            </a14:m>
            <a:endParaRPr/>
          </a:p>
          <a:p>
            <a:pPr marL="0" lvl="0" indent="0">
              <a:buNone/>
            </a:pPr>
            <a14:m xmlns:a14="http://schemas.microsoft.com/office/drawing/2010/main">
              <m:oMath xmlns:m="http://schemas.openxmlformats.org/officeDocument/2006/math">
                <m:r>
                  <a:rPr>
                    <a:latin typeface="Cambria Math" panose="02040503050406030204" pitchFamily="18" charset="0"/>
                  </a:rPr>
                  <m:t>∨</m:t>
                </m:r>
              </m:oMath>
            </a14:m>
            <a:r>
              <a:t>称为布尔并, </a:t>
            </a:r>
            <a14:m xmlns:a14="http://schemas.microsoft.com/office/drawing/2010/main">
              <m:oMath xmlns:m="http://schemas.openxmlformats.org/officeDocument/2006/math">
                <m:r>
                  <a:rPr>
                    <a:latin typeface="Cambria Math" panose="02040503050406030204" pitchFamily="18" charset="0"/>
                  </a:rPr>
                  <m:t>∧</m:t>
                </m:r>
              </m:oMath>
            </a14:m>
            <a:r>
              <a:t>称为布尔交.</a:t>
            </a:r>
          </a:p>
          <a:p>
            <a:pPr marL="0" lvl="0" indent="0">
              <a:buNone/>
            </a:pPr>
            <a:r>
              <a:t>布尔矩阵的运算: 设</a:t>
            </a:r>
            <a14:m xmlns:a14="http://schemas.microsoft.com/office/drawing/2010/main">
              <m:oMath xmlns:m="http://schemas.openxmlformats.org/officeDocument/2006/math">
                <m:r>
                  <a:rPr>
                    <a:latin typeface="Cambria Math" panose="02040503050406030204" pitchFamily="18" charset="0"/>
                  </a:rPr>
                  <m:t>𝐵</m:t>
                </m:r>
                <m:r>
                  <a:rPr>
                    <a:latin typeface="Cambria Math" panose="02040503050406030204" pitchFamily="18" charset="0"/>
                  </a:rPr>
                  <m:t>=</m:t>
                </m:r>
                <m:sSub>
                  <m:sSubPr>
                    <m:ctrlPr>
                      <a:rPr i="1">
                        <a:latin typeface="Cambria Math" panose="02040503050406030204" pitchFamily="18" charset="0"/>
                      </a:rPr>
                    </m:ctrlPr>
                  </m:sSub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𝑖𝑗</m:t>
                            </m:r>
                          </m:sub>
                        </m:sSub>
                      </m:e>
                    </m:d>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sub>
                </m:sSub>
              </m:oMath>
            </a14:m>
            <a:r>
              <a:t>和</a:t>
            </a:r>
            <a14:m xmlns:a14="http://schemas.microsoft.com/office/drawing/2010/main">
              <m:oMath xmlns:m="http://schemas.openxmlformats.org/officeDocument/2006/math">
                <m:r>
                  <a:rPr>
                    <a:latin typeface="Cambria Math" panose="02040503050406030204" pitchFamily="18" charset="0"/>
                  </a:rPr>
                  <m:t>𝐶</m:t>
                </m:r>
                <m:r>
                  <a:rPr>
                    <a:latin typeface="Cambria Math" panose="02040503050406030204" pitchFamily="18" charset="0"/>
                  </a:rPr>
                  <m:t>=</m:t>
                </m:r>
                <m:sSub>
                  <m:sSubPr>
                    <m:ctrlPr>
                      <a:rPr i="1">
                        <a:latin typeface="Cambria Math" panose="02040503050406030204" pitchFamily="18" charset="0"/>
                      </a:rPr>
                    </m:ctrlPr>
                  </m:sSub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𝑐</m:t>
                            </m:r>
                          </m:e>
                          <m:sub>
                            <m:r>
                              <a:rPr>
                                <a:latin typeface="Cambria Math" panose="02040503050406030204" pitchFamily="18" charset="0"/>
                              </a:rPr>
                              <m:t>𝑖𝑗</m:t>
                            </m:r>
                          </m:sub>
                        </m:sSub>
                      </m:e>
                    </m:d>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sub>
                </m:sSub>
              </m:oMath>
            </a14:m>
            <a:r>
              <a:t>为布尔矩阵, 则两矩阵布尔并</a:t>
            </a:r>
            <a14:m xmlns:a14="http://schemas.microsoft.com/office/drawing/2010/main">
              <m:oMath xmlns:m="http://schemas.openxmlformats.org/officeDocument/2006/math">
                <m:r>
                  <a:rPr>
                    <a:latin typeface="Cambria Math" panose="02040503050406030204" pitchFamily="18" charset="0"/>
                  </a:rPr>
                  <m:t>𝐵</m:t>
                </m:r>
                <m:r>
                  <a:rPr>
                    <a:latin typeface="Cambria Math" panose="02040503050406030204" pitchFamily="18" charset="0"/>
                  </a:rPr>
                  <m:t>∨</m:t>
                </m:r>
                <m:r>
                  <a:rPr>
                    <a:latin typeface="Cambria Math" panose="02040503050406030204" pitchFamily="18" charset="0"/>
                  </a:rPr>
                  <m:t>𝐶</m:t>
                </m:r>
              </m:oMath>
            </a14:m>
            <a:r>
              <a:t>、两矩阵的布尔交</a:t>
            </a:r>
            <a14:m xmlns:a14="http://schemas.microsoft.com/office/drawing/2010/main">
              <m:oMath xmlns:m="http://schemas.openxmlformats.org/officeDocument/2006/math">
                <m:r>
                  <a:rPr>
                    <a:latin typeface="Cambria Math" panose="02040503050406030204" pitchFamily="18" charset="0"/>
                  </a:rPr>
                  <m:t>𝐵</m:t>
                </m:r>
                <m:r>
                  <a:rPr>
                    <a:latin typeface="Cambria Math" panose="02040503050406030204" pitchFamily="18" charset="0"/>
                  </a:rPr>
                  <m:t>∧</m:t>
                </m:r>
                <m:r>
                  <a:rPr>
                    <a:latin typeface="Cambria Math" panose="02040503050406030204" pitchFamily="18" charset="0"/>
                  </a:rPr>
                  <m:t>𝐶</m:t>
                </m:r>
              </m:oMath>
            </a14:m>
            <a:r>
              <a:t>和两矩阵的布尔乘</a:t>
            </a:r>
            <a14:m xmlns:a14="http://schemas.microsoft.com/office/drawing/2010/main">
              <m:oMath xmlns:m="http://schemas.openxmlformats.org/officeDocument/2006/math">
                <m:r>
                  <a:rPr>
                    <a:latin typeface="Cambria Math" panose="02040503050406030204" pitchFamily="18" charset="0"/>
                  </a:rPr>
                  <m:t>𝐵</m:t>
                </m:r>
                <m:r>
                  <a:rPr>
                    <a:latin typeface="Cambria Math" panose="02040503050406030204" pitchFamily="18" charset="0"/>
                  </a:rPr>
                  <m:t>⋅</m:t>
                </m:r>
                <m:r>
                  <a:rPr>
                    <a:latin typeface="Cambria Math" panose="02040503050406030204" pitchFamily="18" charset="0"/>
                  </a:rPr>
                  <m:t>𝐶</m:t>
                </m:r>
              </m:oMath>
            </a14:m>
            <a:r>
              <a:t>定义为:</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𝐵</m:t>
                  </m:r>
                  <m:r>
                    <a:rPr>
                      <a:latin typeface="Cambria Math" panose="02040503050406030204" pitchFamily="18" charset="0"/>
                    </a:rPr>
                    <m:t>∨</m:t>
                  </m:r>
                  <m:r>
                    <a:rPr>
                      <a:latin typeface="Cambria Math" panose="02040503050406030204" pitchFamily="18" charset="0"/>
                    </a:rPr>
                    <m:t>𝐶</m:t>
                  </m:r>
                  <m:r>
                    <a:rPr>
                      <a:latin typeface="Cambria Math" panose="02040503050406030204" pitchFamily="18" charset="0"/>
                    </a:rPr>
                    <m:t>=</m:t>
                  </m:r>
                  <m:sSub>
                    <m:sSubPr>
                      <m:ctrlPr>
                        <a:rPr i="1">
                          <a:latin typeface="Cambria Math" panose="02040503050406030204" pitchFamily="18" charset="0"/>
                        </a:rPr>
                      </m:ctrlPr>
                    </m:sSub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𝑖𝑗</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𝑐</m:t>
                              </m:r>
                            </m:e>
                            <m:sub>
                              <m:r>
                                <a:rPr>
                                  <a:latin typeface="Cambria Math" panose="02040503050406030204" pitchFamily="18" charset="0"/>
                                </a:rPr>
                                <m:t>𝑖𝑗</m:t>
                              </m:r>
                            </m:sub>
                          </m:sSub>
                        </m:e>
                      </m:d>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sub>
                  </m:sSub>
                  <m:r>
                    <a:rPr>
                      <a:latin typeface="Cambria Math" panose="02040503050406030204" pitchFamily="18" charset="0"/>
                    </a:rPr>
                    <m:t>,  </m:t>
                  </m:r>
                  <m:r>
                    <a:rPr>
                      <a:latin typeface="Cambria Math" panose="02040503050406030204" pitchFamily="18" charset="0"/>
                    </a:rPr>
                    <m:t>𝐵</m:t>
                  </m:r>
                  <m:r>
                    <a:rPr>
                      <a:latin typeface="Cambria Math" panose="02040503050406030204" pitchFamily="18" charset="0"/>
                    </a:rPr>
                    <m:t>∧</m:t>
                  </m:r>
                  <m:r>
                    <a:rPr>
                      <a:latin typeface="Cambria Math" panose="02040503050406030204" pitchFamily="18" charset="0"/>
                    </a:rPr>
                    <m:t>𝐶</m:t>
                  </m:r>
                  <m:r>
                    <a:rPr>
                      <a:latin typeface="Cambria Math" panose="02040503050406030204" pitchFamily="18" charset="0"/>
                    </a:rPr>
                    <m:t>=</m:t>
                  </m:r>
                  <m:sSub>
                    <m:sSubPr>
                      <m:ctrlPr>
                        <a:rPr i="1">
                          <a:latin typeface="Cambria Math" panose="02040503050406030204" pitchFamily="18" charset="0"/>
                        </a:rPr>
                      </m:ctrlPr>
                    </m:sSub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𝑖𝑗</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𝑐</m:t>
                              </m:r>
                            </m:e>
                            <m:sub>
                              <m:r>
                                <a:rPr>
                                  <a:latin typeface="Cambria Math" panose="02040503050406030204" pitchFamily="18" charset="0"/>
                                </a:rPr>
                                <m:t>𝑖𝑗</m:t>
                              </m:r>
                            </m:sub>
                          </m:sSub>
                        </m:e>
                      </m:d>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sub>
                  </m:sSub>
                  <m:r>
                    <a:rPr>
                      <a:latin typeface="Cambria Math" panose="02040503050406030204" pitchFamily="18" charset="0"/>
                    </a:rPr>
                    <m:t>,  </m:t>
                  </m:r>
                  <m:r>
                    <a:rPr>
                      <a:latin typeface="Cambria Math" panose="02040503050406030204" pitchFamily="18" charset="0"/>
                    </a:rPr>
                    <m:t>𝐵</m:t>
                  </m:r>
                  <m:r>
                    <a:rPr>
                      <a:latin typeface="Cambria Math" panose="02040503050406030204" pitchFamily="18" charset="0"/>
                    </a:rPr>
                    <m:t>⋅</m:t>
                  </m:r>
                  <m:r>
                    <a:rPr>
                      <a:latin typeface="Cambria Math" panose="02040503050406030204" pitchFamily="18" charset="0"/>
                    </a:rPr>
                    <m:t>𝐶</m:t>
                  </m:r>
                  <m:r>
                    <a:rPr>
                      <a:latin typeface="Cambria Math" panose="02040503050406030204" pitchFamily="18" charset="0"/>
                    </a:rPr>
                    <m:t>=</m:t>
                  </m:r>
                  <m:sSub>
                    <m:sSubPr>
                      <m:ctrlPr>
                        <a:rPr i="1">
                          <a:latin typeface="Cambria Math" panose="02040503050406030204" pitchFamily="18" charset="0"/>
                        </a:rPr>
                      </m:ctrlPr>
                    </m:sSub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𝑑</m:t>
                              </m:r>
                            </m:e>
                            <m:sub>
                              <m:r>
                                <a:rPr>
                                  <a:latin typeface="Cambria Math" panose="02040503050406030204" pitchFamily="18" charset="0"/>
                                </a:rPr>
                                <m:t>𝑖𝑗</m:t>
                              </m:r>
                            </m:sub>
                          </m:sSub>
                        </m:e>
                      </m:d>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sub>
                  </m:sSub>
                </m:oMath>
              </m:oMathPara>
            </a14:m>
            <a:endParaRPr/>
          </a:p>
          <a:p>
            <a:pPr marL="0" lvl="0" indent="0">
              <a:buNone/>
            </a:pPr>
            <a:r>
              <a:t>其中: </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𝑑</m:t>
                    </m:r>
                  </m:e>
                  <m:sub>
                    <m:r>
                      <a:rPr>
                        <a:latin typeface="Cambria Math" panose="02040503050406030204" pitchFamily="18" charset="0"/>
                      </a:rPr>
                      <m:t>𝑖𝑗</m:t>
                    </m:r>
                  </m:sub>
                </m:sSub>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𝑖</m:t>
                        </m:r>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𝑐</m:t>
                        </m:r>
                      </m:e>
                      <m:sub>
                        <m:r>
                          <a:rPr>
                            <a:latin typeface="Cambria Math" panose="02040503050406030204" pitchFamily="18" charset="0"/>
                          </a:rPr>
                          <m:t>1</m:t>
                        </m:r>
                        <m:r>
                          <a:rPr>
                            <a:latin typeface="Cambria Math" panose="02040503050406030204" pitchFamily="18" charset="0"/>
                          </a:rPr>
                          <m:t>𝑗</m:t>
                        </m:r>
                      </m:sub>
                    </m:sSub>
                  </m:e>
                </m:d>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𝑖</m:t>
                        </m:r>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𝑐</m:t>
                        </m:r>
                      </m:e>
                      <m:sub>
                        <m:r>
                          <a:rPr>
                            <a:latin typeface="Cambria Math" panose="02040503050406030204" pitchFamily="18" charset="0"/>
                          </a:rPr>
                          <m:t>2</m:t>
                        </m:r>
                        <m:r>
                          <a:rPr>
                            <a:latin typeface="Cambria Math" panose="02040503050406030204" pitchFamily="18" charset="0"/>
                          </a:rPr>
                          <m:t>𝑗</m:t>
                        </m:r>
                      </m:sub>
                    </m:sSub>
                  </m:e>
                </m:d>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𝑖𝑛</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𝑐</m:t>
                        </m:r>
                      </m:e>
                      <m:sub>
                        <m:r>
                          <a:rPr>
                            <a:latin typeface="Cambria Math" panose="02040503050406030204" pitchFamily="18" charset="0"/>
                          </a:rPr>
                          <m:t>𝑛𝑗</m:t>
                        </m:r>
                      </m:sub>
                    </m:sSub>
                  </m:e>
                </m:d>
              </m:oMath>
            </a14:m>
            <a:r>
              <a:t>.</a:t>
            </a:r>
          </a:p>
        </p:txBody>
      </p:sp>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115</a:t>
            </a:fld>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lvl="0" indent="0">
                  <a:buNone/>
                </a:pPr>
                <a:r>
                  <a:rPr lang="zh-CN" altLang="en-US" dirty="0"/>
                  <a:t>已知</a:t>
                </a:r>
                <a:r>
                  <a:rPr lang="en-US" altLang="zh-CN" dirty="0"/>
                  <a:t>:</a:t>
                </a:r>
              </a:p>
              <a:p>
                <a:pPr marL="0" lvl="0" indent="0">
                  <a:buNone/>
                </a:pPr>
                <a14:m>
                  <m:oMathPara xmlns:m="http://schemas.openxmlformats.org/officeDocument/2006/math">
                    <m:oMathParaPr>
                      <m:jc m:val="center"/>
                    </m:oMathParaPr>
                    <m:oMath xmlns:m="http://schemas.openxmlformats.org/officeDocument/2006/math">
                      <m:r>
                        <a:rPr lang="zh-CN" altLang="en-US">
                          <a:latin typeface="Cambria Math" panose="02040503050406030204" pitchFamily="18" charset="0"/>
                        </a:rPr>
                        <m:t>𝐴</m:t>
                      </m:r>
                      <m:r>
                        <a:rPr lang="en-US" altLang="zh-CN">
                          <a:latin typeface="Cambria Math" panose="02040503050406030204" pitchFamily="18" charset="0"/>
                        </a:rPr>
                        <m:t>=</m:t>
                      </m:r>
                      <m:d>
                        <m:dPr>
                          <m:ctrlPr>
                            <a:rPr lang="ar-AE" i="1">
                              <a:latin typeface="Cambria Math" panose="02040503050406030204" pitchFamily="18" charset="0"/>
                            </a:rPr>
                          </m:ctrlPr>
                        </m:dPr>
                        <m:e>
                          <m:m>
                            <m:mPr>
                              <m:mcs>
                                <m:mc>
                                  <m:mcPr>
                                    <m:count m:val="3"/>
                                    <m:mcJc m:val="center"/>
                                  </m:mcPr>
                                </m:mc>
                              </m:mcs>
                              <m:ctrlPr>
                                <a:rPr lang="ar-AE" i="1">
                                  <a:latin typeface="Cambria Math" panose="02040503050406030204" pitchFamily="18" charset="0"/>
                                </a:rPr>
                              </m:ctrlPr>
                            </m:mPr>
                            <m:mr>
                              <m:e>
                                <m:r>
                                  <a:rPr lang="ar-AE">
                                    <a:latin typeface="Cambria Math" panose="02040503050406030204" pitchFamily="18" charset="0"/>
                                  </a:rPr>
                                  <m:t>1</m:t>
                                </m:r>
                              </m:e>
                              <m:e>
                                <m:r>
                                  <a:rPr lang="ar-AE">
                                    <a:latin typeface="Cambria Math" panose="02040503050406030204" pitchFamily="18" charset="0"/>
                                  </a:rPr>
                                  <m:t>1</m:t>
                                </m:r>
                              </m:e>
                              <m:e>
                                <m:r>
                                  <a:rPr lang="ar-AE">
                                    <a:latin typeface="Cambria Math" panose="02040503050406030204" pitchFamily="18" charset="0"/>
                                  </a:rPr>
                                  <m:t>0</m:t>
                                </m:r>
                              </m:e>
                            </m:mr>
                            <m:mr>
                              <m:e>
                                <m:r>
                                  <a:rPr lang="ar-AE">
                                    <a:latin typeface="Cambria Math" panose="02040503050406030204" pitchFamily="18" charset="0"/>
                                  </a:rPr>
                                  <m:t>0</m:t>
                                </m:r>
                              </m:e>
                              <m:e>
                                <m:r>
                                  <a:rPr lang="ar-AE">
                                    <a:latin typeface="Cambria Math" panose="02040503050406030204" pitchFamily="18" charset="0"/>
                                  </a:rPr>
                                  <m:t>1</m:t>
                                </m:r>
                              </m:e>
                              <m:e>
                                <m:r>
                                  <a:rPr lang="ar-AE">
                                    <a:latin typeface="Cambria Math" panose="02040503050406030204" pitchFamily="18" charset="0"/>
                                  </a:rPr>
                                  <m:t>0</m:t>
                                </m:r>
                              </m:e>
                            </m:mr>
                            <m:mr>
                              <m:e>
                                <m:r>
                                  <a:rPr lang="ar-AE">
                                    <a:latin typeface="Cambria Math" panose="02040503050406030204" pitchFamily="18" charset="0"/>
                                  </a:rPr>
                                  <m:t>1</m:t>
                                </m:r>
                              </m:e>
                              <m:e>
                                <m:r>
                                  <a:rPr lang="ar-AE">
                                    <a:latin typeface="Cambria Math" panose="02040503050406030204" pitchFamily="18" charset="0"/>
                                  </a:rPr>
                                  <m:t>0</m:t>
                                </m:r>
                              </m:e>
                              <m:e>
                                <m:r>
                                  <a:rPr lang="ar-AE">
                                    <a:latin typeface="Cambria Math" panose="02040503050406030204" pitchFamily="18" charset="0"/>
                                  </a:rPr>
                                  <m:t>0</m:t>
                                </m:r>
                              </m:e>
                            </m:mr>
                          </m:m>
                        </m:e>
                      </m:d>
                      <m:r>
                        <a:rPr lang="ar-AE">
                          <a:latin typeface="Cambria Math" panose="02040503050406030204" pitchFamily="18" charset="0"/>
                        </a:rPr>
                        <m:t>    </m:t>
                      </m:r>
                      <m:r>
                        <a:rPr lang="ar-AE">
                          <a:latin typeface="Cambria Math" panose="02040503050406030204" pitchFamily="18" charset="0"/>
                        </a:rPr>
                        <m:t>𝐵</m:t>
                      </m:r>
                      <m:r>
                        <a:rPr lang="ar-AE">
                          <a:latin typeface="Cambria Math" panose="02040503050406030204" pitchFamily="18" charset="0"/>
                        </a:rPr>
                        <m:t>=</m:t>
                      </m:r>
                      <m:d>
                        <m:dPr>
                          <m:ctrlPr>
                            <a:rPr lang="ar-AE" i="1">
                              <a:latin typeface="Cambria Math" panose="02040503050406030204" pitchFamily="18" charset="0"/>
                            </a:rPr>
                          </m:ctrlPr>
                        </m:dPr>
                        <m:e>
                          <m:m>
                            <m:mPr>
                              <m:mcs>
                                <m:mc>
                                  <m:mcPr>
                                    <m:count m:val="3"/>
                                    <m:mcJc m:val="center"/>
                                  </m:mcPr>
                                </m:mc>
                              </m:mcs>
                              <m:ctrlPr>
                                <a:rPr lang="ar-AE" i="1">
                                  <a:latin typeface="Cambria Math" panose="02040503050406030204" pitchFamily="18" charset="0"/>
                                </a:rPr>
                              </m:ctrlPr>
                            </m:mPr>
                            <m:mr>
                              <m:e>
                                <m:r>
                                  <a:rPr lang="ar-AE">
                                    <a:latin typeface="Cambria Math" panose="02040503050406030204" pitchFamily="18" charset="0"/>
                                  </a:rPr>
                                  <m:t>0</m:t>
                                </m:r>
                              </m:e>
                              <m:e>
                                <m:r>
                                  <a:rPr lang="ar-AE">
                                    <a:latin typeface="Cambria Math" panose="02040503050406030204" pitchFamily="18" charset="0"/>
                                  </a:rPr>
                                  <m:t>0</m:t>
                                </m:r>
                              </m:e>
                              <m:e>
                                <m:r>
                                  <a:rPr lang="ar-AE">
                                    <a:latin typeface="Cambria Math" panose="02040503050406030204" pitchFamily="18" charset="0"/>
                                  </a:rPr>
                                  <m:t>0</m:t>
                                </m:r>
                              </m:e>
                            </m:mr>
                            <m:mr>
                              <m:e>
                                <m:r>
                                  <a:rPr lang="ar-AE">
                                    <a:latin typeface="Cambria Math" panose="02040503050406030204" pitchFamily="18" charset="0"/>
                                  </a:rPr>
                                  <m:t>1</m:t>
                                </m:r>
                              </m:e>
                              <m:e>
                                <m:r>
                                  <a:rPr lang="ar-AE">
                                    <a:latin typeface="Cambria Math" panose="02040503050406030204" pitchFamily="18" charset="0"/>
                                  </a:rPr>
                                  <m:t>1</m:t>
                                </m:r>
                              </m:e>
                              <m:e>
                                <m:r>
                                  <a:rPr lang="ar-AE">
                                    <a:latin typeface="Cambria Math" panose="02040503050406030204" pitchFamily="18" charset="0"/>
                                  </a:rPr>
                                  <m:t>0</m:t>
                                </m:r>
                              </m:e>
                            </m:mr>
                            <m:mr>
                              <m:e>
                                <m:r>
                                  <a:rPr lang="ar-AE">
                                    <a:latin typeface="Cambria Math" panose="02040503050406030204" pitchFamily="18" charset="0"/>
                                  </a:rPr>
                                  <m:t>1</m:t>
                                </m:r>
                              </m:e>
                              <m:e>
                                <m:r>
                                  <a:rPr lang="ar-AE">
                                    <a:latin typeface="Cambria Math" panose="02040503050406030204" pitchFamily="18" charset="0"/>
                                  </a:rPr>
                                  <m:t>0</m:t>
                                </m:r>
                              </m:e>
                              <m:e>
                                <m:r>
                                  <a:rPr lang="ar-AE">
                                    <a:latin typeface="Cambria Math" panose="02040503050406030204" pitchFamily="18" charset="0"/>
                                  </a:rPr>
                                  <m:t>1</m:t>
                                </m:r>
                              </m:e>
                            </m:mr>
                          </m:m>
                        </m:e>
                      </m:d>
                    </m:oMath>
                  </m:oMathPara>
                </a14:m>
                <a:endParaRPr lang="ar-AE" dirty="0"/>
              </a:p>
              <a:p>
                <a:pPr marL="0" lvl="0" indent="0">
                  <a:buNone/>
                </a:pPr>
                <a:r>
                  <a:rPr lang="zh-CN" altLang="en-US" dirty="0"/>
                  <a:t>则</a:t>
                </a:r>
              </a:p>
              <a:p>
                <a:pPr marL="0" lvl="0" indent="0">
                  <a:buNone/>
                </a:pPr>
                <a14:m>
                  <m:oMathPara xmlns:m="http://schemas.openxmlformats.org/officeDocument/2006/math">
                    <m:oMathParaPr>
                      <m:jc m:val="center"/>
                    </m:oMathParaPr>
                    <m:oMath xmlns:m="http://schemas.openxmlformats.org/officeDocument/2006/math">
                      <m:r>
                        <a:rPr lang="zh-CN" altLang="en-US">
                          <a:latin typeface="Cambria Math" panose="02040503050406030204" pitchFamily="18" charset="0"/>
                        </a:rPr>
                        <m:t>𝐴</m:t>
                      </m:r>
                      <m:r>
                        <a:rPr lang="zh-CN" altLang="en-US">
                          <a:latin typeface="Cambria Math" panose="02040503050406030204" pitchFamily="18" charset="0"/>
                        </a:rPr>
                        <m:t>∨</m:t>
                      </m:r>
                      <m:r>
                        <a:rPr lang="zh-CN" altLang="en-US">
                          <a:latin typeface="Cambria Math" panose="02040503050406030204" pitchFamily="18" charset="0"/>
                        </a:rPr>
                        <m:t>𝐵</m:t>
                      </m:r>
                      <m:r>
                        <a:rPr lang="en-US" altLang="zh-CN">
                          <a:latin typeface="Cambria Math" panose="02040503050406030204" pitchFamily="18" charset="0"/>
                        </a:rPr>
                        <m:t>=</m:t>
                      </m:r>
                      <m:d>
                        <m:dPr>
                          <m:ctrlPr>
                            <a:rPr lang="ar-AE" i="1">
                              <a:latin typeface="Cambria Math" panose="02040503050406030204" pitchFamily="18" charset="0"/>
                            </a:rPr>
                          </m:ctrlPr>
                        </m:dPr>
                        <m:e>
                          <m:m>
                            <m:mPr>
                              <m:mcs>
                                <m:mc>
                                  <m:mcPr>
                                    <m:count m:val="3"/>
                                    <m:mcJc m:val="center"/>
                                  </m:mcPr>
                                </m:mc>
                              </m:mcs>
                              <m:ctrlPr>
                                <a:rPr lang="ar-AE" i="1">
                                  <a:latin typeface="Cambria Math" panose="02040503050406030204" pitchFamily="18" charset="0"/>
                                </a:rPr>
                              </m:ctrlPr>
                            </m:mPr>
                            <m:mr>
                              <m:e>
                                <m:r>
                                  <a:rPr lang="ar-AE">
                                    <a:latin typeface="Cambria Math" panose="02040503050406030204" pitchFamily="18" charset="0"/>
                                  </a:rPr>
                                  <m:t>1</m:t>
                                </m:r>
                              </m:e>
                              <m:e>
                                <m:r>
                                  <a:rPr lang="ar-AE">
                                    <a:latin typeface="Cambria Math" panose="02040503050406030204" pitchFamily="18" charset="0"/>
                                  </a:rPr>
                                  <m:t>1</m:t>
                                </m:r>
                              </m:e>
                              <m:e>
                                <m:r>
                                  <a:rPr lang="ar-AE">
                                    <a:latin typeface="Cambria Math" panose="02040503050406030204" pitchFamily="18" charset="0"/>
                                  </a:rPr>
                                  <m:t>0</m:t>
                                </m:r>
                              </m:e>
                            </m:mr>
                            <m:mr>
                              <m:e>
                                <m:r>
                                  <a:rPr lang="ar-AE">
                                    <a:latin typeface="Cambria Math" panose="02040503050406030204" pitchFamily="18" charset="0"/>
                                  </a:rPr>
                                  <m:t>1</m:t>
                                </m:r>
                              </m:e>
                              <m:e>
                                <m:r>
                                  <a:rPr lang="ar-AE">
                                    <a:latin typeface="Cambria Math" panose="02040503050406030204" pitchFamily="18" charset="0"/>
                                  </a:rPr>
                                  <m:t>1</m:t>
                                </m:r>
                              </m:e>
                              <m:e>
                                <m:r>
                                  <a:rPr lang="ar-AE">
                                    <a:latin typeface="Cambria Math" panose="02040503050406030204" pitchFamily="18" charset="0"/>
                                  </a:rPr>
                                  <m:t>0</m:t>
                                </m:r>
                              </m:e>
                            </m:mr>
                            <m:mr>
                              <m:e>
                                <m:r>
                                  <a:rPr lang="ar-AE">
                                    <a:latin typeface="Cambria Math" panose="02040503050406030204" pitchFamily="18" charset="0"/>
                                  </a:rPr>
                                  <m:t>1</m:t>
                                </m:r>
                              </m:e>
                              <m:e>
                                <m:r>
                                  <a:rPr lang="ar-AE">
                                    <a:latin typeface="Cambria Math" panose="02040503050406030204" pitchFamily="18" charset="0"/>
                                  </a:rPr>
                                  <m:t>0</m:t>
                                </m:r>
                              </m:e>
                              <m:e>
                                <m:r>
                                  <a:rPr lang="ar-AE" altLang="zh-CN">
                                    <a:latin typeface="Cambria Math" panose="02040503050406030204" pitchFamily="18" charset="0"/>
                                  </a:rPr>
                                  <m:t>1</m:t>
                                </m:r>
                              </m:e>
                            </m:mr>
                          </m:m>
                        </m:e>
                      </m:d>
                      <m:r>
                        <a:rPr lang="ar-AE">
                          <a:latin typeface="Cambria Math" panose="02040503050406030204" pitchFamily="18" charset="0"/>
                        </a:rPr>
                        <m:t>    </m:t>
                      </m:r>
                      <m:r>
                        <a:rPr lang="ar-AE">
                          <a:latin typeface="Cambria Math" panose="02040503050406030204" pitchFamily="18" charset="0"/>
                        </a:rPr>
                        <m:t>𝐴</m:t>
                      </m:r>
                      <m:r>
                        <a:rPr lang="ar-AE">
                          <a:latin typeface="Cambria Math" panose="02040503050406030204" pitchFamily="18" charset="0"/>
                        </a:rPr>
                        <m:t>∧</m:t>
                      </m:r>
                      <m:r>
                        <a:rPr lang="ar-AE">
                          <a:latin typeface="Cambria Math" panose="02040503050406030204" pitchFamily="18" charset="0"/>
                        </a:rPr>
                        <m:t>𝐵</m:t>
                      </m:r>
                      <m:r>
                        <a:rPr lang="ar-AE">
                          <a:latin typeface="Cambria Math" panose="02040503050406030204" pitchFamily="18" charset="0"/>
                        </a:rPr>
                        <m:t>=</m:t>
                      </m:r>
                      <m:d>
                        <m:dPr>
                          <m:ctrlPr>
                            <a:rPr lang="ar-AE" i="1">
                              <a:latin typeface="Cambria Math" panose="02040503050406030204" pitchFamily="18" charset="0"/>
                            </a:rPr>
                          </m:ctrlPr>
                        </m:dPr>
                        <m:e>
                          <m:m>
                            <m:mPr>
                              <m:mcs>
                                <m:mc>
                                  <m:mcPr>
                                    <m:count m:val="3"/>
                                    <m:mcJc m:val="center"/>
                                  </m:mcPr>
                                </m:mc>
                              </m:mcs>
                              <m:ctrlPr>
                                <a:rPr lang="ar-AE" i="1">
                                  <a:latin typeface="Cambria Math" panose="02040503050406030204" pitchFamily="18" charset="0"/>
                                </a:rPr>
                              </m:ctrlPr>
                            </m:mPr>
                            <m:mr>
                              <m:e>
                                <m:r>
                                  <a:rPr lang="ar-AE">
                                    <a:latin typeface="Cambria Math" panose="02040503050406030204" pitchFamily="18" charset="0"/>
                                  </a:rPr>
                                  <m:t>0</m:t>
                                </m:r>
                              </m:e>
                              <m:e>
                                <m:r>
                                  <a:rPr lang="ar-AE">
                                    <a:latin typeface="Cambria Math" panose="02040503050406030204" pitchFamily="18" charset="0"/>
                                  </a:rPr>
                                  <m:t>0</m:t>
                                </m:r>
                              </m:e>
                              <m:e>
                                <m:r>
                                  <a:rPr lang="ar-AE">
                                    <a:latin typeface="Cambria Math" panose="02040503050406030204" pitchFamily="18" charset="0"/>
                                  </a:rPr>
                                  <m:t>0</m:t>
                                </m:r>
                              </m:e>
                            </m:mr>
                            <m:mr>
                              <m:e>
                                <m:r>
                                  <a:rPr lang="ar-AE">
                                    <a:latin typeface="Cambria Math" panose="02040503050406030204" pitchFamily="18" charset="0"/>
                                  </a:rPr>
                                  <m:t>0</m:t>
                                </m:r>
                              </m:e>
                              <m:e>
                                <m:r>
                                  <a:rPr lang="ar-AE">
                                    <a:latin typeface="Cambria Math" panose="02040503050406030204" pitchFamily="18" charset="0"/>
                                  </a:rPr>
                                  <m:t>1</m:t>
                                </m:r>
                              </m:e>
                              <m:e>
                                <m:r>
                                  <a:rPr lang="ar-AE">
                                    <a:latin typeface="Cambria Math" panose="02040503050406030204" pitchFamily="18" charset="0"/>
                                  </a:rPr>
                                  <m:t>0</m:t>
                                </m:r>
                              </m:e>
                            </m:mr>
                            <m:mr>
                              <m:e>
                                <m:r>
                                  <a:rPr lang="ar-AE">
                                    <a:latin typeface="Cambria Math" panose="02040503050406030204" pitchFamily="18" charset="0"/>
                                  </a:rPr>
                                  <m:t>1</m:t>
                                </m:r>
                              </m:e>
                              <m:e>
                                <m:r>
                                  <a:rPr lang="ar-AE">
                                    <a:latin typeface="Cambria Math" panose="02040503050406030204" pitchFamily="18" charset="0"/>
                                  </a:rPr>
                                  <m:t>0</m:t>
                                </m:r>
                              </m:e>
                              <m:e>
                                <m:r>
                                  <a:rPr lang="ar-AE" b="0" i="0" smtClean="0">
                                    <a:latin typeface="Cambria Math" panose="02040503050406030204" pitchFamily="18" charset="0"/>
                                  </a:rPr>
                                  <m:t>0</m:t>
                                </m:r>
                              </m:e>
                            </m:mr>
                          </m:m>
                        </m:e>
                      </m:d>
                      <m:r>
                        <a:rPr lang="ar-AE">
                          <a:latin typeface="Cambria Math" panose="02040503050406030204" pitchFamily="18" charset="0"/>
                        </a:rPr>
                        <m:t>    </m:t>
                      </m:r>
                      <m:r>
                        <a:rPr lang="ar-AE">
                          <a:latin typeface="Cambria Math" panose="02040503050406030204" pitchFamily="18" charset="0"/>
                        </a:rPr>
                        <m:t>𝐴</m:t>
                      </m:r>
                      <m:r>
                        <a:rPr lang="ar-AE">
                          <a:latin typeface="Cambria Math" panose="02040503050406030204" pitchFamily="18" charset="0"/>
                        </a:rPr>
                        <m:t>⋅</m:t>
                      </m:r>
                      <m:r>
                        <a:rPr lang="ar-AE">
                          <a:latin typeface="Cambria Math" panose="02040503050406030204" pitchFamily="18" charset="0"/>
                        </a:rPr>
                        <m:t>𝐵</m:t>
                      </m:r>
                      <m:r>
                        <a:rPr lang="ar-AE">
                          <a:latin typeface="Cambria Math" panose="02040503050406030204" pitchFamily="18" charset="0"/>
                        </a:rPr>
                        <m:t>=</m:t>
                      </m:r>
                      <m:d>
                        <m:dPr>
                          <m:ctrlPr>
                            <a:rPr lang="ar-AE" i="1">
                              <a:latin typeface="Cambria Math" panose="02040503050406030204" pitchFamily="18" charset="0"/>
                            </a:rPr>
                          </m:ctrlPr>
                        </m:dPr>
                        <m:e>
                          <m:m>
                            <m:mPr>
                              <m:mcs>
                                <m:mc>
                                  <m:mcPr>
                                    <m:count m:val="3"/>
                                    <m:mcJc m:val="center"/>
                                  </m:mcPr>
                                </m:mc>
                              </m:mcs>
                              <m:ctrlPr>
                                <a:rPr lang="ar-AE" i="1">
                                  <a:latin typeface="Cambria Math" panose="02040503050406030204" pitchFamily="18" charset="0"/>
                                </a:rPr>
                              </m:ctrlPr>
                            </m:mPr>
                            <m:mr>
                              <m:e>
                                <m:r>
                                  <a:rPr lang="ar-AE">
                                    <a:latin typeface="Cambria Math" panose="02040503050406030204" pitchFamily="18" charset="0"/>
                                  </a:rPr>
                                  <m:t>1</m:t>
                                </m:r>
                              </m:e>
                              <m:e>
                                <m:r>
                                  <a:rPr lang="ar-AE">
                                    <a:latin typeface="Cambria Math" panose="02040503050406030204" pitchFamily="18" charset="0"/>
                                  </a:rPr>
                                  <m:t>1</m:t>
                                </m:r>
                              </m:e>
                              <m:e>
                                <m:r>
                                  <a:rPr lang="ar-AE">
                                    <a:latin typeface="Cambria Math" panose="02040503050406030204" pitchFamily="18" charset="0"/>
                                  </a:rPr>
                                  <m:t>0</m:t>
                                </m:r>
                              </m:e>
                            </m:mr>
                            <m:mr>
                              <m:e>
                                <m:r>
                                  <a:rPr lang="ar-AE">
                                    <a:latin typeface="Cambria Math" panose="02040503050406030204" pitchFamily="18" charset="0"/>
                                  </a:rPr>
                                  <m:t>1</m:t>
                                </m:r>
                              </m:e>
                              <m:e>
                                <m:r>
                                  <a:rPr lang="ar-AE">
                                    <a:latin typeface="Cambria Math" panose="02040503050406030204" pitchFamily="18" charset="0"/>
                                  </a:rPr>
                                  <m:t>1</m:t>
                                </m:r>
                              </m:e>
                              <m:e>
                                <m:r>
                                  <a:rPr lang="ar-AE">
                                    <a:latin typeface="Cambria Math" panose="02040503050406030204" pitchFamily="18" charset="0"/>
                                  </a:rPr>
                                  <m:t>0</m:t>
                                </m:r>
                              </m:e>
                            </m:mr>
                            <m:mr>
                              <m:e>
                                <m:r>
                                  <a:rPr lang="ar-AE">
                                    <a:latin typeface="Cambria Math" panose="02040503050406030204" pitchFamily="18" charset="0"/>
                                  </a:rPr>
                                  <m:t>0</m:t>
                                </m:r>
                              </m:e>
                              <m:e>
                                <m:r>
                                  <a:rPr lang="ar-AE">
                                    <a:latin typeface="Cambria Math" panose="02040503050406030204" pitchFamily="18" charset="0"/>
                                  </a:rPr>
                                  <m:t>0</m:t>
                                </m:r>
                              </m:e>
                              <m:e>
                                <m:r>
                                  <a:rPr lang="ar-AE">
                                    <a:latin typeface="Cambria Math" panose="02040503050406030204" pitchFamily="18" charset="0"/>
                                  </a:rPr>
                                  <m:t>0</m:t>
                                </m:r>
                              </m:e>
                            </m:mr>
                          </m:m>
                        </m:e>
                      </m:d>
                    </m:oMath>
                  </m:oMathPara>
                </a14:m>
                <a:endParaRP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16" t="-1129"/>
                </a:stretch>
              </a:blipFill>
            </p:spPr>
            <p:txBody>
              <a:bodyPr/>
              <a:lstStyle/>
              <a:p>
                <a:r>
                  <a:rPr lang="zh-CN" altLang="en-US">
                    <a:noFill/>
                  </a:rPr>
                  <a:t> </a:t>
                </a:r>
              </a:p>
            </p:txBody>
          </p:sp>
        </mc:Fallback>
      </mc:AlternateContent>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116</a:t>
            </a:fld>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t>设</a:t>
            </a:r>
            <a14:m xmlns:a14="http://schemas.microsoft.com/office/drawing/2010/main">
              <m:oMath xmlns:m="http://schemas.openxmlformats.org/officeDocument/2006/math">
                <m:r>
                  <a:rPr>
                    <a:latin typeface="Cambria Math" panose="02040503050406030204" pitchFamily="18" charset="0"/>
                  </a:rPr>
                  <m:t>𝑛</m:t>
                </m:r>
              </m:oMath>
            </a14:m>
            <a:r>
              <a:t>个结点简单有向图的邻接矩阵为</a:t>
            </a:r>
            <a14:m xmlns:a14="http://schemas.microsoft.com/office/drawing/2010/main">
              <m:oMath xmlns:m="http://schemas.openxmlformats.org/officeDocument/2006/math">
                <m:r>
                  <a:rPr>
                    <a:latin typeface="Cambria Math" panose="02040503050406030204" pitchFamily="18" charset="0"/>
                  </a:rPr>
                  <m:t>𝐴</m:t>
                </m:r>
              </m:oMath>
            </a14:m>
            <a:r>
              <a:t>, 记:</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𝐴</m:t>
                  </m:r>
                </m:oMath>
              </m:oMathPara>
            </a14:m>
            <a:endParaRPr/>
          </a:p>
          <a:p>
            <a:pPr marL="0" lvl="0" indent="0">
              <a:buNone/>
            </a:pPr>
            <a14:m xmlns:a14="http://schemas.microsoft.com/office/drawing/2010/main">
              <m:oMathPara xmlns:m="http://schemas.openxmlformats.org/officeDocument/2006/math">
                <m:oMathParaPr>
                  <m:jc m:val="center"/>
                </m:oMathParaPr>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3</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𝐴</m:t>
                  </m:r>
                </m:oMath>
              </m:oMathPara>
            </a14:m>
            <a:endParaRP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m:t>
                  </m:r>
                </m:oMath>
              </m:oMathPara>
            </a14:m>
            <a:endParaRPr/>
          </a:p>
          <a:p>
            <a:pPr marL="0" lvl="0" indent="0">
              <a:buNone/>
            </a:pPr>
            <a14:m xmlns:a14="http://schemas.microsoft.com/office/drawing/2010/main">
              <m:oMathPara xmlns:m="http://schemas.openxmlformats.org/officeDocument/2006/math">
                <m:oMathParaPr>
                  <m:jc m:val="center"/>
                </m:oMathParaPr>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𝑙</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𝑙</m:t>
                      </m:r>
                      <m:r>
                        <a:rPr>
                          <a:latin typeface="Cambria Math" panose="02040503050406030204" pitchFamily="18" charset="0"/>
                        </a:rPr>
                        <m:t>−1</m:t>
                      </m:r>
                    </m:sup>
                  </m:sSup>
                  <m:r>
                    <a:rPr>
                      <a:latin typeface="Cambria Math" panose="02040503050406030204" pitchFamily="18" charset="0"/>
                    </a:rPr>
                    <m:t>⋅</m:t>
                  </m:r>
                  <m:r>
                    <a:rPr>
                      <a:latin typeface="Cambria Math" panose="02040503050406030204" pitchFamily="18" charset="0"/>
                    </a:rPr>
                    <m:t>𝐴</m:t>
                  </m:r>
                </m:oMath>
              </m:oMathPara>
            </a14:m>
            <a:endParaRPr/>
          </a:p>
          <a:p>
            <a:pPr marL="0" lvl="0" indent="0">
              <a:buNone/>
            </a:pPr>
            <a:r>
              <a:t>则</a:t>
            </a:r>
            <a14:m xmlns:a14="http://schemas.microsoft.com/office/drawing/2010/main">
              <m:oMath xmlns:m="http://schemas.openxmlformats.org/officeDocument/2006/math">
                <m:r>
                  <a:rPr>
                    <a:latin typeface="Cambria Math" panose="02040503050406030204" pitchFamily="18" charset="0"/>
                  </a:rPr>
                  <m:t>𝐴</m:t>
                </m:r>
              </m:oMath>
            </a14:m>
            <a:r>
              <a:t>的可达矩阵可表示为:</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𝑃</m:t>
                  </m:r>
                  <m:r>
                    <a:rPr>
                      <a:latin typeface="Cambria Math" panose="02040503050406030204" pitchFamily="18" charset="0"/>
                    </a:rPr>
                    <m:t>=</m:t>
                  </m:r>
                  <m:r>
                    <a:rPr>
                      <a:latin typeface="Cambria Math" panose="02040503050406030204" pitchFamily="18" charset="0"/>
                    </a:rPr>
                    <m:t>𝐼</m:t>
                  </m:r>
                  <m:r>
                    <a:rPr>
                      <a:latin typeface="Cambria Math" panose="02040503050406030204" pitchFamily="18" charset="0"/>
                    </a:rPr>
                    <m:t>∨</m:t>
                  </m:r>
                  <m:r>
                    <a:rPr>
                      <a:latin typeface="Cambria Math" panose="02040503050406030204" pitchFamily="18" charset="0"/>
                    </a:rPr>
                    <m:t>𝐴</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𝑛</m:t>
                      </m:r>
                      <m:r>
                        <a:rPr>
                          <a:latin typeface="Cambria Math" panose="02040503050406030204" pitchFamily="18" charset="0"/>
                        </a:rPr>
                        <m:t>−1</m:t>
                      </m:r>
                    </m:sup>
                  </m:sSup>
                </m:oMath>
              </m:oMathPara>
            </a14:m>
            <a:endParaRPr/>
          </a:p>
        </p:txBody>
      </p:sp>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117</a:t>
            </a:fld>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例: 简单有向图</a:t>
            </a:r>
            <a14:m xmlns:a14="http://schemas.microsoft.com/office/drawing/2010/main">
              <m:oMath xmlns:m="http://schemas.openxmlformats.org/officeDocument/2006/math">
                <m:r>
                  <a:rPr>
                    <a:latin typeface="Cambria Math" panose="02040503050406030204" pitchFamily="18" charset="0"/>
                  </a:rPr>
                  <m:t>𝐺</m:t>
                </m:r>
              </m:oMath>
            </a14:m>
            <a:r>
              <a:t>如图, 求</a:t>
            </a:r>
            <a14:m xmlns:a14="http://schemas.microsoft.com/office/drawing/2010/main">
              <m:oMath xmlns:m="http://schemas.openxmlformats.org/officeDocument/2006/math">
                <m:r>
                  <a:rPr>
                    <a:latin typeface="Cambria Math" panose="02040503050406030204" pitchFamily="18" charset="0"/>
                  </a:rPr>
                  <m:t>𝑃</m:t>
                </m:r>
              </m:oMath>
            </a14:m>
            <a:r>
              <a:t>.</a:t>
            </a:r>
          </a:p>
          <a:p>
            <a:pPr marL="0" lvl="0" indent="0">
              <a:buNone/>
            </a:pPr>
            <a:r>
              <a:t>解: </a:t>
            </a:r>
            <a14:m xmlns:a14="http://schemas.microsoft.com/office/drawing/2010/main">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4</m:t>
                </m:r>
              </m:oMath>
            </a14:m>
            <a:r>
              <a:t>, </a:t>
            </a:r>
            <a14:m xmlns:a14="http://schemas.microsoft.com/office/drawing/2010/main">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3</m:t>
                </m:r>
              </m:oMath>
            </a14:m>
            <a:endParaRPr/>
          </a:p>
          <a:p>
            <a:pPr marL="0" lvl="0" indent="0">
              <a:buNone/>
            </a:pPr>
            <a:r>
              <a:t> </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𝐴</m:t>
                  </m:r>
                  <m:r>
                    <a:rPr>
                      <a:latin typeface="Cambria Math" panose="02040503050406030204" pitchFamily="18" charset="0"/>
                    </a:rPr>
                    <m:t>=</m:t>
                  </m:r>
                  <m:d>
                    <m:dPr>
                      <m:ctrlPr>
                        <a:rPr i="1">
                          <a:latin typeface="Cambria Math" panose="02040503050406030204" pitchFamily="18" charset="0"/>
                        </a:rPr>
                      </m:ctrlPr>
                    </m:dPr>
                    <m:e>
                      <m:m>
                        <m:mPr>
                          <m:mcs>
                            <m:mc>
                              <m:mcPr>
                                <m:count m:val="4"/>
                                <m:mcJc m:val="center"/>
                              </m:mcPr>
                            </m:mc>
                          </m:mcs>
                          <m:ctrlPr>
                            <a:rPr i="1">
                              <a:latin typeface="Cambria Math" panose="02040503050406030204" pitchFamily="18" charset="0"/>
                            </a:rPr>
                          </m:ctrlPr>
                        </m:mP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
                    </m:e>
                  </m:d>
                </m:oMath>
              </m:oMathPara>
            </a14:m>
            <a:endParaRPr/>
          </a:p>
          <a:p>
            <a:pPr marL="0" lvl="0" indent="0">
              <a:buNone/>
            </a:pPr>
            <a:r>
              <a:t> </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𝑃</m:t>
                  </m:r>
                  <m:r>
                    <a:rPr>
                      <a:latin typeface="Cambria Math" panose="02040503050406030204" pitchFamily="18" charset="0"/>
                    </a:rPr>
                    <m:t>=</m:t>
                  </m:r>
                  <m:r>
                    <a:rPr>
                      <a:latin typeface="Cambria Math" panose="02040503050406030204" pitchFamily="18" charset="0"/>
                    </a:rPr>
                    <m:t>𝐼</m:t>
                  </m:r>
                  <m:r>
                    <a:rPr>
                      <a:latin typeface="Cambria Math" panose="02040503050406030204" pitchFamily="18" charset="0"/>
                    </a:rPr>
                    <m:t>∨</m:t>
                  </m:r>
                  <m:r>
                    <a:rPr>
                      <a:latin typeface="Cambria Math" panose="02040503050406030204" pitchFamily="18" charset="0"/>
                    </a:rPr>
                    <m:t>𝐴</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3</m:t>
                      </m:r>
                    </m:sup>
                  </m:sSup>
                </m:oMath>
              </m:oMathPara>
            </a14:m>
            <a:endParaRPr/>
          </a:p>
        </p:txBody>
      </p:sp>
      <p:pic>
        <p:nvPicPr>
          <p:cNvPr id="2" name="Picture 1" descr="MAT21601T-Chapter09_files/figure-pptx/unnamed-chunk-91-1.png"/>
          <p:cNvPicPr>
            <a:picLocks noGrp="1" noChangeAspect="1"/>
          </p:cNvPicPr>
          <p:nvPr/>
        </p:nvPicPr>
        <p:blipFill>
          <a:blip r:embed="rId2"/>
          <a:stretch>
            <a:fillRect/>
          </a:stretch>
        </p:blipFill>
        <p:spPr bwMode="auto">
          <a:xfrm>
            <a:off x="7188200" y="2679700"/>
            <a:ext cx="4305300" cy="2159000"/>
          </a:xfrm>
          <a:prstGeom prst="rect">
            <a:avLst/>
          </a:prstGeom>
          <a:noFill/>
          <a:ln w="9525">
            <a:noFill/>
            <a:headEnd/>
            <a:tailEnd/>
          </a:ln>
        </p:spPr>
      </p:pic>
      <p:sp>
        <p:nvSpPr>
          <p:cNvPr id="4" name="TextBox 3"/>
          <p:cNvSpPr txBox="1"/>
          <p:nvPr/>
        </p:nvSpPr>
        <p:spPr>
          <a:xfrm>
            <a:off x="7188200" y="5384800"/>
            <a:ext cx="4305300" cy="508000"/>
          </a:xfrm>
          <a:prstGeom prst="rect">
            <a:avLst/>
          </a:prstGeom>
          <a:noFill/>
        </p:spPr>
        <p:txBody>
          <a:bodyPr/>
          <a:lstStyle/>
          <a:p>
            <a:pPr marL="0" lvl="0" indent="0" algn="ctr">
              <a:buNone/>
            </a:pPr>
            <a:r>
              <a:t>G</a:t>
            </a:r>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118</a:t>
            </a:fld>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14:m xmlns:a14="http://schemas.microsoft.com/office/drawing/2010/main">
              <m:oMathPara xmlns:m="http://schemas.openxmlformats.org/officeDocument/2006/math">
                <m:oMathParaPr>
                  <m:jc m:val="center"/>
                </m:oMathParaPr>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2</m:t>
                      </m:r>
                    </m:sup>
                  </m:sSup>
                  <m:r>
                    <a:rPr>
                      <a:latin typeface="Cambria Math" panose="02040503050406030204" pitchFamily="18" charset="0"/>
                    </a:rPr>
                    <m:t>=</m:t>
                  </m:r>
                  <m:d>
                    <m:dPr>
                      <m:ctrlPr>
                        <a:rPr i="1">
                          <a:latin typeface="Cambria Math" panose="02040503050406030204" pitchFamily="18" charset="0"/>
                        </a:rPr>
                      </m:ctrlPr>
                    </m:dPr>
                    <m:e>
                      <m:m>
                        <m:mPr>
                          <m:mcs>
                            <m:mc>
                              <m:mcPr>
                                <m:count m:val="4"/>
                                <m:mcJc m:val="center"/>
                              </m:mcPr>
                            </m:mc>
                          </m:mcs>
                          <m:ctrlPr>
                            <a:rPr i="1">
                              <a:latin typeface="Cambria Math" panose="02040503050406030204" pitchFamily="18" charset="0"/>
                            </a:rPr>
                          </m:ctrlPr>
                        </m:mP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
                    </m:e>
                  </m:d>
                  <m:r>
                    <a:rPr>
                      <a:latin typeface="Cambria Math" panose="02040503050406030204" pitchFamily="18" charset="0"/>
                    </a:rPr>
                    <m:t>    </m:t>
                  </m:r>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3</m:t>
                      </m:r>
                    </m:sup>
                  </m:sSup>
                  <m:r>
                    <a:rPr>
                      <a:latin typeface="Cambria Math" panose="02040503050406030204" pitchFamily="18" charset="0"/>
                    </a:rPr>
                    <m:t>=0</m:t>
                  </m:r>
                </m:oMath>
              </m:oMathPara>
            </a14:m>
            <a:endParaRPr/>
          </a:p>
          <a:p>
            <a:pPr marL="0" lvl="0" indent="0">
              <a:buNone/>
            </a:pPr>
            <a:r>
              <a:t> </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m>
                        <m:mPr>
                          <m:mcs>
                            <m:mc>
                              <m:mcPr>
                                <m:count m:val="4"/>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mr>
                      </m:m>
                    </m:e>
                  </m:d>
                </m:oMath>
              </m:oMathPara>
            </a14:m>
            <a:endParaRPr/>
          </a:p>
        </p:txBody>
      </p:sp>
      <p:pic>
        <p:nvPicPr>
          <p:cNvPr id="2" name="Picture 1" descr="MAT21601T-Chapter09_files/figure-pptx/unnamed-chunk-92-1.png"/>
          <p:cNvPicPr>
            <a:picLocks noGrp="1" noChangeAspect="1"/>
          </p:cNvPicPr>
          <p:nvPr/>
        </p:nvPicPr>
        <p:blipFill>
          <a:blip r:embed="rId2"/>
          <a:stretch>
            <a:fillRect/>
          </a:stretch>
        </p:blipFill>
        <p:spPr bwMode="auto">
          <a:xfrm>
            <a:off x="7188200" y="2679700"/>
            <a:ext cx="4305300" cy="2159000"/>
          </a:xfrm>
          <a:prstGeom prst="rect">
            <a:avLst/>
          </a:prstGeom>
          <a:noFill/>
          <a:ln w="9525">
            <a:noFill/>
            <a:headEnd/>
            <a:tailEnd/>
          </a:ln>
        </p:spPr>
      </p:pic>
      <p:sp>
        <p:nvSpPr>
          <p:cNvPr id="4" name="TextBox 3"/>
          <p:cNvSpPr txBox="1"/>
          <p:nvPr/>
        </p:nvSpPr>
        <p:spPr>
          <a:xfrm>
            <a:off x="7188200" y="5384800"/>
            <a:ext cx="4305300" cy="508000"/>
          </a:xfrm>
          <a:prstGeom prst="rect">
            <a:avLst/>
          </a:prstGeom>
          <a:noFill/>
        </p:spPr>
        <p:txBody>
          <a:bodyPr/>
          <a:lstStyle/>
          <a:p>
            <a:pPr marL="0" lvl="0" indent="0" algn="ctr">
              <a:buNone/>
            </a:pPr>
            <a:r>
              <a:t>G</a:t>
            </a:r>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119</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例: 有向图</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𝜑</m:t>
                </m:r>
                <m:r>
                  <a:rPr>
                    <a:latin typeface="Cambria Math" panose="02040503050406030204" pitchFamily="18" charset="0"/>
                  </a:rPr>
                  <m:t>⟩</m:t>
                </m:r>
              </m:oMath>
            </a14:m>
            <a:r>
              <a:t>, </a:t>
            </a:r>
            <a14:m xmlns:a14="http://schemas.microsoft.com/office/drawing/2010/main">
              <m:oMath xmlns:m="http://schemas.openxmlformats.org/officeDocument/2006/math">
                <m:r>
                  <a:rPr>
                    <a:latin typeface="Cambria Math" panose="02040503050406030204" pitchFamily="18" charset="0"/>
                  </a:rPr>
                  <m:t>𝑉</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5</m:t>
                    </m:r>
                  </m:sub>
                </m:sSub>
                <m:r>
                  <a:rPr>
                    <a:latin typeface="Cambria Math" panose="02040503050406030204" pitchFamily="18" charset="0"/>
                  </a:rPr>
                  <m:t>}</m:t>
                </m:r>
              </m:oMath>
            </a14:m>
            <a:endParaRP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𝐸</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3</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4</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5</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6</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7</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8</m:t>
                      </m:r>
                    </m:sub>
                  </m:sSub>
                  <m:r>
                    <a:rPr>
                      <a:latin typeface="Cambria Math" panose="02040503050406030204" pitchFamily="18" charset="0"/>
                    </a:rPr>
                    <m:t>}</m:t>
                  </m:r>
                </m:oMath>
              </m:oMathPara>
            </a14:m>
            <a:endParaRP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𝜑</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1</m:t>
                          </m:r>
                        </m:sub>
                      </m:sSub>
                    </m:e>
                  </m:d>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  </m:t>
                  </m:r>
                  <m:r>
                    <a:rPr>
                      <a:latin typeface="Cambria Math" panose="02040503050406030204" pitchFamily="18" charset="0"/>
                    </a:rPr>
                    <m:t>𝜑</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2</m:t>
                          </m:r>
                        </m:sub>
                      </m:sSub>
                    </m:e>
                  </m:d>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oMath>
              </m:oMathPara>
            </a14:m>
            <a:endParaRP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𝜑</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3</m:t>
                          </m:r>
                        </m:sub>
                      </m:sSub>
                    </m:e>
                  </m:d>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r>
                    <a:rPr>
                      <a:latin typeface="Cambria Math" panose="02040503050406030204" pitchFamily="18" charset="0"/>
                    </a:rPr>
                    <m:t>⟩,  </m:t>
                  </m:r>
                  <m:r>
                    <a:rPr>
                      <a:latin typeface="Cambria Math" panose="02040503050406030204" pitchFamily="18" charset="0"/>
                    </a:rPr>
                    <m:t>𝜑</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4</m:t>
                          </m:r>
                        </m:sub>
                      </m:sSub>
                    </m:e>
                  </m:d>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r>
                    <a:rPr>
                      <a:latin typeface="Cambria Math" panose="02040503050406030204" pitchFamily="18" charset="0"/>
                    </a:rPr>
                    <m:t>⟩</m:t>
                  </m:r>
                </m:oMath>
              </m:oMathPara>
            </a14:m>
            <a:endParaRP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𝜑</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5</m:t>
                          </m:r>
                        </m:sub>
                      </m:sSub>
                    </m:e>
                  </m:d>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r>
                    <a:rPr>
                      <a:latin typeface="Cambria Math" panose="02040503050406030204" pitchFamily="18" charset="0"/>
                    </a:rPr>
                    <m:t>⟩,  </m:t>
                  </m:r>
                  <m:r>
                    <a:rPr>
                      <a:latin typeface="Cambria Math" panose="02040503050406030204" pitchFamily="18" charset="0"/>
                    </a:rPr>
                    <m:t>𝜑</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6</m:t>
                          </m:r>
                        </m:sub>
                      </m:sSub>
                    </m:e>
                  </m:d>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5</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r>
                    <a:rPr>
                      <a:latin typeface="Cambria Math" panose="02040503050406030204" pitchFamily="18" charset="0"/>
                    </a:rPr>
                    <m:t>⟩</m:t>
                  </m:r>
                </m:oMath>
              </m:oMathPara>
            </a14:m>
            <a:endParaRP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𝜑</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7</m:t>
                          </m:r>
                        </m:sub>
                      </m:sSub>
                    </m:e>
                  </m:d>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5</m:t>
                      </m:r>
                    </m:sub>
                  </m:sSub>
                  <m:r>
                    <a:rPr>
                      <a:latin typeface="Cambria Math" panose="02040503050406030204" pitchFamily="18" charset="0"/>
                    </a:rPr>
                    <m:t>⟩,  </m:t>
                  </m:r>
                  <m:r>
                    <a:rPr>
                      <a:latin typeface="Cambria Math" panose="02040503050406030204" pitchFamily="18" charset="0"/>
                    </a:rPr>
                    <m:t>𝜑</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8</m:t>
                          </m:r>
                        </m:sub>
                      </m:sSub>
                    </m:e>
                  </m:d>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5</m:t>
                      </m:r>
                    </m:sub>
                  </m:sSub>
                  <m:r>
                    <a:rPr>
                      <a:latin typeface="Cambria Math" panose="02040503050406030204" pitchFamily="18" charset="0"/>
                    </a:rPr>
                    <m:t>⟩</m:t>
                  </m:r>
                </m:oMath>
              </m:oMathPara>
            </a14:m>
            <a:endParaRPr/>
          </a:p>
          <a:p>
            <a:pPr marL="0" lvl="0" indent="0">
              <a:buNone/>
            </a:pPr>
            <a:r>
              <a:t>简化表示:</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𝑉</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5</m:t>
                      </m:r>
                    </m:sub>
                  </m:sSub>
                  <m:r>
                    <a:rPr>
                      <a:latin typeface="Cambria Math" panose="02040503050406030204" pitchFamily="18" charset="0"/>
                    </a:rPr>
                    <m:t>}</m:t>
                  </m:r>
                </m:oMath>
              </m:oMathPara>
            </a14:m>
            <a:endParaRP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𝐸</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r>
                    <a:rPr>
                      <a:latin typeface="Cambria Math" panose="02040503050406030204" pitchFamily="18" charset="0"/>
                    </a:rPr>
                    <m:t>⟩,</m:t>
                  </m:r>
                </m:oMath>
              </m:oMathPara>
            </a14:m>
            <a:endParaRP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5</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5</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5</m:t>
                      </m:r>
                    </m:sub>
                  </m:sSub>
                  <m:r>
                    <a:rPr>
                      <a:latin typeface="Cambria Math" panose="02040503050406030204" pitchFamily="18" charset="0"/>
                    </a:rPr>
                    <m:t>⟩}</m:t>
                  </m:r>
                </m:oMath>
              </m:oMathPara>
            </a14:m>
            <a:endParaRPr/>
          </a:p>
          <a:p>
            <a:pPr marL="0" lvl="0" indent="0">
              <a:buNone/>
            </a:pPr>
            <a:r>
              <a:t>进一步简化: </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=⟨5,8⟩</m:t>
                </m:r>
              </m:oMath>
            </a14:m>
            <a:endParaRPr/>
          </a:p>
        </p:txBody>
      </p:sp>
      <p:pic>
        <p:nvPicPr>
          <p:cNvPr id="2" name="Picture 1" descr="MAT21601T-Chapter09_files/figure-pptx/unnamed-chunk-3-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12</a:t>
            </a:fld>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t>对于简单有向图, 利用可达矩阵可求出图中包含任何指定结点的强分图.</a:t>
            </a:r>
          </a:p>
          <a:p>
            <a:pPr marL="0" lvl="0" indent="0">
              <a:buNone/>
            </a:pPr>
            <a:r>
              <a:t>算法:设</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oMath>
            </a14:m>
            <a:r>
              <a:t>为简单有向图, </a:t>
            </a:r>
            <a14:m xmlns:a14="http://schemas.microsoft.com/office/drawing/2010/main">
              <m:oMath xmlns:m="http://schemas.openxmlformats.org/officeDocument/2006/math">
                <m:r>
                  <a:rPr>
                    <a:latin typeface="Cambria Math" panose="02040503050406030204" pitchFamily="18" charset="0"/>
                  </a:rPr>
                  <m:t>𝑃</m:t>
                </m:r>
                <m:r>
                  <a:rPr>
                    <a:latin typeface="Cambria Math" panose="02040503050406030204" pitchFamily="18" charset="0"/>
                  </a:rPr>
                  <m:t>=</m:t>
                </m:r>
                <m:sSub>
                  <m:sSubPr>
                    <m:ctrlPr>
                      <a:rPr i="1">
                        <a:latin typeface="Cambria Math" panose="02040503050406030204" pitchFamily="18" charset="0"/>
                      </a:rPr>
                    </m:ctrlPr>
                  </m:sSub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𝑖𝑗</m:t>
                            </m:r>
                          </m:sub>
                        </m:sSub>
                      </m:e>
                    </m:d>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sub>
                </m:sSub>
              </m:oMath>
            </a14:m>
            <a:r>
              <a:t>为</a:t>
            </a:r>
            <a14:m xmlns:a14="http://schemas.microsoft.com/office/drawing/2010/main">
              <m:oMath xmlns:m="http://schemas.openxmlformats.org/officeDocument/2006/math">
                <m:r>
                  <a:rPr>
                    <a:latin typeface="Cambria Math" panose="02040503050406030204" pitchFamily="18" charset="0"/>
                  </a:rPr>
                  <m:t>𝐺</m:t>
                </m:r>
              </m:oMath>
            </a14:m>
            <a:r>
              <a:t>的可达矩阵, </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𝑃</m:t>
                    </m:r>
                  </m:e>
                  <m:sup>
                    <m:r>
                      <a:rPr>
                        <a:latin typeface="Cambria Math" panose="02040503050406030204" pitchFamily="18" charset="0"/>
                      </a:rPr>
                      <m:t>𝑇</m:t>
                    </m:r>
                  </m:sup>
                </m:sSup>
                <m:r>
                  <a:rPr>
                    <a:latin typeface="Cambria Math" panose="02040503050406030204" pitchFamily="18" charset="0"/>
                  </a:rPr>
                  <m:t>=</m:t>
                </m:r>
                <m:sSubSup>
                  <m:sSubSupPr>
                    <m:ctrlPr>
                      <a:rPr i="1">
                        <a:latin typeface="Cambria Math" panose="02040503050406030204" pitchFamily="18" charset="0"/>
                      </a:rPr>
                    </m:ctrlPr>
                  </m:sSubSup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𝑖𝑗</m:t>
                            </m:r>
                          </m:sub>
                        </m:sSub>
                      </m:e>
                    </m:d>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sub>
                  <m:sup>
                    <m:r>
                      <a:rPr>
                        <a:latin typeface="Cambria Math" panose="02040503050406030204" pitchFamily="18" charset="0"/>
                      </a:rPr>
                      <m:t>𝑇</m:t>
                    </m:r>
                  </m:sup>
                </m:sSubSup>
              </m:oMath>
            </a14:m>
            <a:r>
              <a:t>为</a:t>
            </a:r>
            <a14:m xmlns:a14="http://schemas.microsoft.com/office/drawing/2010/main">
              <m:oMath xmlns:m="http://schemas.openxmlformats.org/officeDocument/2006/math">
                <m:r>
                  <a:rPr>
                    <a:latin typeface="Cambria Math" panose="02040503050406030204" pitchFamily="18" charset="0"/>
                  </a:rPr>
                  <m:t>𝑃</m:t>
                </m:r>
              </m:oMath>
            </a14:m>
            <a:r>
              <a:t>的转置矩阵, 对于矩阵</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𝑃</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𝑃</m:t>
                      </m:r>
                    </m:e>
                    <m:sup>
                      <m:r>
                        <a:rPr>
                          <a:latin typeface="Cambria Math" panose="02040503050406030204" pitchFamily="18" charset="0"/>
                        </a:rPr>
                        <m:t>𝑇</m:t>
                      </m:r>
                    </m:sup>
                  </m:sSup>
                  <m:r>
                    <a:rPr>
                      <a:latin typeface="Cambria Math" panose="02040503050406030204" pitchFamily="18" charset="0"/>
                    </a:rPr>
                    <m:t>=</m:t>
                  </m:r>
                  <m:sSub>
                    <m:sSubPr>
                      <m:ctrlPr>
                        <a:rPr i="1">
                          <a:latin typeface="Cambria Math" panose="02040503050406030204" pitchFamily="18" charset="0"/>
                        </a:rPr>
                      </m:ctrlPr>
                    </m:sSub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𝑖𝑗</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𝑗𝑖</m:t>
                              </m:r>
                            </m:sub>
                          </m:sSub>
                        </m:e>
                      </m:d>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sub>
                  </m:sSub>
                  <m:r>
                    <a:rPr>
                      <a:latin typeface="Cambria Math" panose="02040503050406030204" pitchFamily="18" charset="0"/>
                    </a:rPr>
                    <m:t>,</m:t>
                  </m:r>
                </m:oMath>
              </m:oMathPara>
            </a14:m>
            <a:endParaRPr/>
          </a:p>
          <a:p>
            <a:pPr marL="0" lvl="0" indent="0">
              <a:buNone/>
            </a:pPr>
            <a:r>
              <a:t>则其第</a:t>
            </a:r>
            <a14:m xmlns:a14="http://schemas.microsoft.com/office/drawing/2010/main">
              <m:oMath xmlns:m="http://schemas.openxmlformats.org/officeDocument/2006/math">
                <m:r>
                  <a:rPr>
                    <a:latin typeface="Cambria Math" panose="02040503050406030204" pitchFamily="18" charset="0"/>
                  </a:rPr>
                  <m:t>𝑖</m:t>
                </m:r>
              </m:oMath>
            </a14:m>
            <a:r>
              <a:t>行非零元素对应的</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oMath>
            </a14:m>
            <a:r>
              <a:t>与</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构成含有</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的强分图.</a:t>
            </a:r>
          </a:p>
        </p:txBody>
      </p:sp>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120</a:t>
            </a:fld>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m>
                        <m:mPr>
                          <m:mcs>
                            <m:mc>
                              <m:mcPr>
                                <m:count m:val="4"/>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0</m:t>
                            </m:r>
                          </m:e>
                        </m:m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0</m:t>
                            </m:r>
                          </m:e>
                        </m:m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0</m:t>
                            </m:r>
                          </m:e>
                        </m:m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mr>
                      </m:m>
                    </m:e>
                  </m:d>
                </m:oMath>
              </m:oMathPara>
            </a14:m>
            <a:endParaRPr/>
          </a:p>
          <a:p>
            <a:pPr marL="0" lvl="0" indent="0">
              <a:buNone/>
            </a:pPr>
            <a:r>
              <a:t> </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𝑃</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𝑃</m:t>
                      </m:r>
                    </m:e>
                    <m:sup>
                      <m:r>
                        <a:rPr>
                          <a:latin typeface="Cambria Math" panose="02040503050406030204" pitchFamily="18" charset="0"/>
                        </a:rPr>
                        <m:t>𝑇</m:t>
                      </m:r>
                    </m:sup>
                  </m:sSup>
                  <m:r>
                    <a:rPr>
                      <a:latin typeface="Cambria Math" panose="02040503050406030204" pitchFamily="18" charset="0"/>
                    </a:rPr>
                    <m:t>=</m:t>
                  </m:r>
                  <m:d>
                    <m:dPr>
                      <m:ctrlPr>
                        <a:rPr i="1">
                          <a:latin typeface="Cambria Math" panose="02040503050406030204" pitchFamily="18" charset="0"/>
                        </a:rPr>
                      </m:ctrlPr>
                    </m:dPr>
                    <m:e>
                      <m:m>
                        <m:mPr>
                          <m:mcs>
                            <m:mc>
                              <m:mcPr>
                                <m:count m:val="4"/>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0</m:t>
                            </m:r>
                          </m:e>
                        </m:m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0</m:t>
                            </m:r>
                          </m:e>
                        </m:m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mr>
                      </m:m>
                    </m:e>
                  </m:d>
                </m:oMath>
              </m:oMathPara>
            </a14:m>
            <a:endParaRPr/>
          </a:p>
          <a:p>
            <a:pPr marL="0" lvl="0" indent="0">
              <a:buNone/>
            </a:pPr>
            <a:r>
              <a:t> </a:t>
            </a:r>
          </a:p>
          <a:p>
            <a:pPr marL="0" lvl="0" indent="0">
              <a:buNone/>
            </a:pPr>
            <a:r>
              <a:t>可知, </a:t>
            </a:r>
            <a14:m xmlns:a14="http://schemas.microsoft.com/office/drawing/2010/main">
              <m:oMath xmlns:m="http://schemas.openxmlformats.org/officeDocument/2006/math">
                <m:r>
                  <a:rPr>
                    <a:latin typeface="Cambria Math" panose="02040503050406030204" pitchFamily="18" charset="0"/>
                  </a:rPr>
                  <m:t>𝐺</m:t>
                </m:r>
                <m:d>
                  <m:dPr>
                    <m:begChr m:val="["/>
                    <m:endChr m:val="]"/>
                    <m:ctrlPr>
                      <a:rPr i="1">
                        <a:latin typeface="Cambria Math" panose="02040503050406030204" pitchFamily="18" charset="0"/>
                      </a:rPr>
                    </m:ctrlPr>
                  </m:dPr>
                  <m:e>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r>
                      <a:rPr>
                        <a:latin typeface="Cambria Math" panose="02040503050406030204" pitchFamily="18" charset="0"/>
                      </a:rPr>
                      <m:t>}</m:t>
                    </m:r>
                  </m:e>
                </m:d>
              </m:oMath>
            </a14:m>
            <a:r>
              <a:t>和</a:t>
            </a:r>
            <a14:m xmlns:a14="http://schemas.microsoft.com/office/drawing/2010/main">
              <m:oMath xmlns:m="http://schemas.openxmlformats.org/officeDocument/2006/math">
                <m:r>
                  <a:rPr>
                    <a:latin typeface="Cambria Math" panose="02040503050406030204" pitchFamily="18" charset="0"/>
                  </a:rPr>
                  <m:t>𝐺</m:t>
                </m:r>
                <m:d>
                  <m:dPr>
                    <m:begChr m:val="["/>
                    <m:endChr m:val="]"/>
                    <m:ctrlPr>
                      <a:rPr i="1">
                        <a:latin typeface="Cambria Math" panose="02040503050406030204" pitchFamily="18" charset="0"/>
                      </a:rPr>
                    </m:ctrlPr>
                  </m:dPr>
                  <m:e>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r>
                      <a:rPr>
                        <a:latin typeface="Cambria Math" panose="02040503050406030204" pitchFamily="18" charset="0"/>
                      </a:rPr>
                      <m:t>}</m:t>
                    </m:r>
                  </m:e>
                </m:d>
              </m:oMath>
            </a14:m>
            <a:r>
              <a:t>是强分图.</a:t>
            </a:r>
          </a:p>
        </p:txBody>
      </p:sp>
      <p:pic>
        <p:nvPicPr>
          <p:cNvPr id="2" name="Picture 1" descr="MAT21601T-Chapter09_files/figure-pptx/unnamed-chunk-93-1.png"/>
          <p:cNvPicPr>
            <a:picLocks noGrp="1" noChangeAspect="1"/>
          </p:cNvPicPr>
          <p:nvPr/>
        </p:nvPicPr>
        <p:blipFill>
          <a:blip r:embed="rId2"/>
          <a:stretch>
            <a:fillRect/>
          </a:stretch>
        </p:blipFill>
        <p:spPr bwMode="auto">
          <a:xfrm>
            <a:off x="7188200" y="2679700"/>
            <a:ext cx="4305300" cy="2159000"/>
          </a:xfrm>
          <a:prstGeom prst="rect">
            <a:avLst/>
          </a:prstGeom>
          <a:noFill/>
          <a:ln w="9525">
            <a:noFill/>
            <a:headEnd/>
            <a:tailEnd/>
          </a:ln>
        </p:spPr>
      </p:pic>
      <p:sp>
        <p:nvSpPr>
          <p:cNvPr id="4" name="TextBox 3"/>
          <p:cNvSpPr txBox="1"/>
          <p:nvPr/>
        </p:nvSpPr>
        <p:spPr>
          <a:xfrm>
            <a:off x="7188200" y="5384800"/>
            <a:ext cx="4305300" cy="508000"/>
          </a:xfrm>
          <a:prstGeom prst="rect">
            <a:avLst/>
          </a:prstGeom>
          <a:noFill/>
        </p:spPr>
        <p:txBody>
          <a:bodyPr/>
          <a:lstStyle/>
          <a:p>
            <a:pPr marL="0" lvl="0" indent="0" algn="ctr">
              <a:buNone/>
            </a:pPr>
            <a:r>
              <a:t>G</a:t>
            </a:r>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121</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spcBef>
                <a:spcPts val="3000"/>
              </a:spcBef>
              <a:buNone/>
            </a:pPr>
            <a:r>
              <a:rPr b="1"/>
              <a:t>图的相关术语</a:t>
            </a:r>
          </a:p>
          <a:p>
            <a:pPr marL="0" lvl="0" indent="0">
              <a:buNone/>
            </a:pPr>
            <a:r>
              <a:t>定义: 对于无向图, 若边</a:t>
            </a:r>
            <a14:m xmlns:a14="http://schemas.microsoft.com/office/drawing/2010/main">
              <m:oMath xmlns:m="http://schemas.openxmlformats.org/officeDocument/2006/math">
                <m:r>
                  <a:rPr>
                    <a:latin typeface="Cambria Math" panose="02040503050406030204" pitchFamily="18" charset="0"/>
                  </a:rPr>
                  <m:t>𝑒</m:t>
                </m:r>
              </m:oMath>
            </a14:m>
            <a:r>
              <a:t>与结点的无序偶</a:t>
            </a:r>
            <a14:m xmlns:a14="http://schemas.microsoft.com/office/drawing/2010/main">
              <m:oMath xmlns:m="http://schemas.openxmlformats.org/officeDocument/2006/math">
                <m:d>
                  <m:dPr>
                    <m:ctrlPr>
                      <a:rPr>
                        <a:latin typeface="Cambria Math" panose="02040503050406030204" pitchFamily="18" charset="0"/>
                      </a:rPr>
                    </m:ctrlPr>
                  </m:dPr>
                  <m:e>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e>
                </m:d>
              </m:oMath>
            </a14:m>
            <a:r>
              <a:t>相联系, 则称结点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和</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oMath>
            </a14:m>
            <a:r>
              <a:t>是</a:t>
            </a:r>
            <a14:m xmlns:a14="http://schemas.microsoft.com/office/drawing/2010/main">
              <m:oMath xmlns:m="http://schemas.openxmlformats.org/officeDocument/2006/math">
                <m:r>
                  <a:rPr>
                    <a:latin typeface="Cambria Math" panose="02040503050406030204" pitchFamily="18" charset="0"/>
                  </a:rPr>
                  <m:t>𝑒</m:t>
                </m:r>
              </m:oMath>
            </a14:m>
            <a:r>
              <a:t>的</a:t>
            </a:r>
            <a:r>
              <a:rPr b="1"/>
              <a:t>端点</a:t>
            </a:r>
            <a:r>
              <a:t>, 记为</a:t>
            </a:r>
            <a14:m xmlns:a14="http://schemas.microsoft.com/office/drawing/2010/main">
              <m:oMath xmlns:m="http://schemas.openxmlformats.org/officeDocument/2006/math">
                <m:r>
                  <a:rPr>
                    <a:latin typeface="Cambria Math" panose="02040503050406030204" pitchFamily="18" charset="0"/>
                  </a:rPr>
                  <m:t>𝑒</m:t>
                </m:r>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e>
                </m:d>
              </m:oMath>
            </a14:m>
            <a:r>
              <a:t>, 并称</a:t>
            </a:r>
            <a14:m xmlns:a14="http://schemas.microsoft.com/office/drawing/2010/main">
              <m:oMath xmlns:m="http://schemas.openxmlformats.org/officeDocument/2006/math">
                <m:r>
                  <a:rPr>
                    <a:latin typeface="Cambria Math" panose="02040503050406030204" pitchFamily="18" charset="0"/>
                  </a:rPr>
                  <m:t>𝑒</m:t>
                </m:r>
              </m:oMath>
            </a14:m>
            <a:r>
              <a:rPr b="1"/>
              <a:t>关联结点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和</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oMath>
            </a14:m>
            <a:r>
              <a:t>, 结点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和</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oMath>
            </a14:m>
            <a:r>
              <a:t>为</a:t>
            </a:r>
            <a:r>
              <a:rPr b="1"/>
              <a:t>邻接点</a:t>
            </a:r>
            <a:r>
              <a:t>.</a:t>
            </a:r>
          </a:p>
          <a:p>
            <a:pPr marL="0" lvl="0" indent="0">
              <a:buNone/>
            </a:pPr>
            <a:r>
              <a:t>关联同一个结点的两条边称为</a:t>
            </a:r>
            <a:r>
              <a:rPr b="1"/>
              <a:t>邻接边</a:t>
            </a:r>
            <a:r>
              <a:t>.</a:t>
            </a:r>
          </a:p>
          <a:p>
            <a:pPr marL="0" lvl="0" indent="0">
              <a:buNone/>
            </a:pPr>
            <a:r>
              <a:t>一条边关联的两个结点若相同, 称之为</a:t>
            </a:r>
            <a:r>
              <a:rPr b="1"/>
              <a:t>环</a:t>
            </a:r>
            <a:r>
              <a:t>.</a:t>
            </a:r>
          </a:p>
          <a:p>
            <a:pPr marL="0" lvl="0" indent="0">
              <a:buNone/>
            </a:pPr>
            <a:r>
              <a:t>例: </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1</m:t>
                    </m:r>
                  </m:sub>
                </m:sSub>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e>
                </m:d>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oMath>
            </a14:m>
            <a:r>
              <a:t>为</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1</m:t>
                    </m:r>
                  </m:sub>
                </m:sSub>
              </m:oMath>
            </a14:m>
            <a:r>
              <a:t>的端点, </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1</m:t>
                    </m:r>
                  </m:sub>
                </m:sSub>
              </m:oMath>
            </a14:m>
            <a:r>
              <a:t>关联结点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oMath>
            </a14:m>
            <a:r>
              <a:t>和</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oMath>
            </a14:m>
            <a:r>
              <a:t>, </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oMath>
            </a14:m>
            <a:r>
              <a:t>和</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oMath>
            </a14:m>
            <a:r>
              <a:t>称为邻接点, </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3</m:t>
                    </m:r>
                  </m:sub>
                </m:sSub>
              </m:oMath>
            </a14:m>
            <a:r>
              <a:t>和</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4</m:t>
                    </m:r>
                  </m:sub>
                </m:sSub>
              </m:oMath>
            </a14:m>
            <a:r>
              <a:t>称为邻接边. </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6</m:t>
                    </m:r>
                  </m:sub>
                </m:sSub>
              </m:oMath>
            </a14:m>
            <a:r>
              <a:t>为环.</a:t>
            </a:r>
          </a:p>
        </p:txBody>
      </p:sp>
      <p:pic>
        <p:nvPicPr>
          <p:cNvPr id="2" name="Picture 1" descr="MAT21601T-Chapter09_files/figure-pptx/unnamed-chunk-4-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定义: 在无向图中, 对于任意结点</a:t>
            </a:r>
            <a14:m xmlns:a14="http://schemas.microsoft.com/office/drawing/2010/main">
              <m:oMath xmlns:m="http://schemas.openxmlformats.org/officeDocument/2006/math">
                <m:r>
                  <a:rPr>
                    <a:latin typeface="Cambria Math" panose="02040503050406030204" pitchFamily="18" charset="0"/>
                  </a:rPr>
                  <m:t>𝑣</m:t>
                </m:r>
              </m:oMath>
            </a14:m>
            <a:r>
              <a:t>而言, 关联</a:t>
            </a:r>
            <a14:m xmlns:a14="http://schemas.microsoft.com/office/drawing/2010/main">
              <m:oMath xmlns:m="http://schemas.openxmlformats.org/officeDocument/2006/math">
                <m:r>
                  <a:rPr>
                    <a:latin typeface="Cambria Math" panose="02040503050406030204" pitchFamily="18" charset="0"/>
                  </a:rPr>
                  <m:t>𝑣</m:t>
                </m:r>
              </m:oMath>
            </a14:m>
            <a:r>
              <a:t>的边的数目称为</a:t>
            </a:r>
            <a14:m xmlns:a14="http://schemas.microsoft.com/office/drawing/2010/main">
              <m:oMath xmlns:m="http://schemas.openxmlformats.org/officeDocument/2006/math">
                <m:r>
                  <a:rPr>
                    <a:latin typeface="Cambria Math" panose="02040503050406030204" pitchFamily="18" charset="0"/>
                  </a:rPr>
                  <m:t>𝑣</m:t>
                </m:r>
              </m:oMath>
            </a14:m>
            <a:r>
              <a:t>的</a:t>
            </a:r>
            <a:r>
              <a:rPr b="1"/>
              <a:t>度</a:t>
            </a:r>
            <a:r>
              <a:t>, 记为</a:t>
            </a:r>
            <a14:m xmlns:a14="http://schemas.microsoft.com/office/drawing/2010/main">
              <m:oMath xmlns:m="http://schemas.openxmlformats.org/officeDocument/2006/math">
                <m:r>
                  <a:rPr>
                    <a:latin typeface="Cambria Math" panose="02040503050406030204" pitchFamily="18" charset="0"/>
                  </a:rPr>
                  <m:t>𝑑</m:t>
                </m:r>
                <m:d>
                  <m:dPr>
                    <m:ctrlPr>
                      <a:rPr i="1">
                        <a:latin typeface="Cambria Math" panose="02040503050406030204" pitchFamily="18" charset="0"/>
                      </a:rPr>
                    </m:ctrlPr>
                  </m:dPr>
                  <m:e>
                    <m:r>
                      <a:rPr>
                        <a:latin typeface="Cambria Math" panose="02040503050406030204" pitchFamily="18" charset="0"/>
                      </a:rPr>
                      <m:t>𝑣</m:t>
                    </m:r>
                  </m:e>
                </m:d>
              </m:oMath>
            </a14:m>
            <a:r>
              <a:t>(</a:t>
            </a:r>
            <a14:m xmlns:a14="http://schemas.microsoft.com/office/drawing/2010/main">
              <m:oMath xmlns:m="http://schemas.openxmlformats.org/officeDocument/2006/math">
                <m:r>
                  <a:rPr>
                    <a:latin typeface="Cambria Math" panose="02040503050406030204" pitchFamily="18" charset="0"/>
                  </a:rPr>
                  <m:t>𝑑𝑒𝑔</m:t>
                </m:r>
                <m:d>
                  <m:dPr>
                    <m:ctrlPr>
                      <a:rPr i="1">
                        <a:latin typeface="Cambria Math" panose="02040503050406030204" pitchFamily="18" charset="0"/>
                      </a:rPr>
                    </m:ctrlPr>
                  </m:dPr>
                  <m:e>
                    <m:r>
                      <a:rPr>
                        <a:latin typeface="Cambria Math" panose="02040503050406030204" pitchFamily="18" charset="0"/>
                      </a:rPr>
                      <m:t>𝑣</m:t>
                    </m:r>
                  </m:e>
                </m:d>
              </m:oMath>
            </a14:m>
            <a:r>
              <a:t>).若结点</a:t>
            </a:r>
            <a14:m xmlns:a14="http://schemas.microsoft.com/office/drawing/2010/main">
              <m:oMath xmlns:m="http://schemas.openxmlformats.org/officeDocument/2006/math">
                <m:r>
                  <a:rPr>
                    <a:latin typeface="Cambria Math" panose="02040503050406030204" pitchFamily="18" charset="0"/>
                  </a:rPr>
                  <m:t>𝑣</m:t>
                </m:r>
              </m:oMath>
            </a14:m>
            <a:r>
              <a:t>上有环, 该结点的度因环而增加1.</a:t>
            </a:r>
          </a:p>
          <a:p>
            <a:pPr marL="0" lvl="0" indent="0">
              <a:buNone/>
            </a:pPr>
            <a:r>
              <a:t>例: 图</a:t>
            </a:r>
            <a14:m xmlns:a14="http://schemas.microsoft.com/office/drawing/2010/main">
              <m:oMath xmlns:m="http://schemas.openxmlformats.org/officeDocument/2006/math">
                <m:r>
                  <a:rPr>
                    <a:latin typeface="Cambria Math" panose="02040503050406030204" pitchFamily="18" charset="0"/>
                  </a:rPr>
                  <m:t>𝐺</m:t>
                </m:r>
              </m:oMath>
            </a14:m>
            <a:r>
              <a:t>中, 各结点的度分别为:</a:t>
            </a:r>
          </a:p>
          <a:p>
            <a:pPr marL="0" lvl="0" indent="0">
              <a:buNone/>
            </a:pPr>
            <a:r>
              <a:t> </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𝑑</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e>
                  </m:d>
                  <m:r>
                    <a:rPr>
                      <a:latin typeface="Cambria Math" panose="02040503050406030204" pitchFamily="18" charset="0"/>
                    </a:rPr>
                    <m:t>=3,</m:t>
                  </m:r>
                  <m:r>
                    <a:rPr>
                      <a:latin typeface="Cambria Math" panose="02040503050406030204" pitchFamily="18" charset="0"/>
                    </a:rPr>
                    <m:t>𝑑</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e>
                  </m:d>
                  <m:r>
                    <a:rPr>
                      <a:latin typeface="Cambria Math" panose="02040503050406030204" pitchFamily="18" charset="0"/>
                    </a:rPr>
                    <m:t>=2,</m:t>
                  </m:r>
                </m:oMath>
              </m:oMathPara>
            </a14:m>
            <a:endParaRP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𝑑</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e>
                  </m:d>
                  <m:r>
                    <a:rPr>
                      <a:latin typeface="Cambria Math" panose="02040503050406030204" pitchFamily="18" charset="0"/>
                    </a:rPr>
                    <m:t>=4,</m:t>
                  </m:r>
                  <m:r>
                    <a:rPr>
                      <a:latin typeface="Cambria Math" panose="02040503050406030204" pitchFamily="18" charset="0"/>
                    </a:rPr>
                    <m:t>𝑑</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e>
                  </m:d>
                  <m:r>
                    <a:rPr>
                      <a:latin typeface="Cambria Math" panose="02040503050406030204" pitchFamily="18" charset="0"/>
                    </a:rPr>
                    <m:t>=4,</m:t>
                  </m:r>
                </m:oMath>
              </m:oMathPara>
            </a14:m>
            <a:endParaRP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𝑑</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5</m:t>
                          </m:r>
                        </m:sub>
                      </m:sSub>
                    </m:e>
                  </m:d>
                  <m:r>
                    <a:rPr>
                      <a:latin typeface="Cambria Math" panose="02040503050406030204" pitchFamily="18" charset="0"/>
                    </a:rPr>
                    <m:t>=1,</m:t>
                  </m:r>
                  <m:r>
                    <a:rPr>
                      <a:latin typeface="Cambria Math" panose="02040503050406030204" pitchFamily="18" charset="0"/>
                    </a:rPr>
                    <m:t>𝑑</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6</m:t>
                          </m:r>
                        </m:sub>
                      </m:sSub>
                    </m:e>
                  </m:d>
                  <m:r>
                    <a:rPr>
                      <a:latin typeface="Cambria Math" panose="02040503050406030204" pitchFamily="18" charset="0"/>
                    </a:rPr>
                    <m:t>=0.</m:t>
                  </m:r>
                </m:oMath>
              </m:oMathPara>
            </a14:m>
            <a:endParaRPr/>
          </a:p>
        </p:txBody>
      </p:sp>
      <p:pic>
        <p:nvPicPr>
          <p:cNvPr id="2" name="Picture 1" descr="MAT21601T-Chapter09_files/figure-pptx/unnamed-chunk-5-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定义: 对于有向图, 若边</a:t>
            </a:r>
            <a14:m xmlns:a14="http://schemas.microsoft.com/office/drawing/2010/main">
              <m:oMath xmlns:m="http://schemas.openxmlformats.org/officeDocument/2006/math">
                <m:r>
                  <a:rPr>
                    <a:latin typeface="Cambria Math" panose="02040503050406030204" pitchFamily="18" charset="0"/>
                  </a:rPr>
                  <m:t>𝑒</m:t>
                </m:r>
              </m:oMath>
            </a14:m>
            <a:r>
              <a:t>与结点有序偶</a:t>
            </a:r>
            <a14:m xmlns:a14="http://schemas.microsoft.com/office/drawing/2010/main">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r>
                  <a:rPr>
                    <a:latin typeface="Cambria Math" panose="02040503050406030204" pitchFamily="18" charset="0"/>
                  </a:rPr>
                  <m:t>⟩</m:t>
                </m:r>
              </m:oMath>
            </a14:m>
            <a:r>
              <a:t>相联系, 则称结点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和</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oMath>
            </a14:m>
            <a:r>
              <a:t>是</a:t>
            </a:r>
            <a14:m xmlns:a14="http://schemas.microsoft.com/office/drawing/2010/main">
              <m:oMath xmlns:m="http://schemas.openxmlformats.org/officeDocument/2006/math">
                <m:r>
                  <a:rPr>
                    <a:latin typeface="Cambria Math" panose="02040503050406030204" pitchFamily="18" charset="0"/>
                  </a:rPr>
                  <m:t>𝑒</m:t>
                </m:r>
              </m:oMath>
            </a14:m>
            <a:r>
              <a:t>的</a:t>
            </a:r>
            <a:r>
              <a:rPr b="1"/>
              <a:t>端点</a:t>
            </a:r>
            <a:r>
              <a:t>, 记为</a:t>
            </a:r>
            <a14:m xmlns:a14="http://schemas.microsoft.com/office/drawing/2010/main">
              <m:oMath xmlns:m="http://schemas.openxmlformats.org/officeDocument/2006/math">
                <m:r>
                  <a:rPr>
                    <a:latin typeface="Cambria Math" panose="02040503050406030204" pitchFamily="18" charset="0"/>
                  </a:rPr>
                  <m:t>𝑒</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r>
                  <a:rPr>
                    <a:latin typeface="Cambria Math" panose="02040503050406030204" pitchFamily="18" charset="0"/>
                  </a:rPr>
                  <m:t>⟩</m:t>
                </m:r>
              </m:oMath>
            </a14:m>
            <a:r>
              <a:t>, 并称</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为</a:t>
            </a:r>
            <a14:m xmlns:a14="http://schemas.microsoft.com/office/drawing/2010/main">
              <m:oMath xmlns:m="http://schemas.openxmlformats.org/officeDocument/2006/math">
                <m:r>
                  <a:rPr>
                    <a:latin typeface="Cambria Math" panose="02040503050406030204" pitchFamily="18" charset="0"/>
                  </a:rPr>
                  <m:t>𝑒</m:t>
                </m:r>
              </m:oMath>
            </a14:m>
            <a:r>
              <a:t>的</a:t>
            </a:r>
            <a:r>
              <a:rPr b="1"/>
              <a:t>始点</a:t>
            </a:r>
            <a:r>
              <a:t>, </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oMath>
            </a14:m>
            <a:r>
              <a:t>为</a:t>
            </a:r>
            <a14:m xmlns:a14="http://schemas.microsoft.com/office/drawing/2010/main">
              <m:oMath xmlns:m="http://schemas.openxmlformats.org/officeDocument/2006/math">
                <m:r>
                  <a:rPr>
                    <a:latin typeface="Cambria Math" panose="02040503050406030204" pitchFamily="18" charset="0"/>
                  </a:rPr>
                  <m:t>𝑒</m:t>
                </m:r>
              </m:oMath>
            </a14:m>
            <a:r>
              <a:t>的</a:t>
            </a:r>
            <a:r>
              <a:rPr b="1"/>
              <a:t>终点</a:t>
            </a:r>
            <a:r>
              <a:t>, </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邻接到</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oMath>
            </a14:m>
            <a:r>
              <a:t>, </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oMath>
            </a14:m>
            <a:r>
              <a:t>邻接于</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 </a:t>
            </a:r>
            <a14:m xmlns:a14="http://schemas.microsoft.com/office/drawing/2010/main">
              <m:oMath xmlns:m="http://schemas.openxmlformats.org/officeDocument/2006/math">
                <m:r>
                  <a:rPr>
                    <a:latin typeface="Cambria Math" panose="02040503050406030204" pitchFamily="18" charset="0"/>
                  </a:rPr>
                  <m:t>𝑒</m:t>
                </m:r>
              </m:oMath>
            </a14:m>
            <a:r>
              <a:rPr b="1"/>
              <a:t>关联结点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和</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oMath>
            </a14:m>
            <a:r>
              <a:t>, 结点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和</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oMath>
            </a14:m>
            <a:r>
              <a:t>为邻接结点.</a:t>
            </a:r>
          </a:p>
          <a:p>
            <a:pPr marL="0" lvl="0" indent="0">
              <a:buNone/>
            </a:pPr>
            <a:r>
              <a:t>关联同一个结点的两条边称为</a:t>
            </a:r>
            <a:r>
              <a:rPr b="1"/>
              <a:t>邻接边</a:t>
            </a:r>
            <a:r>
              <a:t>.</a:t>
            </a:r>
          </a:p>
          <a:p>
            <a:pPr marL="0" lvl="0" indent="0">
              <a:buNone/>
            </a:pPr>
            <a:r>
              <a:t>例: </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oMath>
            </a14:m>
            <a:r>
              <a:t>;</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oMath>
            </a14:m>
            <a:r>
              <a:t>, </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oMath>
            </a14:m>
            <a:r>
              <a:t>为</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2</m:t>
                    </m:r>
                  </m:sub>
                </m:sSub>
              </m:oMath>
            </a14:m>
            <a:r>
              <a:t>的端点;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oMath>
            </a14:m>
            <a:r>
              <a:t>为</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2</m:t>
                    </m:r>
                  </m:sub>
                </m:sSub>
              </m:oMath>
            </a14:m>
            <a:r>
              <a:t>的始点, </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oMath>
            </a14:m>
            <a:r>
              <a:t>为</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2</m:t>
                    </m:r>
                  </m:sub>
                </m:sSub>
              </m:oMath>
            </a14:m>
            <a:r>
              <a:t>的终点;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2</m:t>
                    </m:r>
                  </m:sub>
                </m:sSub>
              </m:oMath>
            </a14:m>
            <a:r>
              <a:t>关联结点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oMath>
            </a14:m>
            <a:r>
              <a:t>和</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oMath>
            </a14:m>
            <a:r>
              <a:t>;</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oMath>
            </a14:m>
            <a:r>
              <a:t>和</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oMath>
            </a14:m>
            <a:r>
              <a:t>称为邻接点, </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1</m:t>
                    </m:r>
                  </m:sub>
                </m:sSub>
              </m:oMath>
            </a14:m>
            <a:r>
              <a:t>和</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3</m:t>
                    </m:r>
                  </m:sub>
                </m:sSub>
              </m:oMath>
            </a14:m>
            <a:r>
              <a:t>称为邻接边.</a:t>
            </a:r>
          </a:p>
        </p:txBody>
      </p:sp>
      <p:pic>
        <p:nvPicPr>
          <p:cNvPr id="2" name="Picture 1" descr="MAT21601T-Chapter09_files/figure-pptx/unnamed-chunk-6-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t>定义: 在有向图中, 对于任意结点</a:t>
            </a:r>
            <a14:m xmlns:a14="http://schemas.microsoft.com/office/drawing/2010/main">
              <m:oMath xmlns:m="http://schemas.openxmlformats.org/officeDocument/2006/math">
                <m:r>
                  <a:rPr>
                    <a:latin typeface="Cambria Math" panose="02040503050406030204" pitchFamily="18" charset="0"/>
                  </a:rPr>
                  <m:t>𝑣</m:t>
                </m:r>
              </m:oMath>
            </a14:m>
            <a:r>
              <a:t>而言, 以</a:t>
            </a:r>
            <a14:m xmlns:a14="http://schemas.microsoft.com/office/drawing/2010/main">
              <m:oMath xmlns:m="http://schemas.openxmlformats.org/officeDocument/2006/math">
                <m:r>
                  <a:rPr>
                    <a:latin typeface="Cambria Math" panose="02040503050406030204" pitchFamily="18" charset="0"/>
                  </a:rPr>
                  <m:t>𝑣</m:t>
                </m:r>
              </m:oMath>
            </a14:m>
            <a:r>
              <a:t>为始点的边的数目, 称为</a:t>
            </a:r>
            <a14:m xmlns:a14="http://schemas.microsoft.com/office/drawing/2010/main">
              <m:oMath xmlns:m="http://schemas.openxmlformats.org/officeDocument/2006/math">
                <m:r>
                  <a:rPr>
                    <a:latin typeface="Cambria Math" panose="02040503050406030204" pitchFamily="18" charset="0"/>
                  </a:rPr>
                  <m:t>𝑣</m:t>
                </m:r>
              </m:oMath>
            </a14:m>
            <a:r>
              <a:t>的</a:t>
            </a:r>
            <a:r>
              <a:rPr b="1"/>
              <a:t>出度</a:t>
            </a:r>
            <a:r>
              <a:t>, 记为</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𝑑</m:t>
                    </m:r>
                  </m:e>
                  <m:sup>
                    <m:r>
                      <a:rPr>
                        <a:latin typeface="Cambria Math" panose="02040503050406030204" pitchFamily="18" charset="0"/>
                      </a:rPr>
                      <m:t>+</m:t>
                    </m:r>
                  </m:sup>
                </m:sSup>
                <m:d>
                  <m:dPr>
                    <m:ctrlPr>
                      <a:rPr i="1">
                        <a:latin typeface="Cambria Math" panose="02040503050406030204" pitchFamily="18" charset="0"/>
                      </a:rPr>
                    </m:ctrlPr>
                  </m:dPr>
                  <m:e>
                    <m:r>
                      <a:rPr>
                        <a:latin typeface="Cambria Math" panose="02040503050406030204" pitchFamily="18" charset="0"/>
                      </a:rPr>
                      <m:t>𝑣</m:t>
                    </m:r>
                  </m:e>
                </m:d>
              </m:oMath>
            </a14:m>
            <a:r>
              <a:t>.</a:t>
            </a:r>
          </a:p>
          <a:p>
            <a:pPr marL="0" lvl="0" indent="0">
              <a:buNone/>
            </a:pPr>
            <a:r>
              <a:t>以</a:t>
            </a:r>
            <a14:m xmlns:a14="http://schemas.microsoft.com/office/drawing/2010/main">
              <m:oMath xmlns:m="http://schemas.openxmlformats.org/officeDocument/2006/math">
                <m:r>
                  <a:rPr>
                    <a:latin typeface="Cambria Math" panose="02040503050406030204" pitchFamily="18" charset="0"/>
                  </a:rPr>
                  <m:t>𝑣</m:t>
                </m:r>
              </m:oMath>
            </a14:m>
            <a:r>
              <a:t>为终点的边的数目, 称为</a:t>
            </a:r>
            <a14:m xmlns:a14="http://schemas.microsoft.com/office/drawing/2010/main">
              <m:oMath xmlns:m="http://schemas.openxmlformats.org/officeDocument/2006/math">
                <m:r>
                  <a:rPr>
                    <a:latin typeface="Cambria Math" panose="02040503050406030204" pitchFamily="18" charset="0"/>
                  </a:rPr>
                  <m:t>𝑣</m:t>
                </m:r>
              </m:oMath>
            </a14:m>
            <a:r>
              <a:t>的</a:t>
            </a:r>
            <a:r>
              <a:rPr b="1"/>
              <a:t>入度</a:t>
            </a:r>
            <a:r>
              <a:t>, 记为</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𝑑</m:t>
                    </m:r>
                  </m:e>
                  <m:sup>
                    <m:r>
                      <a:rPr>
                        <a:latin typeface="Cambria Math" panose="02040503050406030204" pitchFamily="18" charset="0"/>
                      </a:rPr>
                      <m:t>−</m:t>
                    </m:r>
                  </m:sup>
                </m:sSup>
                <m:d>
                  <m:dPr>
                    <m:ctrlPr>
                      <a:rPr i="1">
                        <a:latin typeface="Cambria Math" panose="02040503050406030204" pitchFamily="18" charset="0"/>
                      </a:rPr>
                    </m:ctrlPr>
                  </m:dPr>
                  <m:e>
                    <m:r>
                      <a:rPr>
                        <a:latin typeface="Cambria Math" panose="02040503050406030204" pitchFamily="18" charset="0"/>
                      </a:rPr>
                      <m:t>𝑣</m:t>
                    </m:r>
                  </m:e>
                </m:d>
              </m:oMath>
            </a14:m>
            <a:r>
              <a:t>.</a:t>
            </a:r>
          </a:p>
          <a:p>
            <a:pPr marL="0" lvl="0" indent="0">
              <a:buNone/>
            </a:pPr>
            <a:r>
              <a:t>结点的出度与入度之和, 称为结点</a:t>
            </a:r>
            <a14:m xmlns:a14="http://schemas.microsoft.com/office/drawing/2010/main">
              <m:oMath xmlns:m="http://schemas.openxmlformats.org/officeDocument/2006/math">
                <m:r>
                  <a:rPr>
                    <a:latin typeface="Cambria Math" panose="02040503050406030204" pitchFamily="18" charset="0"/>
                  </a:rPr>
                  <m:t>𝑣</m:t>
                </m:r>
              </m:oMath>
            </a14:m>
            <a:r>
              <a:t>的</a:t>
            </a:r>
            <a:r>
              <a:rPr b="1"/>
              <a:t>度</a:t>
            </a:r>
            <a:r>
              <a:t>, 记为</a:t>
            </a:r>
            <a14:m xmlns:a14="http://schemas.microsoft.com/office/drawing/2010/main">
              <m:oMath xmlns:m="http://schemas.openxmlformats.org/officeDocument/2006/math">
                <m:r>
                  <a:rPr>
                    <a:latin typeface="Cambria Math" panose="02040503050406030204" pitchFamily="18" charset="0"/>
                  </a:rPr>
                  <m:t>𝑑</m:t>
                </m:r>
                <m:d>
                  <m:dPr>
                    <m:ctrlPr>
                      <a:rPr i="1">
                        <a:latin typeface="Cambria Math" panose="02040503050406030204" pitchFamily="18" charset="0"/>
                      </a:rPr>
                    </m:ctrlPr>
                  </m:dPr>
                  <m:e>
                    <m:r>
                      <a:rPr>
                        <a:latin typeface="Cambria Math" panose="02040503050406030204" pitchFamily="18" charset="0"/>
                      </a:rPr>
                      <m:t>𝑣</m:t>
                    </m:r>
                  </m:e>
                </m:d>
              </m:oMath>
            </a14:m>
            <a:r>
              <a:t>.</a:t>
            </a:r>
          </a:p>
          <a:p>
            <a:pPr marL="0" lvl="0" indent="0">
              <a:buNone/>
            </a:pPr>
            <a:r>
              <a:t>显然</a:t>
            </a:r>
            <a14:m xmlns:a14="http://schemas.microsoft.com/office/drawing/2010/main">
              <m:oMath xmlns:m="http://schemas.openxmlformats.org/officeDocument/2006/math">
                <m:r>
                  <a:rPr>
                    <a:latin typeface="Cambria Math" panose="02040503050406030204" pitchFamily="18" charset="0"/>
                  </a:rPr>
                  <m:t>𝑑</m:t>
                </m:r>
                <m:d>
                  <m:dPr>
                    <m:ctrlPr>
                      <a:rPr i="1">
                        <a:latin typeface="Cambria Math" panose="02040503050406030204" pitchFamily="18" charset="0"/>
                      </a:rPr>
                    </m:ctrlPr>
                  </m:dPr>
                  <m:e>
                    <m:r>
                      <a:rPr>
                        <a:latin typeface="Cambria Math" panose="02040503050406030204" pitchFamily="18" charset="0"/>
                      </a:rPr>
                      <m:t>𝑣</m:t>
                    </m:r>
                  </m:e>
                </m:d>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𝑑</m:t>
                    </m:r>
                  </m:e>
                  <m:sup>
                    <m:r>
                      <a:rPr>
                        <a:latin typeface="Cambria Math" panose="02040503050406030204" pitchFamily="18" charset="0"/>
                      </a:rPr>
                      <m:t>+</m:t>
                    </m:r>
                  </m:sup>
                </m:sSup>
                <m:d>
                  <m:dPr>
                    <m:ctrlPr>
                      <a:rPr i="1">
                        <a:latin typeface="Cambria Math" panose="02040503050406030204" pitchFamily="18" charset="0"/>
                      </a:rPr>
                    </m:ctrlPr>
                  </m:dPr>
                  <m:e>
                    <m:r>
                      <a:rPr>
                        <a:latin typeface="Cambria Math" panose="02040503050406030204" pitchFamily="18" charset="0"/>
                      </a:rPr>
                      <m:t>𝑣</m:t>
                    </m:r>
                  </m:e>
                </m:d>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𝑑</m:t>
                    </m:r>
                  </m:e>
                  <m:sup>
                    <m:r>
                      <a:rPr>
                        <a:latin typeface="Cambria Math" panose="02040503050406030204" pitchFamily="18" charset="0"/>
                      </a:rPr>
                      <m:t>−</m:t>
                    </m:r>
                  </m:sup>
                </m:sSup>
                <m:d>
                  <m:dPr>
                    <m:ctrlPr>
                      <a:rPr i="1">
                        <a:latin typeface="Cambria Math" panose="02040503050406030204" pitchFamily="18" charset="0"/>
                      </a:rPr>
                    </m:ctrlPr>
                  </m:dPr>
                  <m:e>
                    <m:r>
                      <a:rPr>
                        <a:latin typeface="Cambria Math" panose="02040503050406030204" pitchFamily="18" charset="0"/>
                      </a:rPr>
                      <m:t>𝑣</m:t>
                    </m:r>
                  </m:e>
                </m:d>
                <m:r>
                  <a:rPr>
                    <a:latin typeface="Cambria Math" panose="02040503050406030204" pitchFamily="18" charset="0"/>
                  </a:rPr>
                  <m:t>.</m:t>
                </m:r>
              </m:oMath>
            </a14:m>
            <a:endParaRPr/>
          </a:p>
          <a:p>
            <a:pPr marL="0" lvl="0" indent="0">
              <a:buNone/>
            </a:pPr>
            <a:r>
              <a:t>若结点</a:t>
            </a:r>
            <a14:m xmlns:a14="http://schemas.microsoft.com/office/drawing/2010/main">
              <m:oMath xmlns:m="http://schemas.openxmlformats.org/officeDocument/2006/math">
                <m:r>
                  <a:rPr>
                    <a:latin typeface="Cambria Math" panose="02040503050406030204" pitchFamily="18" charset="0"/>
                  </a:rPr>
                  <m:t>𝑣</m:t>
                </m:r>
              </m:oMath>
            </a14:m>
            <a:r>
              <a:t>上有环, 该结点的出度和入度因环而各增加1.</a:t>
            </a:r>
          </a:p>
        </p:txBody>
      </p:sp>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例: 如图, 各结点的度分别为:</a:t>
            </a:r>
          </a:p>
          <a:p>
            <a:pPr marL="0" lvl="0" indent="0">
              <a:buNone/>
            </a:pPr>
            <a:r>
              <a:t> </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𝑑</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e>
                  </m:d>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𝑑</m:t>
                      </m:r>
                    </m:e>
                    <m:sup>
                      <m:r>
                        <a:rPr>
                          <a:latin typeface="Cambria Math" panose="02040503050406030204" pitchFamily="18" charset="0"/>
                        </a:rPr>
                        <m:t>+</m:t>
                      </m:r>
                    </m:sup>
                  </m:sSup>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e>
                  </m:d>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𝑑</m:t>
                      </m:r>
                    </m:e>
                    <m:sup>
                      <m:r>
                        <a:rPr>
                          <a:latin typeface="Cambria Math" panose="02040503050406030204" pitchFamily="18" charset="0"/>
                        </a:rPr>
                        <m:t>−</m:t>
                      </m:r>
                    </m:sup>
                  </m:sSup>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e>
                  </m:d>
                  <m:r>
                    <a:rPr>
                      <a:latin typeface="Cambria Math" panose="02040503050406030204" pitchFamily="18" charset="0"/>
                    </a:rPr>
                    <m:t>=2+1=3</m:t>
                  </m:r>
                </m:oMath>
              </m:oMathPara>
            </a14:m>
            <a:endParaRP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𝑑</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e>
                  </m:d>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𝑑</m:t>
                      </m:r>
                    </m:e>
                    <m:sup>
                      <m:r>
                        <a:rPr>
                          <a:latin typeface="Cambria Math" panose="02040503050406030204" pitchFamily="18" charset="0"/>
                        </a:rPr>
                        <m:t>+</m:t>
                      </m:r>
                    </m:sup>
                  </m:sSup>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e>
                  </m:d>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𝑑</m:t>
                      </m:r>
                    </m:e>
                    <m:sup>
                      <m:r>
                        <a:rPr>
                          <a:latin typeface="Cambria Math" panose="02040503050406030204" pitchFamily="18" charset="0"/>
                        </a:rPr>
                        <m:t>−</m:t>
                      </m:r>
                    </m:sup>
                  </m:sSup>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e>
                  </m:d>
                  <m:r>
                    <a:rPr>
                      <a:latin typeface="Cambria Math" panose="02040503050406030204" pitchFamily="18" charset="0"/>
                    </a:rPr>
                    <m:t>=2+1=3</m:t>
                  </m:r>
                </m:oMath>
              </m:oMathPara>
            </a14:m>
            <a:endParaRP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𝑑</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e>
                  </m:d>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𝑑</m:t>
                      </m:r>
                    </m:e>
                    <m:sup>
                      <m:r>
                        <a:rPr>
                          <a:latin typeface="Cambria Math" panose="02040503050406030204" pitchFamily="18" charset="0"/>
                        </a:rPr>
                        <m:t>+</m:t>
                      </m:r>
                    </m:sup>
                  </m:sSup>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e>
                  </m:d>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𝑑</m:t>
                      </m:r>
                    </m:e>
                    <m:sup>
                      <m:r>
                        <a:rPr>
                          <a:latin typeface="Cambria Math" panose="02040503050406030204" pitchFamily="18" charset="0"/>
                        </a:rPr>
                        <m:t>−</m:t>
                      </m:r>
                    </m:sup>
                  </m:sSup>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e>
                  </m:d>
                  <m:r>
                    <a:rPr>
                      <a:latin typeface="Cambria Math" panose="02040503050406030204" pitchFamily="18" charset="0"/>
                    </a:rPr>
                    <m:t>=2+1=3</m:t>
                  </m:r>
                </m:oMath>
              </m:oMathPara>
            </a14:m>
            <a:endParaRP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𝑑</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e>
                  </m:d>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𝑑</m:t>
                      </m:r>
                    </m:e>
                    <m:sup>
                      <m:r>
                        <a:rPr>
                          <a:latin typeface="Cambria Math" panose="02040503050406030204" pitchFamily="18" charset="0"/>
                        </a:rPr>
                        <m:t>+</m:t>
                      </m:r>
                    </m:sup>
                  </m:sSup>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e>
                  </m:d>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𝑑</m:t>
                      </m:r>
                    </m:e>
                    <m:sup>
                      <m:r>
                        <a:rPr>
                          <a:latin typeface="Cambria Math" panose="02040503050406030204" pitchFamily="18" charset="0"/>
                        </a:rPr>
                        <m:t>−</m:t>
                      </m:r>
                    </m:sup>
                  </m:sSup>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e>
                  </m:d>
                  <m:r>
                    <a:rPr>
                      <a:latin typeface="Cambria Math" panose="02040503050406030204" pitchFamily="18" charset="0"/>
                    </a:rPr>
                    <m:t>=1+3=4</m:t>
                  </m:r>
                </m:oMath>
              </m:oMathPara>
            </a14:m>
            <a:endParaRP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𝑑</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5</m:t>
                          </m:r>
                        </m:sub>
                      </m:sSub>
                    </m:e>
                  </m:d>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𝑑</m:t>
                      </m:r>
                    </m:e>
                    <m:sup>
                      <m:r>
                        <a:rPr>
                          <a:latin typeface="Cambria Math" panose="02040503050406030204" pitchFamily="18" charset="0"/>
                        </a:rPr>
                        <m:t>+</m:t>
                      </m:r>
                    </m:sup>
                  </m:sSup>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5</m:t>
                          </m:r>
                        </m:sub>
                      </m:sSub>
                    </m:e>
                  </m:d>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𝑑</m:t>
                      </m:r>
                    </m:e>
                    <m:sup>
                      <m:r>
                        <a:rPr>
                          <a:latin typeface="Cambria Math" panose="02040503050406030204" pitchFamily="18" charset="0"/>
                        </a:rPr>
                        <m:t>−</m:t>
                      </m:r>
                    </m:sup>
                  </m:sSup>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5</m:t>
                          </m:r>
                        </m:sub>
                      </m:sSub>
                    </m:e>
                  </m:d>
                  <m:r>
                    <a:rPr>
                      <a:latin typeface="Cambria Math" panose="02040503050406030204" pitchFamily="18" charset="0"/>
                    </a:rPr>
                    <m:t>=1+2=3</m:t>
                  </m:r>
                </m:oMath>
              </m:oMathPara>
            </a14:m>
            <a:endParaRPr/>
          </a:p>
        </p:txBody>
      </p:sp>
      <p:pic>
        <p:nvPicPr>
          <p:cNvPr id="2" name="Picture 1" descr="MAT21601T-Chapter09_files/figure-pptx/unnamed-chunk-7-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度为1的结点称为</a:t>
            </a:r>
            <a:r>
              <a:rPr b="1"/>
              <a:t>悬挂点</a:t>
            </a:r>
            <a:r>
              <a:t>.</a:t>
            </a:r>
          </a:p>
          <a:p>
            <a:pPr marL="0" lvl="0" indent="0">
              <a:buNone/>
            </a:pPr>
            <a:r>
              <a:t>图中</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5</m:t>
                    </m:r>
                  </m:sub>
                </m:sSub>
              </m:oMath>
            </a14:m>
            <a:r>
              <a:t>是悬挂点.</a:t>
            </a:r>
          </a:p>
          <a:p>
            <a:pPr marL="0" lvl="0" indent="0">
              <a:buNone/>
            </a:pPr>
            <a:r>
              <a:t>度为0的结点称为</a:t>
            </a:r>
            <a:r>
              <a:rPr b="1"/>
              <a:t>孤立点</a:t>
            </a:r>
            <a:r>
              <a:t>.</a:t>
            </a:r>
          </a:p>
          <a:p>
            <a:pPr marL="0" lvl="0" indent="0">
              <a:buNone/>
            </a:pPr>
            <a:r>
              <a:t>图中</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6</m:t>
                    </m:r>
                  </m:sub>
                </m:sSub>
              </m:oMath>
            </a14:m>
            <a:r>
              <a:t>是孤立点.</a:t>
            </a:r>
          </a:p>
          <a:p>
            <a:pPr marL="0" lvl="0" indent="0">
              <a:buNone/>
            </a:pPr>
            <a:r>
              <a:t>孤立点是无边关联的结点.</a:t>
            </a:r>
          </a:p>
        </p:txBody>
      </p:sp>
      <p:pic>
        <p:nvPicPr>
          <p:cNvPr id="2" name="Picture 1" descr="MAT21601T-Chapter09_files/figure-pptx/unnamed-chunk-8-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定义: 对于图</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oMath>
            </a14:m>
            <a:r>
              <a:t>, 记</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𝛥</m:t>
                  </m:r>
                  <m:d>
                    <m:dPr>
                      <m:ctrlPr>
                        <a:rPr i="1">
                          <a:latin typeface="Cambria Math" panose="02040503050406030204" pitchFamily="18" charset="0"/>
                        </a:rPr>
                      </m:ctrlPr>
                    </m:dPr>
                    <m:e>
                      <m:r>
                        <a:rPr>
                          <a:latin typeface="Cambria Math" panose="02040503050406030204" pitchFamily="18" charset="0"/>
                        </a:rPr>
                        <m:t>𝐺</m:t>
                      </m:r>
                    </m:e>
                  </m:d>
                  <m:r>
                    <a:rPr>
                      <a:latin typeface="Cambria Math" panose="02040503050406030204" pitchFamily="18" charset="0"/>
                    </a:rPr>
                    <m:t>=</m:t>
                  </m:r>
                  <m:r>
                    <a:rPr>
                      <a:latin typeface="Cambria Math" panose="02040503050406030204" pitchFamily="18" charset="0"/>
                    </a:rPr>
                    <m:t>𝑚𝑎𝑥</m:t>
                  </m:r>
                  <m:r>
                    <a:rPr>
                      <a:latin typeface="Cambria Math" panose="02040503050406030204" pitchFamily="18" charset="0"/>
                    </a:rPr>
                    <m:t>{</m:t>
                  </m:r>
                  <m:r>
                    <a:rPr>
                      <a:latin typeface="Cambria Math" panose="02040503050406030204" pitchFamily="18" charset="0"/>
                    </a:rPr>
                    <m:t>𝑑</m:t>
                  </m:r>
                  <m:d>
                    <m:dPr>
                      <m:ctrlPr>
                        <a:rPr i="1">
                          <a:latin typeface="Cambria Math" panose="02040503050406030204" pitchFamily="18" charset="0"/>
                        </a:rPr>
                      </m:ctrlPr>
                    </m:dPr>
                    <m:e>
                      <m:r>
                        <a:rPr>
                          <a:latin typeface="Cambria Math" panose="02040503050406030204" pitchFamily="18" charset="0"/>
                        </a:rPr>
                        <m:t>𝑣</m:t>
                      </m:r>
                    </m:e>
                  </m:d>
                  <m:r>
                    <a:rPr>
                      <a:latin typeface="Cambria Math" panose="02040503050406030204" pitchFamily="18" charset="0"/>
                    </a:rPr>
                    <m:t>|</m:t>
                  </m:r>
                  <m:r>
                    <a:rPr>
                      <a:latin typeface="Cambria Math" panose="02040503050406030204" pitchFamily="18" charset="0"/>
                    </a:rPr>
                    <m:t>𝑣</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oMath>
              </m:oMathPara>
            </a14:m>
            <a:endParaRP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𝛿</m:t>
                  </m:r>
                  <m:d>
                    <m:dPr>
                      <m:ctrlPr>
                        <a:rPr i="1">
                          <a:latin typeface="Cambria Math" panose="02040503050406030204" pitchFamily="18" charset="0"/>
                        </a:rPr>
                      </m:ctrlPr>
                    </m:dPr>
                    <m:e>
                      <m:r>
                        <a:rPr>
                          <a:latin typeface="Cambria Math" panose="02040503050406030204" pitchFamily="18" charset="0"/>
                        </a:rPr>
                        <m:t>𝐺</m:t>
                      </m:r>
                    </m:e>
                  </m:d>
                  <m:r>
                    <a:rPr>
                      <a:latin typeface="Cambria Math" panose="02040503050406030204" pitchFamily="18" charset="0"/>
                    </a:rPr>
                    <m:t>=</m:t>
                  </m:r>
                  <m:r>
                    <a:rPr>
                      <a:latin typeface="Cambria Math" panose="02040503050406030204" pitchFamily="18" charset="0"/>
                    </a:rPr>
                    <m:t>𝑚𝑖𝑛</m:t>
                  </m:r>
                  <m:r>
                    <a:rPr>
                      <a:latin typeface="Cambria Math" panose="02040503050406030204" pitchFamily="18" charset="0"/>
                    </a:rPr>
                    <m:t>{</m:t>
                  </m:r>
                  <m:r>
                    <a:rPr>
                      <a:latin typeface="Cambria Math" panose="02040503050406030204" pitchFamily="18" charset="0"/>
                    </a:rPr>
                    <m:t>𝑑</m:t>
                  </m:r>
                  <m:d>
                    <m:dPr>
                      <m:ctrlPr>
                        <a:rPr i="1">
                          <a:latin typeface="Cambria Math" panose="02040503050406030204" pitchFamily="18" charset="0"/>
                        </a:rPr>
                      </m:ctrlPr>
                    </m:dPr>
                    <m:e>
                      <m:r>
                        <a:rPr>
                          <a:latin typeface="Cambria Math" panose="02040503050406030204" pitchFamily="18" charset="0"/>
                        </a:rPr>
                        <m:t>𝑣</m:t>
                      </m:r>
                    </m:e>
                  </m:d>
                  <m:r>
                    <a:rPr>
                      <a:latin typeface="Cambria Math" panose="02040503050406030204" pitchFamily="18" charset="0"/>
                    </a:rPr>
                    <m:t>|</m:t>
                  </m:r>
                  <m:r>
                    <a:rPr>
                      <a:latin typeface="Cambria Math" panose="02040503050406030204" pitchFamily="18" charset="0"/>
                    </a:rPr>
                    <m:t>𝑣</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oMath>
              </m:oMathPara>
            </a14:m>
            <a:endParaRPr/>
          </a:p>
          <a:p>
            <a:pPr marL="0" lvl="0" indent="0">
              <a:buNone/>
            </a:pPr>
            <a:r>
              <a:t>分别称为图</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oMath>
            </a14:m>
            <a:r>
              <a:t>的</a:t>
            </a:r>
            <a:r>
              <a:rPr b="1"/>
              <a:t>最大度</a:t>
            </a:r>
            <a:r>
              <a:t>和</a:t>
            </a:r>
            <a:r>
              <a:rPr b="1"/>
              <a:t>最小度</a:t>
            </a:r>
            <a:r>
              <a:t>. 图中:</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𝛥</m:t>
                  </m:r>
                  <m:d>
                    <m:dPr>
                      <m:ctrlPr>
                        <a:rPr i="1">
                          <a:latin typeface="Cambria Math" panose="02040503050406030204" pitchFamily="18" charset="0"/>
                        </a:rPr>
                      </m:ctrlPr>
                    </m:dPr>
                    <m:e>
                      <m:r>
                        <a:rPr>
                          <a:latin typeface="Cambria Math" panose="02040503050406030204" pitchFamily="18" charset="0"/>
                        </a:rPr>
                        <m:t>𝐺</m:t>
                      </m:r>
                    </m:e>
                  </m:d>
                  <m:r>
                    <a:rPr>
                      <a:latin typeface="Cambria Math" panose="02040503050406030204" pitchFamily="18" charset="0"/>
                    </a:rPr>
                    <m:t>=4</m:t>
                  </m:r>
                </m:oMath>
              </m:oMathPara>
            </a14:m>
            <a:endParaRP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𝛿</m:t>
                  </m:r>
                  <m:d>
                    <m:dPr>
                      <m:ctrlPr>
                        <a:rPr i="1">
                          <a:latin typeface="Cambria Math" panose="02040503050406030204" pitchFamily="18" charset="0"/>
                        </a:rPr>
                      </m:ctrlPr>
                    </m:dPr>
                    <m:e>
                      <m:r>
                        <a:rPr>
                          <a:latin typeface="Cambria Math" panose="02040503050406030204" pitchFamily="18" charset="0"/>
                        </a:rPr>
                        <m:t>𝐺</m:t>
                      </m:r>
                    </m:e>
                  </m:d>
                  <m:r>
                    <a:rPr>
                      <a:latin typeface="Cambria Math" panose="02040503050406030204" pitchFamily="18" charset="0"/>
                    </a:rPr>
                    <m:t>=0.</m:t>
                  </m:r>
                </m:oMath>
              </m:oMathPara>
            </a14:m>
            <a:endParaRPr/>
          </a:p>
        </p:txBody>
      </p:sp>
      <p:pic>
        <p:nvPicPr>
          <p:cNvPr id="2" name="Picture 1" descr="MAT21601T-Chapter09_files/figure-pptx/unnamed-chunk-9-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pPr marL="0" lvl="0" indent="0">
              <a:buNone/>
            </a:pPr>
            <a:r>
              <a:t>内容</a:t>
            </a:r>
          </a:p>
        </p:txBody>
      </p:sp>
      <p:sp>
        <p:nvSpPr>
          <p:cNvPr id="3" name="Content Placeholder 2"/>
          <p:cNvSpPr>
            <a:spLocks noGrp="1"/>
          </p:cNvSpPr>
          <p:nvPr>
            <p:ph idx="1"/>
          </p:nvPr>
        </p:nvSpPr>
        <p:spPr/>
        <p:txBody>
          <a:bodyPr/>
          <a:lstStyle/>
          <a:p>
            <a:pPr lvl="0"/>
            <a:r>
              <a:rPr>
                <a:hlinkClick r:id="rId2" action="ppaction://hlinksldjump"/>
              </a:rPr>
              <a:t>图论简介</a:t>
            </a:r>
          </a:p>
          <a:p>
            <a:pPr lvl="0"/>
            <a:r>
              <a:rPr>
                <a:hlinkClick r:id="rId3" action="ppaction://hlinksldjump"/>
              </a:rPr>
              <a:t>图的基本概念</a:t>
            </a:r>
          </a:p>
          <a:p>
            <a:pPr lvl="0"/>
            <a:r>
              <a:rPr>
                <a:hlinkClick r:id="rId4" action="ppaction://hlinksldjump"/>
              </a:rPr>
              <a:t>图的连通性</a:t>
            </a:r>
          </a:p>
          <a:p>
            <a:pPr lvl="0"/>
            <a:r>
              <a:rPr>
                <a:hlinkClick r:id="rId5" action="ppaction://hlinksldjump"/>
              </a:rPr>
              <a:t>图的矩阵表示</a:t>
            </a:r>
          </a:p>
        </p:txBody>
      </p:sp>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有些图只有孤立点, 这类图称为</a:t>
            </a:r>
            <a:r>
              <a:rPr b="1"/>
              <a:t>零图</a:t>
            </a:r>
            <a:r>
              <a:t>.</a:t>
            </a:r>
          </a:p>
          <a:p>
            <a:pPr marL="0" lvl="0" indent="0">
              <a:buNone/>
            </a:pPr>
            <a:r>
              <a:t>特别地, 仅由一个孤立点组成的图称为</a:t>
            </a:r>
            <a:r>
              <a:rPr b="1"/>
              <a:t>平凡图</a:t>
            </a:r>
            <a:r>
              <a:t>.</a:t>
            </a:r>
          </a:p>
          <a:p>
            <a:pPr marL="0" lvl="0" indent="0">
              <a:buNone/>
            </a:pPr>
            <a:r>
              <a:t>显然, 在零图和平凡图中只有结点而没有边.</a:t>
            </a:r>
          </a:p>
        </p:txBody>
      </p:sp>
      <p:pic>
        <p:nvPicPr>
          <p:cNvPr id="2" name="Picture 1" descr="MAT21601T-Chapter09_files/figure-pptx/unnamed-chunk-10-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t>定理(</a:t>
            </a:r>
            <a:r>
              <a:rPr b="1"/>
              <a:t>握手定理</a:t>
            </a:r>
            <a:r>
              <a:t>): 在任何图</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oMath>
            </a14:m>
            <a:r>
              <a:t>(有向图或无向图)中, 各结点的度之和等于边数的两倍, 即:</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nary>
                    <m:naryPr>
                      <m:chr m:val="∑"/>
                      <m:limLoc m:val="undOvr"/>
                      <m:ctrlPr>
                        <a:rPr>
                          <a:latin typeface="Cambria Math" panose="02040503050406030204" pitchFamily="18" charset="0"/>
                        </a:rPr>
                      </m:ctrlPr>
                    </m:naryPr>
                    <m:sub>
                      <m:r>
                        <a:rPr>
                          <a:latin typeface="Cambria Math" panose="02040503050406030204" pitchFamily="18" charset="0"/>
                        </a:rPr>
                        <m:t>𝑣</m:t>
                      </m:r>
                      <m:r>
                        <a:rPr>
                          <a:latin typeface="Cambria Math" panose="02040503050406030204" pitchFamily="18" charset="0"/>
                        </a:rPr>
                        <m:t>∈</m:t>
                      </m:r>
                      <m:r>
                        <a:rPr>
                          <a:latin typeface="Cambria Math" panose="02040503050406030204" pitchFamily="18" charset="0"/>
                        </a:rPr>
                        <m:t>𝑉</m:t>
                      </m:r>
                    </m:sub>
                    <m:sup>
                      <m:r>
                        <a:rPr>
                          <a:latin typeface="Cambria Math" panose="02040503050406030204" pitchFamily="18" charset="0"/>
                        </a:rPr>
                        <m:t>​</m:t>
                      </m:r>
                    </m:sup>
                    <m:e>
                      <m:r>
                        <a:rPr>
                          <a:latin typeface="Cambria Math" panose="02040503050406030204" pitchFamily="18" charset="0"/>
                        </a:rPr>
                        <m:t>𝑑</m:t>
                      </m:r>
                    </m:e>
                  </m:nary>
                  <m:d>
                    <m:dPr>
                      <m:ctrlPr>
                        <a:rPr i="1">
                          <a:latin typeface="Cambria Math" panose="02040503050406030204" pitchFamily="18" charset="0"/>
                        </a:rPr>
                      </m:ctrlPr>
                    </m:dPr>
                    <m:e>
                      <m:r>
                        <a:rPr>
                          <a:latin typeface="Cambria Math" panose="02040503050406030204" pitchFamily="18" charset="0"/>
                        </a:rPr>
                        <m:t>𝑣</m:t>
                      </m:r>
                    </m:e>
                  </m:d>
                  <m:r>
                    <a:rPr>
                      <a:latin typeface="Cambria Math" panose="02040503050406030204" pitchFamily="18" charset="0"/>
                    </a:rPr>
                    <m:t>=2</m:t>
                  </m:r>
                  <m:r>
                    <a:rPr>
                      <a:latin typeface="Cambria Math" panose="02040503050406030204" pitchFamily="18" charset="0"/>
                    </a:rPr>
                    <m:t>𝑚</m:t>
                  </m:r>
                </m:oMath>
              </m:oMathPara>
            </a14:m>
            <a:endParaRPr/>
          </a:p>
          <a:p>
            <a:pPr marL="0" lvl="0" indent="0">
              <a:buNone/>
            </a:pPr>
            <a:r>
              <a:t>其中, </a:t>
            </a:r>
            <a14:m xmlns:a14="http://schemas.microsoft.com/office/drawing/2010/main">
              <m:oMath xmlns:m="http://schemas.openxmlformats.org/officeDocument/2006/math">
                <m:r>
                  <a:rPr>
                    <a:latin typeface="Cambria Math" panose="02040503050406030204" pitchFamily="18" charset="0"/>
                  </a:rPr>
                  <m:t>𝑚</m:t>
                </m:r>
                <m:r>
                  <a:rPr>
                    <a:latin typeface="Cambria Math" panose="02040503050406030204" pitchFamily="18" charset="0"/>
                  </a:rPr>
                  <m:t>=</m:t>
                </m:r>
                <m:d>
                  <m:dPr>
                    <m:begChr m:val="|"/>
                    <m:endChr m:val="|"/>
                    <m:ctrlPr>
                      <a:rPr i="1">
                        <a:latin typeface="Cambria Math" panose="02040503050406030204" pitchFamily="18" charset="0"/>
                      </a:rPr>
                    </m:ctrlPr>
                  </m:dPr>
                  <m:e>
                    <m:r>
                      <a:rPr>
                        <a:latin typeface="Cambria Math" panose="02040503050406030204" pitchFamily="18" charset="0"/>
                      </a:rPr>
                      <m:t>𝐸</m:t>
                    </m:r>
                  </m:e>
                </m:d>
              </m:oMath>
            </a14:m>
            <a:r>
              <a:t>为图</a:t>
            </a:r>
            <a14:m xmlns:a14="http://schemas.microsoft.com/office/drawing/2010/main">
              <m:oMath xmlns:m="http://schemas.openxmlformats.org/officeDocument/2006/math">
                <m:r>
                  <a:rPr>
                    <a:latin typeface="Cambria Math" panose="02040503050406030204" pitchFamily="18" charset="0"/>
                  </a:rPr>
                  <m:t>𝐺</m:t>
                </m:r>
              </m:oMath>
            </a14:m>
            <a:r>
              <a:t>的边数.</a:t>
            </a:r>
          </a:p>
          <a:p>
            <a:pPr marL="0" lvl="0" indent="0">
              <a:buNone/>
            </a:pPr>
            <a:r>
              <a:t>证明: 因为每条边关联两个结点(环关联一个结点两次), 故每条边为结点的度之总和提供两度, </a:t>
            </a:r>
            <a14:m xmlns:a14="http://schemas.microsoft.com/office/drawing/2010/main">
              <m:oMath xmlns:m="http://schemas.openxmlformats.org/officeDocument/2006/math">
                <m:r>
                  <a:rPr>
                    <a:latin typeface="Cambria Math" panose="02040503050406030204" pitchFamily="18" charset="0"/>
                  </a:rPr>
                  <m:t>𝑚</m:t>
                </m:r>
              </m:oMath>
            </a14:m>
            <a:r>
              <a:t>条边共提供</a:t>
            </a:r>
            <a14:m xmlns:a14="http://schemas.microsoft.com/office/drawing/2010/main">
              <m:oMath xmlns:m="http://schemas.openxmlformats.org/officeDocument/2006/math">
                <m:r>
                  <a:rPr>
                    <a:latin typeface="Cambria Math" panose="02040503050406030204" pitchFamily="18" charset="0"/>
                  </a:rPr>
                  <m:t>2</m:t>
                </m:r>
                <m:r>
                  <a:rPr>
                    <a:latin typeface="Cambria Math" panose="02040503050406030204" pitchFamily="18" charset="0"/>
                  </a:rPr>
                  <m:t>𝑚</m:t>
                </m:r>
              </m:oMath>
            </a14:m>
            <a:r>
              <a:t>度, 这意味着各结点 度的总和是边数目的两倍.</a:t>
            </a:r>
          </a:p>
        </p:txBody>
      </p:sp>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t>定理: 在任何图</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oMath>
            </a14:m>
            <a:r>
              <a:t>中, 度为奇数的结点个数必为偶数.</a:t>
            </a:r>
          </a:p>
          <a:p>
            <a:pPr marL="0" lvl="0" indent="0">
              <a:buNone/>
            </a:pPr>
            <a:r>
              <a:t>证明: 设</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oMath>
            </a14:m>
            <a:r>
              <a:t>和</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oMath>
            </a14:m>
            <a:r>
              <a:t>分别是图中偶数度结点和奇数度结点的集合, 于是由有</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nary>
                    <m:naryPr>
                      <m:chr m:val="∑"/>
                      <m:limLoc m:val="undOvr"/>
                      <m:ctrlPr>
                        <a:rPr>
                          <a:latin typeface="Cambria Math" panose="02040503050406030204" pitchFamily="18" charset="0"/>
                        </a:rPr>
                      </m:ctrlPr>
                    </m:naryPr>
                    <m:sub>
                      <m:r>
                        <a:rPr>
                          <a:latin typeface="Cambria Math" panose="02040503050406030204" pitchFamily="18" charset="0"/>
                        </a:rPr>
                        <m:t>𝑣</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𝑉</m:t>
                          </m:r>
                        </m:e>
                        <m:sub>
                          <m:r>
                            <a:rPr>
                              <a:latin typeface="Cambria Math" panose="02040503050406030204" pitchFamily="18" charset="0"/>
                            </a:rPr>
                            <m:t>1</m:t>
                          </m:r>
                        </m:sub>
                      </m:sSub>
                    </m:sub>
                    <m:sup>
                      <m:r>
                        <a:rPr>
                          <a:latin typeface="Cambria Math" panose="02040503050406030204" pitchFamily="18" charset="0"/>
                        </a:rPr>
                        <m:t>​</m:t>
                      </m:r>
                    </m:sup>
                    <m:e>
                      <m:r>
                        <a:rPr>
                          <a:latin typeface="Cambria Math" panose="02040503050406030204" pitchFamily="18" charset="0"/>
                        </a:rPr>
                        <m:t>𝑑</m:t>
                      </m:r>
                    </m:e>
                  </m:nary>
                  <m:d>
                    <m:dPr>
                      <m:ctrlPr>
                        <a:rPr i="1">
                          <a:latin typeface="Cambria Math" panose="02040503050406030204" pitchFamily="18" charset="0"/>
                        </a:rPr>
                      </m:ctrlPr>
                    </m:dPr>
                    <m:e>
                      <m:r>
                        <a:rPr>
                          <a:latin typeface="Cambria Math" panose="02040503050406030204" pitchFamily="18" charset="0"/>
                        </a:rPr>
                        <m:t>𝑣</m:t>
                      </m:r>
                    </m:e>
                  </m:d>
                  <m:r>
                    <a:rPr>
                      <a:latin typeface="Cambria Math" panose="02040503050406030204" pitchFamily="18" charset="0"/>
                    </a:rPr>
                    <m:t>+</m:t>
                  </m:r>
                  <m:nary>
                    <m:naryPr>
                      <m:chr m:val="∑"/>
                      <m:limLoc m:val="undOvr"/>
                      <m:ctrlPr>
                        <a:rPr i="1">
                          <a:latin typeface="Cambria Math" panose="02040503050406030204" pitchFamily="18" charset="0"/>
                        </a:rPr>
                      </m:ctrlPr>
                    </m:naryPr>
                    <m:sub>
                      <m:r>
                        <a:rPr>
                          <a:latin typeface="Cambria Math" panose="02040503050406030204" pitchFamily="18" charset="0"/>
                        </a:rPr>
                        <m:t>𝑣</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𝑉</m:t>
                          </m:r>
                        </m:e>
                        <m:sub>
                          <m:r>
                            <a:rPr>
                              <a:latin typeface="Cambria Math" panose="02040503050406030204" pitchFamily="18" charset="0"/>
                            </a:rPr>
                            <m:t>2</m:t>
                          </m:r>
                        </m:sub>
                      </m:sSub>
                    </m:sub>
                    <m:sup>
                      <m:r>
                        <a:rPr>
                          <a:latin typeface="Cambria Math" panose="02040503050406030204" pitchFamily="18" charset="0"/>
                        </a:rPr>
                        <m:t>​</m:t>
                      </m:r>
                    </m:sup>
                    <m:e>
                      <m:r>
                        <a:rPr>
                          <a:latin typeface="Cambria Math" panose="02040503050406030204" pitchFamily="18" charset="0"/>
                        </a:rPr>
                        <m:t>𝑑</m:t>
                      </m:r>
                    </m:e>
                  </m:nary>
                  <m:d>
                    <m:dPr>
                      <m:ctrlPr>
                        <a:rPr i="1">
                          <a:latin typeface="Cambria Math" panose="02040503050406030204" pitchFamily="18" charset="0"/>
                        </a:rPr>
                      </m:ctrlPr>
                    </m:dPr>
                    <m:e>
                      <m:r>
                        <a:rPr>
                          <a:latin typeface="Cambria Math" panose="02040503050406030204" pitchFamily="18" charset="0"/>
                        </a:rPr>
                        <m:t>𝑣</m:t>
                      </m:r>
                    </m:e>
                  </m:d>
                  <m:r>
                    <a:rPr>
                      <a:latin typeface="Cambria Math" panose="02040503050406030204" pitchFamily="18" charset="0"/>
                    </a:rPr>
                    <m:t>=</m:t>
                  </m:r>
                  <m:nary>
                    <m:naryPr>
                      <m:chr m:val="∑"/>
                      <m:limLoc m:val="undOvr"/>
                      <m:ctrlPr>
                        <a:rPr i="1">
                          <a:latin typeface="Cambria Math" panose="02040503050406030204" pitchFamily="18" charset="0"/>
                        </a:rPr>
                      </m:ctrlPr>
                    </m:naryPr>
                    <m:sub>
                      <m:r>
                        <a:rPr>
                          <a:latin typeface="Cambria Math" panose="02040503050406030204" pitchFamily="18" charset="0"/>
                        </a:rPr>
                        <m:t>𝑣</m:t>
                      </m:r>
                      <m:r>
                        <a:rPr>
                          <a:latin typeface="Cambria Math" panose="02040503050406030204" pitchFamily="18" charset="0"/>
                        </a:rPr>
                        <m:t>∈</m:t>
                      </m:r>
                      <m:r>
                        <a:rPr>
                          <a:latin typeface="Cambria Math" panose="02040503050406030204" pitchFamily="18" charset="0"/>
                        </a:rPr>
                        <m:t>𝑉</m:t>
                      </m:r>
                    </m:sub>
                    <m:sup>
                      <m:r>
                        <a:rPr>
                          <a:latin typeface="Cambria Math" panose="02040503050406030204" pitchFamily="18" charset="0"/>
                        </a:rPr>
                        <m:t>​</m:t>
                      </m:r>
                    </m:sup>
                    <m:e>
                      <m:r>
                        <a:rPr>
                          <a:latin typeface="Cambria Math" panose="02040503050406030204" pitchFamily="18" charset="0"/>
                        </a:rPr>
                        <m:t>𝑑</m:t>
                      </m:r>
                    </m:e>
                  </m:nary>
                  <m:d>
                    <m:dPr>
                      <m:ctrlPr>
                        <a:rPr i="1">
                          <a:latin typeface="Cambria Math" panose="02040503050406030204" pitchFamily="18" charset="0"/>
                        </a:rPr>
                      </m:ctrlPr>
                    </m:dPr>
                    <m:e>
                      <m:r>
                        <a:rPr>
                          <a:latin typeface="Cambria Math" panose="02040503050406030204" pitchFamily="18" charset="0"/>
                        </a:rPr>
                        <m:t>𝑣</m:t>
                      </m:r>
                    </m:e>
                  </m:d>
                  <m:r>
                    <a:rPr>
                      <a:latin typeface="Cambria Math" panose="02040503050406030204" pitchFamily="18" charset="0"/>
                    </a:rPr>
                    <m:t>=2</m:t>
                  </m:r>
                  <m:r>
                    <a:rPr>
                      <a:latin typeface="Cambria Math" panose="02040503050406030204" pitchFamily="18" charset="0"/>
                    </a:rPr>
                    <m:t>𝑚</m:t>
                  </m:r>
                </m:oMath>
              </m:oMathPara>
            </a14:m>
            <a:endParaRPr/>
          </a:p>
          <a:p>
            <a:pPr marL="0" lvl="0" indent="0">
              <a:buNone/>
            </a:pPr>
            <a:r>
              <a:t>式中</a:t>
            </a:r>
            <a14:m xmlns:a14="http://schemas.microsoft.com/office/drawing/2010/main">
              <m:oMath xmlns:m="http://schemas.openxmlformats.org/officeDocument/2006/math">
                <m:r>
                  <a:rPr>
                    <a:latin typeface="Cambria Math" panose="02040503050406030204" pitchFamily="18" charset="0"/>
                  </a:rPr>
                  <m:t>2</m:t>
                </m:r>
                <m:r>
                  <a:rPr>
                    <a:latin typeface="Cambria Math" panose="02040503050406030204" pitchFamily="18" charset="0"/>
                  </a:rPr>
                  <m:t>𝑚</m:t>
                </m:r>
              </m:oMath>
            </a14:m>
            <a:r>
              <a:t>和</a:t>
            </a:r>
            <a14:m xmlns:a14="http://schemas.microsoft.com/office/drawing/2010/main">
              <m:oMath xmlns:m="http://schemas.openxmlformats.org/officeDocument/2006/math">
                <m:nary>
                  <m:naryPr>
                    <m:chr m:val="∑"/>
                    <m:limLoc m:val="undOvr"/>
                    <m:ctrlPr>
                      <a:rPr>
                        <a:latin typeface="Cambria Math" panose="02040503050406030204" pitchFamily="18" charset="0"/>
                      </a:rPr>
                    </m:ctrlPr>
                  </m:naryPr>
                  <m:sub>
                    <m:r>
                      <a:rPr>
                        <a:latin typeface="Cambria Math" panose="02040503050406030204" pitchFamily="18" charset="0"/>
                      </a:rPr>
                      <m:t>𝑣</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𝑉</m:t>
                        </m:r>
                      </m:e>
                      <m:sub>
                        <m:r>
                          <a:rPr>
                            <a:latin typeface="Cambria Math" panose="02040503050406030204" pitchFamily="18" charset="0"/>
                          </a:rPr>
                          <m:t>1</m:t>
                        </m:r>
                      </m:sub>
                    </m:sSub>
                  </m:sub>
                  <m:sup>
                    <m:r>
                      <a:rPr>
                        <a:latin typeface="Cambria Math" panose="02040503050406030204" pitchFamily="18" charset="0"/>
                      </a:rPr>
                      <m:t>​</m:t>
                    </m:r>
                  </m:sup>
                  <m:e>
                    <m:r>
                      <a:rPr>
                        <a:latin typeface="Cambria Math" panose="02040503050406030204" pitchFamily="18" charset="0"/>
                      </a:rPr>
                      <m:t>𝑑</m:t>
                    </m:r>
                  </m:e>
                </m:nary>
                <m:d>
                  <m:dPr>
                    <m:ctrlPr>
                      <a:rPr i="1">
                        <a:latin typeface="Cambria Math" panose="02040503050406030204" pitchFamily="18" charset="0"/>
                      </a:rPr>
                    </m:ctrlPr>
                  </m:dPr>
                  <m:e>
                    <m:r>
                      <a:rPr>
                        <a:latin typeface="Cambria Math" panose="02040503050406030204" pitchFamily="18" charset="0"/>
                      </a:rPr>
                      <m:t>𝑣</m:t>
                    </m:r>
                  </m:e>
                </m:d>
              </m:oMath>
            </a14:m>
            <a:r>
              <a:t>均是偶数, 所以, </a:t>
            </a:r>
            <a14:m xmlns:a14="http://schemas.microsoft.com/office/drawing/2010/main">
              <m:oMath xmlns:m="http://schemas.openxmlformats.org/officeDocument/2006/math">
                <m:nary>
                  <m:naryPr>
                    <m:chr m:val="∑"/>
                    <m:limLoc m:val="undOvr"/>
                    <m:ctrlPr>
                      <a:rPr>
                        <a:latin typeface="Cambria Math" panose="02040503050406030204" pitchFamily="18" charset="0"/>
                      </a:rPr>
                    </m:ctrlPr>
                  </m:naryPr>
                  <m:sub>
                    <m:r>
                      <a:rPr>
                        <a:latin typeface="Cambria Math" panose="02040503050406030204" pitchFamily="18" charset="0"/>
                      </a:rPr>
                      <m:t>𝑣</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𝑉</m:t>
                        </m:r>
                      </m:e>
                      <m:sub>
                        <m:r>
                          <a:rPr>
                            <a:latin typeface="Cambria Math" panose="02040503050406030204" pitchFamily="18" charset="0"/>
                          </a:rPr>
                          <m:t>2</m:t>
                        </m:r>
                      </m:sub>
                    </m:sSub>
                  </m:sub>
                  <m:sup>
                    <m:r>
                      <a:rPr>
                        <a:latin typeface="Cambria Math" panose="02040503050406030204" pitchFamily="18" charset="0"/>
                      </a:rPr>
                      <m:t>​</m:t>
                    </m:r>
                  </m:sup>
                  <m:e>
                    <m:r>
                      <a:rPr>
                        <a:latin typeface="Cambria Math" panose="02040503050406030204" pitchFamily="18" charset="0"/>
                      </a:rPr>
                      <m:t>𝑑</m:t>
                    </m:r>
                  </m:e>
                </m:nary>
                <m:d>
                  <m:dPr>
                    <m:ctrlPr>
                      <a:rPr i="1">
                        <a:latin typeface="Cambria Math" panose="02040503050406030204" pitchFamily="18" charset="0"/>
                      </a:rPr>
                    </m:ctrlPr>
                  </m:dPr>
                  <m:e>
                    <m:r>
                      <a:rPr>
                        <a:latin typeface="Cambria Math" panose="02040503050406030204" pitchFamily="18" charset="0"/>
                      </a:rPr>
                      <m:t>𝑣</m:t>
                    </m:r>
                  </m:e>
                </m:d>
              </m:oMath>
            </a14:m>
            <a:r>
              <a:t>也是偶数.</a:t>
            </a:r>
          </a:p>
          <a:p>
            <a:pPr marL="0" lvl="0" indent="0">
              <a:buNone/>
            </a:pPr>
            <a:r>
              <a:t>又因为和式</a:t>
            </a:r>
            <a14:m xmlns:a14="http://schemas.microsoft.com/office/drawing/2010/main">
              <m:oMath xmlns:m="http://schemas.openxmlformats.org/officeDocument/2006/math">
                <m:nary>
                  <m:naryPr>
                    <m:chr m:val="∑"/>
                    <m:limLoc m:val="undOvr"/>
                    <m:ctrlPr>
                      <a:rPr>
                        <a:latin typeface="Cambria Math" panose="02040503050406030204" pitchFamily="18" charset="0"/>
                      </a:rPr>
                    </m:ctrlPr>
                  </m:naryPr>
                  <m:sub>
                    <m:r>
                      <a:rPr>
                        <a:latin typeface="Cambria Math" panose="02040503050406030204" pitchFamily="18" charset="0"/>
                      </a:rPr>
                      <m:t>𝑣</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𝑉</m:t>
                        </m:r>
                      </m:e>
                      <m:sub>
                        <m:r>
                          <a:rPr>
                            <a:latin typeface="Cambria Math" panose="02040503050406030204" pitchFamily="18" charset="0"/>
                          </a:rPr>
                          <m:t>2</m:t>
                        </m:r>
                      </m:sub>
                    </m:sSub>
                  </m:sub>
                  <m:sup>
                    <m:r>
                      <a:rPr>
                        <a:latin typeface="Cambria Math" panose="02040503050406030204" pitchFamily="18" charset="0"/>
                      </a:rPr>
                      <m:t>​</m:t>
                    </m:r>
                  </m:sup>
                  <m:e>
                    <m:r>
                      <a:rPr>
                        <a:latin typeface="Cambria Math" panose="02040503050406030204" pitchFamily="18" charset="0"/>
                      </a:rPr>
                      <m:t>𝑑</m:t>
                    </m:r>
                  </m:e>
                </m:nary>
                <m:d>
                  <m:dPr>
                    <m:ctrlPr>
                      <a:rPr i="1">
                        <a:latin typeface="Cambria Math" panose="02040503050406030204" pitchFamily="18" charset="0"/>
                      </a:rPr>
                    </m:ctrlPr>
                  </m:dPr>
                  <m:e>
                    <m:r>
                      <a:rPr>
                        <a:latin typeface="Cambria Math" panose="02040503050406030204" pitchFamily="18" charset="0"/>
                      </a:rPr>
                      <m:t>𝑣</m:t>
                    </m:r>
                  </m:e>
                </m:d>
              </m:oMath>
            </a14:m>
            <a:r>
              <a:t>中的每一项均为奇数, 故其项数必为偶数.</a:t>
            </a:r>
          </a:p>
          <a:p>
            <a:pPr marL="0" lvl="0" indent="0">
              <a:buNone/>
            </a:pPr>
            <a:r>
              <a:t>例: 问是否存在含有6个结点, 度分别为: 1, 2, 3, 4, 2, 1的无向图？</a:t>
            </a:r>
          </a:p>
          <a:p>
            <a:pPr marL="0" lvl="0" indent="0">
              <a:buNone/>
            </a:pPr>
            <a:r>
              <a:t>解: 不存在这样的无向图. 因为如果存在这样的以1, 2, 3, 4, 2, 1为结点度的无向图, 则该图奇度结点的个数为3, 是一个奇数.</a:t>
            </a:r>
          </a:p>
        </p:txBody>
      </p:sp>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t>定理: 在任何有向图</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oMath>
            </a14:m>
            <a:r>
              <a:t>中, 各结点的出度之和等于各结点的入度之和, 即:</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nary>
                    <m:naryPr>
                      <m:chr m:val="∑"/>
                      <m:limLoc m:val="undOvr"/>
                      <m:ctrlPr>
                        <a:rPr>
                          <a:latin typeface="Cambria Math" panose="02040503050406030204" pitchFamily="18" charset="0"/>
                        </a:rPr>
                      </m:ctrlPr>
                    </m:naryPr>
                    <m:sub>
                      <m:r>
                        <a:rPr>
                          <a:latin typeface="Cambria Math" panose="02040503050406030204" pitchFamily="18" charset="0"/>
                        </a:rPr>
                        <m:t>𝑣</m:t>
                      </m:r>
                      <m:r>
                        <a:rPr>
                          <a:latin typeface="Cambria Math" panose="02040503050406030204" pitchFamily="18" charset="0"/>
                        </a:rPr>
                        <m:t>∈</m:t>
                      </m:r>
                      <m:r>
                        <a:rPr>
                          <a:latin typeface="Cambria Math" panose="02040503050406030204" pitchFamily="18" charset="0"/>
                        </a:rPr>
                        <m:t>𝑉</m:t>
                      </m:r>
                    </m:sub>
                    <m:sup>
                      <m:r>
                        <a:rPr>
                          <a:latin typeface="Cambria Math" panose="02040503050406030204" pitchFamily="18" charset="0"/>
                        </a:rPr>
                        <m:t>​</m:t>
                      </m:r>
                    </m:sup>
                    <m:e>
                      <m:sSup>
                        <m:sSupPr>
                          <m:ctrlPr>
                            <a:rPr i="1">
                              <a:latin typeface="Cambria Math" panose="02040503050406030204" pitchFamily="18" charset="0"/>
                            </a:rPr>
                          </m:ctrlPr>
                        </m:sSupPr>
                        <m:e>
                          <m:r>
                            <a:rPr>
                              <a:latin typeface="Cambria Math" panose="02040503050406030204" pitchFamily="18" charset="0"/>
                            </a:rPr>
                            <m:t>𝑑</m:t>
                          </m:r>
                        </m:e>
                        <m:sup>
                          <m:r>
                            <a:rPr>
                              <a:latin typeface="Cambria Math" panose="02040503050406030204" pitchFamily="18" charset="0"/>
                            </a:rPr>
                            <m:t>+</m:t>
                          </m:r>
                        </m:sup>
                      </m:sSup>
                    </m:e>
                  </m:nary>
                  <m:d>
                    <m:dPr>
                      <m:ctrlPr>
                        <a:rPr i="1">
                          <a:latin typeface="Cambria Math" panose="02040503050406030204" pitchFamily="18" charset="0"/>
                        </a:rPr>
                      </m:ctrlPr>
                    </m:dPr>
                    <m:e>
                      <m:r>
                        <a:rPr>
                          <a:latin typeface="Cambria Math" panose="02040503050406030204" pitchFamily="18" charset="0"/>
                        </a:rPr>
                        <m:t>𝑣</m:t>
                      </m:r>
                    </m:e>
                  </m:d>
                  <m:r>
                    <a:rPr>
                      <a:latin typeface="Cambria Math" panose="02040503050406030204" pitchFamily="18" charset="0"/>
                    </a:rPr>
                    <m:t>=</m:t>
                  </m:r>
                  <m:nary>
                    <m:naryPr>
                      <m:chr m:val="∑"/>
                      <m:limLoc m:val="undOvr"/>
                      <m:ctrlPr>
                        <a:rPr i="1">
                          <a:latin typeface="Cambria Math" panose="02040503050406030204" pitchFamily="18" charset="0"/>
                        </a:rPr>
                      </m:ctrlPr>
                    </m:naryPr>
                    <m:sub>
                      <m:r>
                        <a:rPr>
                          <a:latin typeface="Cambria Math" panose="02040503050406030204" pitchFamily="18" charset="0"/>
                        </a:rPr>
                        <m:t>𝑣</m:t>
                      </m:r>
                      <m:r>
                        <a:rPr>
                          <a:latin typeface="Cambria Math" panose="02040503050406030204" pitchFamily="18" charset="0"/>
                        </a:rPr>
                        <m:t>∈</m:t>
                      </m:r>
                      <m:r>
                        <a:rPr>
                          <a:latin typeface="Cambria Math" panose="02040503050406030204" pitchFamily="18" charset="0"/>
                        </a:rPr>
                        <m:t>𝑉</m:t>
                      </m:r>
                    </m:sub>
                    <m:sup>
                      <m:r>
                        <a:rPr>
                          <a:latin typeface="Cambria Math" panose="02040503050406030204" pitchFamily="18" charset="0"/>
                        </a:rPr>
                        <m:t>​</m:t>
                      </m:r>
                    </m:sup>
                    <m:e>
                      <m:sSup>
                        <m:sSupPr>
                          <m:ctrlPr>
                            <a:rPr i="1">
                              <a:latin typeface="Cambria Math" panose="02040503050406030204" pitchFamily="18" charset="0"/>
                            </a:rPr>
                          </m:ctrlPr>
                        </m:sSupPr>
                        <m:e>
                          <m:r>
                            <a:rPr>
                              <a:latin typeface="Cambria Math" panose="02040503050406030204" pitchFamily="18" charset="0"/>
                            </a:rPr>
                            <m:t>𝑑</m:t>
                          </m:r>
                        </m:e>
                        <m:sup>
                          <m:r>
                            <a:rPr>
                              <a:latin typeface="Cambria Math" panose="02040503050406030204" pitchFamily="18" charset="0"/>
                            </a:rPr>
                            <m:t>−</m:t>
                          </m:r>
                        </m:sup>
                      </m:sSup>
                    </m:e>
                  </m:nary>
                  <m:d>
                    <m:dPr>
                      <m:ctrlPr>
                        <a:rPr i="1">
                          <a:latin typeface="Cambria Math" panose="02040503050406030204" pitchFamily="18" charset="0"/>
                        </a:rPr>
                      </m:ctrlPr>
                    </m:dPr>
                    <m:e>
                      <m:r>
                        <a:rPr>
                          <a:latin typeface="Cambria Math" panose="02040503050406030204" pitchFamily="18" charset="0"/>
                        </a:rPr>
                        <m:t>𝑣</m:t>
                      </m:r>
                    </m:e>
                  </m:d>
                  <m:r>
                    <a:rPr>
                      <a:latin typeface="Cambria Math" panose="02040503050406030204" pitchFamily="18" charset="0"/>
                    </a:rPr>
                    <m:t>=</m:t>
                  </m:r>
                  <m:r>
                    <a:rPr>
                      <a:latin typeface="Cambria Math" panose="02040503050406030204" pitchFamily="18" charset="0"/>
                    </a:rPr>
                    <m:t>𝑚</m:t>
                  </m:r>
                </m:oMath>
              </m:oMathPara>
            </a14:m>
            <a:endParaRPr/>
          </a:p>
          <a:p>
            <a:pPr marL="0" lvl="0" indent="0">
              <a:buNone/>
            </a:pPr>
            <a:r>
              <a:t>其中, </a:t>
            </a:r>
            <a14:m xmlns:a14="http://schemas.microsoft.com/office/drawing/2010/main">
              <m:oMath xmlns:m="http://schemas.openxmlformats.org/officeDocument/2006/math">
                <m:r>
                  <a:rPr>
                    <a:latin typeface="Cambria Math" panose="02040503050406030204" pitchFamily="18" charset="0"/>
                  </a:rPr>
                  <m:t>𝑚</m:t>
                </m:r>
                <m:r>
                  <a:rPr>
                    <a:latin typeface="Cambria Math" panose="02040503050406030204" pitchFamily="18" charset="0"/>
                  </a:rPr>
                  <m:t>=</m:t>
                </m:r>
                <m:d>
                  <m:dPr>
                    <m:begChr m:val="|"/>
                    <m:endChr m:val="|"/>
                    <m:ctrlPr>
                      <a:rPr i="1">
                        <a:latin typeface="Cambria Math" panose="02040503050406030204" pitchFamily="18" charset="0"/>
                      </a:rPr>
                    </m:ctrlPr>
                  </m:dPr>
                  <m:e>
                    <m:r>
                      <a:rPr>
                        <a:latin typeface="Cambria Math" panose="02040503050406030204" pitchFamily="18" charset="0"/>
                      </a:rPr>
                      <m:t>𝐸</m:t>
                    </m:r>
                  </m:e>
                </m:d>
              </m:oMath>
            </a14:m>
            <a:r>
              <a:t>为图</a:t>
            </a:r>
            <a14:m xmlns:a14="http://schemas.microsoft.com/office/drawing/2010/main">
              <m:oMath xmlns:m="http://schemas.openxmlformats.org/officeDocument/2006/math">
                <m:r>
                  <a:rPr>
                    <a:latin typeface="Cambria Math" panose="02040503050406030204" pitchFamily="18" charset="0"/>
                  </a:rPr>
                  <m:t>𝐺</m:t>
                </m:r>
              </m:oMath>
            </a14:m>
            <a:r>
              <a:t>的边数.</a:t>
            </a:r>
          </a:p>
          <a:p>
            <a:pPr marL="0" lvl="0" indent="0">
              <a:buNone/>
            </a:pPr>
            <a:r>
              <a:t>证明: 每条有向边都有一个始点和一个终点, 即每条有向边对应一个出度和一个入度, 所以</a:t>
            </a:r>
            <a14:m xmlns:a14="http://schemas.microsoft.com/office/drawing/2010/main">
              <m:oMath xmlns:m="http://schemas.openxmlformats.org/officeDocument/2006/math">
                <m:r>
                  <a:rPr>
                    <a:latin typeface="Cambria Math" panose="02040503050406030204" pitchFamily="18" charset="0"/>
                  </a:rPr>
                  <m:t>𝑚</m:t>
                </m:r>
              </m:oMath>
            </a14:m>
            <a:r>
              <a:t>条有向边必产生</a:t>
            </a:r>
            <a14:m xmlns:a14="http://schemas.microsoft.com/office/drawing/2010/main">
              <m:oMath xmlns:m="http://schemas.openxmlformats.org/officeDocument/2006/math">
                <m:r>
                  <a:rPr>
                    <a:latin typeface="Cambria Math" panose="02040503050406030204" pitchFamily="18" charset="0"/>
                  </a:rPr>
                  <m:t>𝑚</m:t>
                </m:r>
              </m:oMath>
            </a14:m>
            <a:r>
              <a:t>个出度和</a:t>
            </a:r>
            <a14:m xmlns:a14="http://schemas.microsoft.com/office/drawing/2010/main">
              <m:oMath xmlns:m="http://schemas.openxmlformats.org/officeDocument/2006/math">
                <m:r>
                  <a:rPr>
                    <a:latin typeface="Cambria Math" panose="02040503050406030204" pitchFamily="18" charset="0"/>
                  </a:rPr>
                  <m:t>𝑚</m:t>
                </m:r>
              </m:oMath>
            </a14:m>
            <a:r>
              <a:t>个入度.</a:t>
            </a:r>
          </a:p>
          <a:p>
            <a:pPr marL="0" lvl="0" indent="0">
              <a:buNone/>
            </a:pPr>
            <a:r>
              <a:t>这</a:t>
            </a:r>
            <a14:m xmlns:a14="http://schemas.microsoft.com/office/drawing/2010/main">
              <m:oMath xmlns:m="http://schemas.openxmlformats.org/officeDocument/2006/math">
                <m:r>
                  <a:rPr>
                    <a:latin typeface="Cambria Math" panose="02040503050406030204" pitchFamily="18" charset="0"/>
                  </a:rPr>
                  <m:t>𝑚</m:t>
                </m:r>
              </m:oMath>
            </a14:m>
            <a:r>
              <a:t>个出度和</a:t>
            </a:r>
            <a14:m xmlns:a14="http://schemas.microsoft.com/office/drawing/2010/main">
              <m:oMath xmlns:m="http://schemas.openxmlformats.org/officeDocument/2006/math">
                <m:r>
                  <a:rPr>
                    <a:latin typeface="Cambria Math" panose="02040503050406030204" pitchFamily="18" charset="0"/>
                  </a:rPr>
                  <m:t>𝑚</m:t>
                </m:r>
              </m:oMath>
            </a14:m>
            <a:r>
              <a:t>个入度就是图中所有结点的出度之和与入度之和.</a:t>
            </a:r>
          </a:p>
          <a:p>
            <a:pPr marL="0" lvl="0" indent="0">
              <a:buNone/>
            </a:pPr>
            <a:r>
              <a:t>因此, 在有向图中, 各结点的出度之和等于各结点的入度之和, 都等于边的数目.</a:t>
            </a:r>
          </a:p>
        </p:txBody>
      </p:sp>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定义: 各结点的度均相同的图称为</a:t>
            </a:r>
            <a:r>
              <a:rPr b="1"/>
              <a:t>正则图</a:t>
            </a:r>
            <a:r>
              <a:t>. 各结点的度均为</a:t>
            </a:r>
            <a14:m xmlns:a14="http://schemas.microsoft.com/office/drawing/2010/main">
              <m:oMath xmlns:m="http://schemas.openxmlformats.org/officeDocument/2006/math">
                <m:r>
                  <a:rPr>
                    <a:latin typeface="Cambria Math" panose="02040503050406030204" pitchFamily="18" charset="0"/>
                  </a:rPr>
                  <m:t>𝑘</m:t>
                </m:r>
              </m:oMath>
            </a14:m>
            <a:r>
              <a:t>的正则图称为</a:t>
            </a:r>
            <a:r>
              <a:rPr b="1"/>
              <a:t>k度正则图</a:t>
            </a:r>
            <a:r>
              <a:t>, 记作</a:t>
            </a:r>
            <a:r>
              <a:rPr b="1"/>
              <a:t>k-正则图</a:t>
            </a:r>
            <a:r>
              <a:t>.</a:t>
            </a:r>
          </a:p>
        </p:txBody>
      </p:sp>
      <p:pic>
        <p:nvPicPr>
          <p:cNvPr id="2" name="Picture 1" descr="MAT21601T-Chapter09_files/figure-pptx/unnamed-chunk-11-1.png"/>
          <p:cNvPicPr>
            <a:picLocks noGrp="1" noChangeAspect="1"/>
          </p:cNvPicPr>
          <p:nvPr/>
        </p:nvPicPr>
        <p:blipFill>
          <a:blip r:embed="rId2"/>
          <a:stretch>
            <a:fillRect/>
          </a:stretch>
        </p:blipFill>
        <p:spPr bwMode="auto">
          <a:xfrm>
            <a:off x="7188200" y="2679700"/>
            <a:ext cx="4305300" cy="2159000"/>
          </a:xfrm>
          <a:prstGeom prst="rect">
            <a:avLst/>
          </a:prstGeom>
          <a:noFill/>
          <a:ln w="9525">
            <a:noFill/>
            <a:headEnd/>
            <a:tailEnd/>
          </a:ln>
        </p:spPr>
      </p:pic>
      <p:sp>
        <p:nvSpPr>
          <p:cNvPr id="4" name="TextBox 3"/>
          <p:cNvSpPr txBox="1"/>
          <p:nvPr/>
        </p:nvSpPr>
        <p:spPr>
          <a:xfrm>
            <a:off x="7188200" y="5384800"/>
            <a:ext cx="4305300" cy="508000"/>
          </a:xfrm>
          <a:prstGeom prst="rect">
            <a:avLst/>
          </a:prstGeom>
          <a:noFill/>
        </p:spPr>
        <p:txBody>
          <a:bodyPr/>
          <a:lstStyle/>
          <a:p>
            <a:pPr marL="0" lvl="0" indent="0" algn="ctr">
              <a:buNone/>
            </a:pPr>
            <a:r>
              <a:t>(a)-(b) 3度正则图 (c) 4度正则图</a:t>
            </a:r>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spcBef>
                <a:spcPts val="3000"/>
              </a:spcBef>
              <a:buNone/>
            </a:pPr>
            <a:r>
              <a:rPr b="1"/>
              <a:t>伪图、多重图和简单图</a:t>
            </a:r>
          </a:p>
          <a:p>
            <a:pPr marL="0" lvl="0" indent="0">
              <a:buNone/>
            </a:pPr>
            <a:r>
              <a:t>定义: 含有环的图称为</a:t>
            </a:r>
            <a:r>
              <a:rPr b="1"/>
              <a:t>伪图</a:t>
            </a:r>
            <a:r>
              <a:t>.</a:t>
            </a:r>
          </a:p>
        </p:txBody>
      </p:sp>
      <p:pic>
        <p:nvPicPr>
          <p:cNvPr id="2" name="Picture 1" descr="MAT21601T-Chapter09_files/figure-pptx/unnamed-chunk-12-1.png"/>
          <p:cNvPicPr>
            <a:picLocks noGrp="1" noChangeAspect="1"/>
          </p:cNvPicPr>
          <p:nvPr/>
        </p:nvPicPr>
        <p:blipFill>
          <a:blip r:embed="rId2"/>
          <a:stretch>
            <a:fillRect/>
          </a:stretch>
        </p:blipFill>
        <p:spPr bwMode="auto">
          <a:xfrm>
            <a:off x="7188200" y="2679700"/>
            <a:ext cx="4305300" cy="2159000"/>
          </a:xfrm>
          <a:prstGeom prst="rect">
            <a:avLst/>
          </a:prstGeom>
          <a:noFill/>
          <a:ln w="9525">
            <a:noFill/>
            <a:headEnd/>
            <a:tailEnd/>
          </a:ln>
        </p:spPr>
      </p:pic>
      <p:sp>
        <p:nvSpPr>
          <p:cNvPr id="4" name="TextBox 3"/>
          <p:cNvSpPr txBox="1"/>
          <p:nvPr/>
        </p:nvSpPr>
        <p:spPr>
          <a:xfrm>
            <a:off x="7188200" y="5384800"/>
            <a:ext cx="4305300" cy="508000"/>
          </a:xfrm>
          <a:prstGeom prst="rect">
            <a:avLst/>
          </a:prstGeom>
          <a:noFill/>
        </p:spPr>
        <p:txBody>
          <a:bodyPr/>
          <a:lstStyle/>
          <a:p>
            <a:pPr marL="0" lvl="0" indent="0" algn="ctr">
              <a:buNone/>
            </a:pPr>
            <a:r>
              <a:t>G</a:t>
            </a:r>
            <a:r>
              <a:rPr baseline="-25000"/>
              <a:t>1</a:t>
            </a:r>
            <a:r>
              <a:t>-G</a:t>
            </a:r>
            <a:r>
              <a:rPr baseline="-25000"/>
              <a:t>2</a:t>
            </a:r>
            <a:r>
              <a:t>：因为有环，所以是伪图</a:t>
            </a:r>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定义: 在图中, 关联同一对结点的边若有多条(对有向图, 这些边的始点和终点应相同), 称这些边为</a:t>
            </a:r>
            <a:r>
              <a:rPr b="1"/>
              <a:t>平行边</a:t>
            </a:r>
            <a:r>
              <a:t>或</a:t>
            </a:r>
            <a:r>
              <a:rPr b="1"/>
              <a:t>重边</a:t>
            </a:r>
            <a:r>
              <a:t>, 平行边的条数称为平行边的</a:t>
            </a:r>
            <a:r>
              <a:rPr b="1"/>
              <a:t>重数</a:t>
            </a:r>
            <a:r>
              <a:t>.</a:t>
            </a:r>
          </a:p>
          <a:p>
            <a:pPr marL="0" lvl="0" indent="0">
              <a:buNone/>
            </a:pPr>
            <a:r>
              <a:t>含有平行边但不含有环的图称为</a:t>
            </a:r>
            <a:r>
              <a:rPr b="1"/>
              <a:t>多重图.</a:t>
            </a:r>
          </a:p>
          <a:p>
            <a:pPr marL="0" lvl="0" indent="0">
              <a:buNone/>
            </a:pPr>
            <a:r>
              <a:t>右图皆为多重图.</a:t>
            </a:r>
          </a:p>
        </p:txBody>
      </p:sp>
      <p:pic>
        <p:nvPicPr>
          <p:cNvPr id="2" name="Picture 1" descr="MAT21601T-Chapter09_files/figure-pptx/unnamed-chunk-13-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定义: 既不包含平行边又不包含环的图称为</a:t>
            </a:r>
            <a:r>
              <a:rPr b="1"/>
              <a:t>简单图</a:t>
            </a:r>
            <a:r>
              <a:t>.</a:t>
            </a:r>
          </a:p>
          <a:p>
            <a:pPr marL="0" lvl="0" indent="0">
              <a:buNone/>
            </a:pPr>
            <a:r>
              <a:t> </a:t>
            </a:r>
          </a:p>
          <a:p>
            <a:pPr marL="0" lvl="0" indent="0">
              <a:buNone/>
            </a:pPr>
            <a:r>
              <a:t>如图所示皆为简单图.</a:t>
            </a:r>
          </a:p>
        </p:txBody>
      </p:sp>
      <p:pic>
        <p:nvPicPr>
          <p:cNvPr id="2" name="Picture 1" descr="MAT21601T-Chapter09_files/figure-pptx/unnamed-chunk-14-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定义: 如果有向图是简单图, 称其为</a:t>
            </a:r>
            <a:r>
              <a:rPr b="1"/>
              <a:t>有向简单图</a:t>
            </a:r>
            <a:r>
              <a:t> (</a:t>
            </a:r>
            <a:r>
              <a:rPr b="1"/>
              <a:t>简单有向图</a:t>
            </a:r>
            <a:r>
              <a:t>).</a:t>
            </a:r>
          </a:p>
          <a:p>
            <a:pPr marL="0" lvl="0" indent="0">
              <a:buNone/>
            </a:pPr>
            <a:r>
              <a:t>如果无向图是简单图, 称其为</a:t>
            </a:r>
            <a:r>
              <a:rPr b="1"/>
              <a:t>无向简单图</a:t>
            </a:r>
            <a:r>
              <a:t> (</a:t>
            </a:r>
            <a:r>
              <a:rPr b="1"/>
              <a:t>简单无向图</a:t>
            </a:r>
            <a:r>
              <a:t>).</a:t>
            </a:r>
          </a:p>
          <a:p>
            <a:pPr marL="0" lvl="0" indent="0">
              <a:buNone/>
            </a:pPr>
            <a:r>
              <a:t>既含有有向边, 又含有无向边的图称为</a:t>
            </a:r>
            <a:r>
              <a:rPr b="1"/>
              <a:t>混和图</a:t>
            </a:r>
            <a:r>
              <a:t>.</a:t>
            </a:r>
          </a:p>
        </p:txBody>
      </p:sp>
      <p:pic>
        <p:nvPicPr>
          <p:cNvPr id="2" name="Picture 1" descr="MAT21601T-Chapter09_files/figure-pptx/unnamed-chunk-15-1.png"/>
          <p:cNvPicPr>
            <a:picLocks noGrp="1" noChangeAspect="1"/>
          </p:cNvPicPr>
          <p:nvPr/>
        </p:nvPicPr>
        <p:blipFill>
          <a:blip r:embed="rId2"/>
          <a:stretch>
            <a:fillRect/>
          </a:stretch>
        </p:blipFill>
        <p:spPr bwMode="auto">
          <a:xfrm>
            <a:off x="7188200" y="2679700"/>
            <a:ext cx="4305300" cy="2159000"/>
          </a:xfrm>
          <a:prstGeom prst="rect">
            <a:avLst/>
          </a:prstGeom>
          <a:noFill/>
          <a:ln w="9525">
            <a:noFill/>
            <a:headEnd/>
            <a:tailEnd/>
          </a:ln>
        </p:spPr>
      </p:pic>
      <p:sp>
        <p:nvSpPr>
          <p:cNvPr id="4" name="TextBox 3"/>
          <p:cNvSpPr txBox="1"/>
          <p:nvPr/>
        </p:nvSpPr>
        <p:spPr>
          <a:xfrm>
            <a:off x="7188200" y="5384800"/>
            <a:ext cx="4305300" cy="508000"/>
          </a:xfrm>
          <a:prstGeom prst="rect">
            <a:avLst/>
          </a:prstGeom>
          <a:noFill/>
        </p:spPr>
        <p:txBody>
          <a:bodyPr/>
          <a:lstStyle/>
          <a:p>
            <a:pPr marL="0" lvl="0" indent="0" algn="ctr">
              <a:buNone/>
            </a:pPr>
            <a:r>
              <a:t>混合图</a:t>
            </a:r>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spcBef>
                <a:spcPts val="3000"/>
              </a:spcBef>
              <a:buNone/>
            </a:pPr>
            <a:r>
              <a:rPr b="1"/>
              <a:t>完全图</a:t>
            </a:r>
          </a:p>
          <a:p>
            <a:pPr marL="0" lvl="0" indent="0">
              <a:buNone/>
            </a:pPr>
            <a:r>
              <a:t>定义: 如果在无向简单图的每对结点之间都恰有一条无向边, 则称该图为</a:t>
            </a:r>
            <a:r>
              <a:rPr b="1"/>
              <a:t>无向完全图</a:t>
            </a:r>
            <a:r>
              <a:t>. 含有</a:t>
            </a:r>
            <a14:m xmlns:a14="http://schemas.microsoft.com/office/drawing/2010/main">
              <m:oMath xmlns:m="http://schemas.openxmlformats.org/officeDocument/2006/math">
                <m:r>
                  <a:rPr>
                    <a:latin typeface="Cambria Math" panose="02040503050406030204" pitchFamily="18" charset="0"/>
                  </a:rPr>
                  <m:t>𝑛</m:t>
                </m:r>
              </m:oMath>
            </a14:m>
            <a:r>
              <a:t>个结点的无向完全图记为</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𝐾</m:t>
                    </m:r>
                  </m:e>
                  <m:sub>
                    <m:r>
                      <a:rPr>
                        <a:latin typeface="Cambria Math" panose="02040503050406030204" pitchFamily="18" charset="0"/>
                      </a:rPr>
                      <m:t>𝑛</m:t>
                    </m:r>
                  </m:sub>
                </m:sSub>
              </m:oMath>
            </a14:m>
            <a:r>
              <a:t>.</a:t>
            </a:r>
          </a:p>
        </p:txBody>
      </p:sp>
      <p:pic>
        <p:nvPicPr>
          <p:cNvPr id="2" name="Picture 1" descr="MAT21601T-Chapter09_files/figure-pptx/unnamed-chunk-16-1.png"/>
          <p:cNvPicPr>
            <a:picLocks noGrp="1" noChangeAspect="1"/>
          </p:cNvPicPr>
          <p:nvPr/>
        </p:nvPicPr>
        <p:blipFill>
          <a:blip r:embed="rId2"/>
          <a:stretch>
            <a:fillRect/>
          </a:stretch>
        </p:blipFill>
        <p:spPr bwMode="auto">
          <a:xfrm>
            <a:off x="7188200" y="2565400"/>
            <a:ext cx="4305300" cy="2362200"/>
          </a:xfrm>
          <a:prstGeom prst="rect">
            <a:avLst/>
          </a:prstGeom>
          <a:noFill/>
          <a:ln w="9525">
            <a:noFill/>
            <a:headEnd/>
            <a:tailEnd/>
          </a:ln>
        </p:spPr>
      </p:pic>
      <p:sp>
        <p:nvSpPr>
          <p:cNvPr id="4" name="TextBox 3"/>
          <p:cNvSpPr txBox="1"/>
          <p:nvPr/>
        </p:nvSpPr>
        <p:spPr>
          <a:xfrm>
            <a:off x="7188200" y="5384800"/>
            <a:ext cx="4305300" cy="508000"/>
          </a:xfrm>
          <a:prstGeom prst="rect">
            <a:avLst/>
          </a:prstGeom>
          <a:noFill/>
        </p:spPr>
        <p:txBody>
          <a:bodyPr/>
          <a:lstStyle/>
          <a:p>
            <a:pPr marL="0" lvl="0" indent="0" algn="ctr">
              <a:buNone/>
            </a:pPr>
            <a:r>
              <a:t>n=2, 3, 4, 5时的完全图K</a:t>
            </a:r>
            <a:r>
              <a:rPr baseline="-25000"/>
              <a:t>2</a:t>
            </a:r>
            <a:r>
              <a:t>, K</a:t>
            </a:r>
            <a:r>
              <a:rPr baseline="-25000"/>
              <a:t>3</a:t>
            </a:r>
            <a:r>
              <a:t>, K</a:t>
            </a:r>
            <a:r>
              <a:rPr baseline="-25000"/>
              <a:t>4</a:t>
            </a:r>
            <a:r>
              <a:t>, K</a:t>
            </a:r>
            <a:r>
              <a:rPr baseline="-25000"/>
              <a:t>5</a:t>
            </a:r>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marL="0" lvl="0" indent="0">
              <a:buNone/>
            </a:pPr>
            <a:r>
              <a:t>图论简介</a:t>
            </a:r>
          </a:p>
        </p:txBody>
      </p:sp>
      <p:sp>
        <p:nvSpPr>
          <p:cNvPr id="3" name="Content Placeholder 2"/>
          <p:cNvSpPr>
            <a:spLocks noGrp="1"/>
          </p:cNvSpPr>
          <p:nvPr>
            <p:ph sz="half" idx="1"/>
          </p:nvPr>
        </p:nvSpPr>
        <p:spPr/>
        <p:txBody>
          <a:bodyPr/>
          <a:lstStyle/>
          <a:p>
            <a:pPr marL="0" lvl="0" indent="0">
              <a:buNone/>
            </a:pPr>
            <a:r>
              <a:rPr b="1"/>
              <a:t>图论</a:t>
            </a:r>
            <a:r>
              <a:t>以图为研究对象, 在计算机科学、运筹学、系统科学和数学中有重要地位.</a:t>
            </a:r>
          </a:p>
          <a:p>
            <a:pPr marL="0" lvl="0" indent="0">
              <a:buNone/>
            </a:pPr>
            <a:r>
              <a:t>一个</a:t>
            </a:r>
            <a:r>
              <a:rPr b="1"/>
              <a:t>图</a:t>
            </a:r>
            <a:r>
              <a:t>就是一个离散的拓扑结构, 经常用于描述和研究许多领域中的问题.</a:t>
            </a:r>
          </a:p>
          <a:p>
            <a:pPr marL="0" lvl="0" indent="0">
              <a:buNone/>
            </a:pPr>
            <a:r>
              <a:t>图论中的图是由若干给定的点及连接两点的线所构成的图形, 这种图形通常用来描述某种事物之间的特定关系. 用点代替事物, 用两点之间的线代表相应两事物之间具有的各种关系.</a:t>
            </a:r>
          </a:p>
        </p:txBody>
      </p:sp>
      <p:pic>
        <p:nvPicPr>
          <p:cNvPr id="2" name="Picture 1" descr="Res/networkDemo01.png"/>
          <p:cNvPicPr>
            <a:picLocks noGrp="1" noChangeAspect="1"/>
          </p:cNvPicPr>
          <p:nvPr/>
        </p:nvPicPr>
        <p:blipFill>
          <a:blip r:embed="rId2"/>
          <a:stretch>
            <a:fillRect/>
          </a:stretch>
        </p:blipFill>
        <p:spPr bwMode="auto">
          <a:xfrm>
            <a:off x="7188200" y="2641600"/>
            <a:ext cx="4305300" cy="2209800"/>
          </a:xfrm>
          <a:prstGeom prst="rect">
            <a:avLst/>
          </a:prstGeom>
          <a:noFill/>
          <a:ln w="9525">
            <a:noFill/>
            <a:headEnd/>
            <a:tailEnd/>
          </a:ln>
        </p:spPr>
      </p:pic>
      <p:sp>
        <p:nvSpPr>
          <p:cNvPr id="4" name="TextBox 3"/>
          <p:cNvSpPr txBox="1"/>
          <p:nvPr/>
        </p:nvSpPr>
        <p:spPr>
          <a:xfrm>
            <a:off x="7188200" y="5384800"/>
            <a:ext cx="4305300" cy="508000"/>
          </a:xfrm>
          <a:prstGeom prst="rect">
            <a:avLst/>
          </a:prstGeom>
          <a:noFill/>
        </p:spPr>
        <p:txBody>
          <a:bodyPr/>
          <a:lstStyle/>
          <a:p>
            <a:pPr marL="0" lvl="0" indent="0" algn="ctr">
              <a:buNone/>
            </a:pPr>
            <a:r>
              <a:t>前沿学者网络</a:t>
            </a:r>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定义: 如果在有向简单图的每对结点之间都恰有一对方向相反的有向边, 则称该图为</a:t>
            </a:r>
            <a:r>
              <a:rPr b="1"/>
              <a:t>有向完全图</a:t>
            </a:r>
            <a:r>
              <a:t>. 含有</a:t>
            </a:r>
            <a14:m xmlns:a14="http://schemas.microsoft.com/office/drawing/2010/main">
              <m:oMath xmlns:m="http://schemas.openxmlformats.org/officeDocument/2006/math">
                <m:r>
                  <a:rPr>
                    <a:latin typeface="Cambria Math" panose="02040503050406030204" pitchFamily="18" charset="0"/>
                  </a:rPr>
                  <m:t>𝑛</m:t>
                </m:r>
              </m:oMath>
            </a14:m>
            <a:r>
              <a:t>个结点的有向完全图记为</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𝐾</m:t>
                    </m:r>
                  </m:e>
                  <m:sub>
                    <m:r>
                      <a:rPr>
                        <a:latin typeface="Cambria Math" panose="02040503050406030204" pitchFamily="18" charset="0"/>
                      </a:rPr>
                      <m:t>𝑛</m:t>
                    </m:r>
                  </m:sub>
                </m:sSub>
              </m:oMath>
            </a14:m>
            <a:r>
              <a:t>.</a:t>
            </a:r>
          </a:p>
        </p:txBody>
      </p:sp>
      <p:pic>
        <p:nvPicPr>
          <p:cNvPr id="2" name="Picture 1" descr="MAT21601T-Chapter09_files/figure-pptx/unnamed-chunk-17-1.png"/>
          <p:cNvPicPr>
            <a:picLocks noGrp="1" noChangeAspect="1"/>
          </p:cNvPicPr>
          <p:nvPr/>
        </p:nvPicPr>
        <p:blipFill>
          <a:blip r:embed="rId2"/>
          <a:stretch>
            <a:fillRect/>
          </a:stretch>
        </p:blipFill>
        <p:spPr bwMode="auto">
          <a:xfrm>
            <a:off x="7188200" y="2565400"/>
            <a:ext cx="4305300" cy="2362200"/>
          </a:xfrm>
          <a:prstGeom prst="rect">
            <a:avLst/>
          </a:prstGeom>
          <a:noFill/>
          <a:ln w="9525">
            <a:noFill/>
            <a:headEnd/>
            <a:tailEnd/>
          </a:ln>
        </p:spPr>
      </p:pic>
      <p:sp>
        <p:nvSpPr>
          <p:cNvPr id="4" name="TextBox 3"/>
          <p:cNvSpPr txBox="1"/>
          <p:nvPr/>
        </p:nvSpPr>
        <p:spPr>
          <a:xfrm>
            <a:off x="7188200" y="5384800"/>
            <a:ext cx="4305300" cy="508000"/>
          </a:xfrm>
          <a:prstGeom prst="rect">
            <a:avLst/>
          </a:prstGeom>
          <a:noFill/>
        </p:spPr>
        <p:txBody>
          <a:bodyPr/>
          <a:lstStyle/>
          <a:p>
            <a:pPr marL="0" lvl="0" indent="0" algn="ctr">
              <a:buNone/>
            </a:pPr>
            <a:r>
              <a:t>n=1, 2, 3时的完全图K</a:t>
            </a:r>
            <a:r>
              <a:rPr baseline="-25000"/>
              <a:t>1</a:t>
            </a:r>
            <a:r>
              <a:t>, K</a:t>
            </a:r>
            <a:r>
              <a:rPr baseline="-25000"/>
              <a:t>2</a:t>
            </a:r>
            <a:r>
              <a:t>, K</a:t>
            </a:r>
            <a:r>
              <a:rPr baseline="-25000"/>
              <a:t>3</a:t>
            </a:r>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pPr marL="0" lvl="0" indent="0">
                  <a:buNone/>
                </a:pPr>
                <a:r>
                  <a:t>定理: 对于含有</a:t>
                </a:r>
                <a14:m>
                  <m:oMath xmlns:m="http://schemas.openxmlformats.org/officeDocument/2006/math">
                    <m:r>
                      <a:rPr>
                        <a:latin typeface="Cambria Math" panose="02040503050406030204" pitchFamily="18" charset="0"/>
                      </a:rPr>
                      <m:t>𝑛</m:t>
                    </m:r>
                  </m:oMath>
                </a14:m>
                <a:r>
                  <a:t>个结点</a:t>
                </a:r>
                <a14:m>
                  <m:oMath xmlns:m="http://schemas.openxmlformats.org/officeDocument/2006/math">
                    <m:r>
                      <a:rPr>
                        <a:latin typeface="Cambria Math" panose="02040503050406030204" pitchFamily="18" charset="0"/>
                      </a:rPr>
                      <m:t>𝑚</m:t>
                    </m:r>
                  </m:oMath>
                </a14:m>
                <a:r>
                  <a:t>条边的无向完全图</a:t>
                </a:r>
                <a14:m>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𝐾</m:t>
                        </m:r>
                      </m:e>
                      <m:sub>
                        <m:r>
                          <a:rPr>
                            <a:latin typeface="Cambria Math" panose="02040503050406030204" pitchFamily="18" charset="0"/>
                          </a:rPr>
                          <m:t>𝑛</m:t>
                        </m:r>
                      </m:sub>
                    </m:sSub>
                  </m:oMath>
                </a14:m>
                <a:r>
                  <a:t>, 有</a:t>
                </a:r>
              </a:p>
              <a:p>
                <a:pPr marL="0" lv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𝑚</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𝑛</m:t>
                          </m:r>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−1</m:t>
                              </m:r>
                            </m:e>
                          </m:d>
                        </m:num>
                        <m:den>
                          <m:r>
                            <a:rPr>
                              <a:latin typeface="Cambria Math" panose="02040503050406030204" pitchFamily="18" charset="0"/>
                            </a:rPr>
                            <m:t>2</m:t>
                          </m:r>
                        </m:den>
                      </m:f>
                    </m:oMath>
                  </m:oMathPara>
                </a14:m>
                <a:endParaRPr/>
              </a:p>
              <a:p>
                <a:pPr marL="0" lvl="0" indent="0">
                  <a:buNone/>
                </a:pPr>
                <a:r>
                  <a:t>证明: 在无向完全图</a:t>
                </a:r>
                <a14:m>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𝐾</m:t>
                        </m:r>
                      </m:e>
                      <m:sub>
                        <m:r>
                          <a:rPr>
                            <a:latin typeface="Cambria Math" panose="02040503050406030204" pitchFamily="18" charset="0"/>
                          </a:rPr>
                          <m:t>𝑛</m:t>
                        </m:r>
                      </m:sub>
                    </m:sSub>
                  </m:oMath>
                </a14:m>
                <a:r>
                  <a:t>中, 任意两结点间都有一条边相连接, </a:t>
                </a:r>
                <a14:m>
                  <m:oMath xmlns:m="http://schemas.openxmlformats.org/officeDocument/2006/math">
                    <m:r>
                      <a:rPr>
                        <a:latin typeface="Cambria Math" panose="02040503050406030204" pitchFamily="18" charset="0"/>
                      </a:rPr>
                      <m:t>𝑛</m:t>
                    </m:r>
                  </m:oMath>
                </a14:m>
                <a:r>
                  <a:t>个结点中任取两个的组合数为:</a:t>
                </a:r>
              </a:p>
              <a:p>
                <a:pPr marL="0" lvl="0" indent="0">
                  <a:buNone/>
                </a:pPr>
                <a14:m>
                  <m:oMathPara xmlns:m="http://schemas.openxmlformats.org/officeDocument/2006/math">
                    <m:oMathParaPr>
                      <m:jc m:val="center"/>
                    </m:oMathParaPr>
                    <m:oMath xmlns:m="http://schemas.openxmlformats.org/officeDocument/2006/math">
                      <m:sSubSup>
                        <m:sSubSupPr>
                          <m:ctrlPr>
                            <a:rPr>
                              <a:latin typeface="Cambria Math" panose="02040503050406030204" pitchFamily="18" charset="0"/>
                            </a:rPr>
                          </m:ctrlPr>
                        </m:sSubSupPr>
                        <m:e>
                          <m:r>
                            <a:rPr>
                              <a:latin typeface="Cambria Math" panose="02040503050406030204" pitchFamily="18" charset="0"/>
                            </a:rPr>
                            <m:t>𝐶</m:t>
                          </m:r>
                        </m:e>
                        <m:sub>
                          <m:r>
                            <a:rPr>
                              <a:latin typeface="Cambria Math" panose="02040503050406030204" pitchFamily="18" charset="0"/>
                            </a:rPr>
                            <m:t>𝑛</m:t>
                          </m:r>
                        </m:sub>
                        <m:sup>
                          <m:r>
                            <a:rPr>
                              <a:latin typeface="Cambria Math" panose="02040503050406030204" pitchFamily="18" charset="0"/>
                            </a:rPr>
                            <m:t>2</m:t>
                          </m:r>
                        </m:sup>
                      </m:sSub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a:rPr>
                          <a:latin typeface="Cambria Math" panose="02040503050406030204" pitchFamily="18" charset="0"/>
                        </a:rPr>
                        <m:t>𝑛</m:t>
                      </m:r>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−1</m:t>
                          </m:r>
                        </m:e>
                      </m:d>
                    </m:oMath>
                  </m:oMathPara>
                </a14:m>
                <a:endParaRPr/>
              </a:p>
              <a:p>
                <a:pPr marL="0" lvl="0" indent="0">
                  <a:buNone/>
                </a:pPr>
                <a:r>
                  <a:t>故</a:t>
                </a:r>
                <a14:m>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𝐾</m:t>
                        </m:r>
                      </m:e>
                      <m:sub>
                        <m:r>
                          <a:rPr>
                            <a:latin typeface="Cambria Math" panose="02040503050406030204" pitchFamily="18" charset="0"/>
                          </a:rPr>
                          <m:t>𝑛</m:t>
                        </m:r>
                      </m:sub>
                    </m:sSub>
                  </m:oMath>
                </a14:m>
                <a:r>
                  <a:t>的边数为:</a:t>
                </a:r>
              </a:p>
              <a:p>
                <a:pPr marL="0" lv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𝑚</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𝑛</m:t>
                          </m:r>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−1</m:t>
                              </m:r>
                            </m:e>
                          </m:d>
                        </m:num>
                        <m:den>
                          <m:r>
                            <a:rPr>
                              <a:latin typeface="Cambria Math" panose="02040503050406030204" pitchFamily="18" charset="0"/>
                            </a:rPr>
                            <m:t>2</m:t>
                          </m:r>
                        </m:den>
                      </m:f>
                    </m:oMath>
                  </m:oMathPara>
                </a14:m>
                <a:endParaRPr/>
              </a:p>
              <a:p>
                <a:pPr marL="0" lvl="0" indent="0">
                  <a:buNone/>
                </a:pPr>
                <a:r>
                  <a:t> </a:t>
                </a:r>
              </a:p>
              <a:p>
                <a:pPr marL="0" lvl="0" indent="0">
                  <a:buNone/>
                </a:pPr>
                <a:r>
                  <a:t>定理: 对于含有</a:t>
                </a:r>
                <a14:m>
                  <m:oMath xmlns:m="http://schemas.openxmlformats.org/officeDocument/2006/math">
                    <m:r>
                      <a:rPr>
                        <a:latin typeface="Cambria Math" panose="02040503050406030204" pitchFamily="18" charset="0"/>
                      </a:rPr>
                      <m:t>𝑛</m:t>
                    </m:r>
                  </m:oMath>
                </a14:m>
                <a:r>
                  <a:t>个结点</a:t>
                </a:r>
                <a14:m>
                  <m:oMath xmlns:m="http://schemas.openxmlformats.org/officeDocument/2006/math">
                    <m:r>
                      <a:rPr>
                        <a:latin typeface="Cambria Math" panose="02040503050406030204" pitchFamily="18" charset="0"/>
                      </a:rPr>
                      <m:t>𝑚</m:t>
                    </m:r>
                  </m:oMath>
                </a14:m>
                <a:r>
                  <a:t>条边的有向完全图</a:t>
                </a:r>
                <a14:m>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𝐾</m:t>
                        </m:r>
                      </m:e>
                      <m:sub>
                        <m:r>
                          <a:rPr>
                            <a:latin typeface="Cambria Math" panose="02040503050406030204" pitchFamily="18" charset="0"/>
                          </a:rPr>
                          <m:t>𝑛</m:t>
                        </m:r>
                      </m:sub>
                    </m:sSub>
                  </m:oMath>
                </a14:m>
                <a:r>
                  <a:t>, 有</a:t>
                </a:r>
                <a14:m>
                  <m:oMath xmlns:m="http://schemas.openxmlformats.org/officeDocument/2006/math">
                    <m:r>
                      <a:rPr>
                        <a:latin typeface="Cambria Math" panose="02040503050406030204" pitchFamily="18" charset="0"/>
                      </a:rPr>
                      <m:t>𝑚</m:t>
                    </m:r>
                    <m:r>
                      <a:rPr>
                        <a:latin typeface="Cambria Math" panose="02040503050406030204" pitchFamily="18" charset="0"/>
                      </a:rPr>
                      <m:t>=</m:t>
                    </m:r>
                    <m:r>
                      <a:rPr>
                        <a:latin typeface="Cambria Math" panose="02040503050406030204" pitchFamily="18" charset="0"/>
                      </a:rPr>
                      <m:t>𝑛</m:t>
                    </m:r>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−1</m:t>
                        </m:r>
                      </m:e>
                    </m:d>
                  </m:oMath>
                </a14:m>
                <a:r>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16" t="-1935"/>
                </a:stretch>
              </a:blipFill>
            </p:spPr>
            <p:txBody>
              <a:bodyPr/>
              <a:lstStyle/>
              <a:p>
                <a:r>
                  <a:rPr lang="zh-CN" altLang="en-US">
                    <a:noFill/>
                  </a:rPr>
                  <a:t> </a:t>
                </a:r>
              </a:p>
            </p:txBody>
          </p:sp>
        </mc:Fallback>
      </mc:AlternateContent>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spcBef>
                <a:spcPts val="3000"/>
              </a:spcBef>
              <a:buNone/>
            </a:pPr>
            <a:r>
              <a:rPr b="1"/>
              <a:t>子图</a:t>
            </a:r>
          </a:p>
          <a:p>
            <a:pPr marL="0" lvl="0" indent="0">
              <a:buNone/>
            </a:pPr>
            <a:r>
              <a:t>定义: 设</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oMath>
            </a14:m>
            <a:r>
              <a:t>和</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𝐺</m:t>
                    </m:r>
                  </m:e>
                  <m:sup>
                    <m:r>
                      <a:rPr>
                        <a:latin typeface="Cambria Math" panose="02040503050406030204" pitchFamily="18" charset="0"/>
                      </a:rPr>
                      <m:t>′</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𝑉</m:t>
                    </m:r>
                  </m:e>
                  <m:sup>
                    <m:r>
                      <a:rPr>
                        <a:latin typeface="Cambria Math" panose="02040503050406030204" pitchFamily="18" charset="0"/>
                      </a:rPr>
                      <m:t>′</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m:t>
                    </m:r>
                  </m:sup>
                </m:sSup>
                <m:r>
                  <a:rPr>
                    <a:latin typeface="Cambria Math" panose="02040503050406030204" pitchFamily="18" charset="0"/>
                  </a:rPr>
                  <m:t>⟩</m:t>
                </m:r>
              </m:oMath>
            </a14:m>
            <a:r>
              <a:t>是两个图, 于是</a:t>
            </a:r>
          </a:p>
          <a:p>
            <a:pPr marL="457200" lvl="0" indent="-457200">
              <a:buAutoNum type="arabicParenBoth"/>
            </a:pPr>
            <a:r>
              <a:t>如果</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𝑉</m:t>
                    </m:r>
                  </m:e>
                  <m:sup>
                    <m:r>
                      <a:rPr>
                        <a:latin typeface="Cambria Math" panose="02040503050406030204" pitchFamily="18" charset="0"/>
                      </a:rPr>
                      <m:t>′</m:t>
                    </m:r>
                  </m:sup>
                </m:sSup>
                <m:r>
                  <a:rPr>
                    <a:latin typeface="Cambria Math" panose="02040503050406030204" pitchFamily="18" charset="0"/>
                  </a:rPr>
                  <m:t>⊆</m:t>
                </m:r>
                <m:r>
                  <a:rPr>
                    <a:latin typeface="Cambria Math" panose="02040503050406030204" pitchFamily="18" charset="0"/>
                  </a:rPr>
                  <m:t>𝑉</m:t>
                </m:r>
              </m:oMath>
            </a14:m>
            <a:r>
              <a:t>且</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m:t>
                    </m:r>
                  </m:sup>
                </m:sSup>
                <m:r>
                  <a:rPr>
                    <a:latin typeface="Cambria Math" panose="02040503050406030204" pitchFamily="18" charset="0"/>
                  </a:rPr>
                  <m:t>⊆</m:t>
                </m:r>
                <m:r>
                  <a:rPr>
                    <a:latin typeface="Cambria Math" panose="02040503050406030204" pitchFamily="18" charset="0"/>
                  </a:rPr>
                  <m:t>𝐸</m:t>
                </m:r>
              </m:oMath>
            </a14:m>
            <a:r>
              <a:t>, 则称</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𝐺</m:t>
                    </m:r>
                  </m:e>
                  <m:sup>
                    <m:r>
                      <a:rPr>
                        <a:latin typeface="Cambria Math" panose="02040503050406030204" pitchFamily="18" charset="0"/>
                      </a:rPr>
                      <m:t>′</m:t>
                    </m:r>
                  </m:sup>
                </m:sSup>
              </m:oMath>
            </a14:m>
            <a:r>
              <a:t>是</a:t>
            </a:r>
            <a14:m xmlns:a14="http://schemas.microsoft.com/office/drawing/2010/main">
              <m:oMath xmlns:m="http://schemas.openxmlformats.org/officeDocument/2006/math">
                <m:r>
                  <a:rPr>
                    <a:latin typeface="Cambria Math" panose="02040503050406030204" pitchFamily="18" charset="0"/>
                  </a:rPr>
                  <m:t>𝐺</m:t>
                </m:r>
              </m:oMath>
            </a14:m>
            <a:r>
              <a:t>的</a:t>
            </a:r>
            <a:r>
              <a:rPr b="1"/>
              <a:t>子图</a:t>
            </a:r>
            <a:r>
              <a:t>, 记为</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𝐺</m:t>
                    </m:r>
                  </m:e>
                  <m:sup>
                    <m:r>
                      <a:rPr>
                        <a:latin typeface="Cambria Math" panose="02040503050406030204" pitchFamily="18" charset="0"/>
                      </a:rPr>
                      <m:t>′</m:t>
                    </m:r>
                  </m:sup>
                </m:sSup>
                <m:r>
                  <a:rPr>
                    <a:latin typeface="Cambria Math" panose="02040503050406030204" pitchFamily="18" charset="0"/>
                  </a:rPr>
                  <m:t>⊆</m:t>
                </m:r>
                <m:r>
                  <a:rPr>
                    <a:latin typeface="Cambria Math" panose="02040503050406030204" pitchFamily="18" charset="0"/>
                  </a:rPr>
                  <m:t>𝐺</m:t>
                </m:r>
              </m:oMath>
            </a14:m>
            <a:r>
              <a:t>.</a:t>
            </a:r>
          </a:p>
          <a:p>
            <a:pPr marL="457200" lvl="0" indent="-457200">
              <a:buAutoNum type="arabicParenBoth"/>
            </a:pPr>
            <a:r>
              <a:t>如果</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𝑉</m:t>
                    </m:r>
                  </m:e>
                  <m:sup>
                    <m:r>
                      <a:rPr>
                        <a:latin typeface="Cambria Math" panose="02040503050406030204" pitchFamily="18" charset="0"/>
                      </a:rPr>
                      <m:t>′</m:t>
                    </m:r>
                  </m:sup>
                </m:sSup>
                <m:r>
                  <a:rPr>
                    <a:latin typeface="Cambria Math" panose="02040503050406030204" pitchFamily="18" charset="0"/>
                  </a:rPr>
                  <m:t>⊆</m:t>
                </m:r>
                <m:r>
                  <a:rPr>
                    <a:latin typeface="Cambria Math" panose="02040503050406030204" pitchFamily="18" charset="0"/>
                  </a:rPr>
                  <m:t>𝑉</m:t>
                </m:r>
              </m:oMath>
            </a14:m>
            <a:r>
              <a:t>且</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m:t>
                    </m:r>
                  </m:sup>
                </m:sSup>
                <m:r>
                  <a:rPr>
                    <a:latin typeface="Cambria Math" panose="02040503050406030204" pitchFamily="18" charset="0"/>
                  </a:rPr>
                  <m:t>⊆</m:t>
                </m:r>
                <m:r>
                  <a:rPr>
                    <a:latin typeface="Cambria Math" panose="02040503050406030204" pitchFamily="18" charset="0"/>
                  </a:rPr>
                  <m:t>𝐸</m:t>
                </m:r>
              </m:oMath>
            </a14:m>
            <a:r>
              <a:t>, 但</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m:t>
                    </m:r>
                  </m:sup>
                </m:sSup>
                <m:r>
                  <a:rPr>
                    <a:latin typeface="Cambria Math" panose="02040503050406030204" pitchFamily="18" charset="0"/>
                  </a:rPr>
                  <m:t>≠</m:t>
                </m:r>
                <m:r>
                  <a:rPr>
                    <a:latin typeface="Cambria Math" panose="02040503050406030204" pitchFamily="18" charset="0"/>
                  </a:rPr>
                  <m:t>𝐸</m:t>
                </m:r>
              </m:oMath>
            </a14:m>
            <a:r>
              <a:t>或</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𝑉</m:t>
                    </m:r>
                  </m:e>
                  <m:sup>
                    <m:r>
                      <a:rPr>
                        <a:latin typeface="Cambria Math" panose="02040503050406030204" pitchFamily="18" charset="0"/>
                      </a:rPr>
                      <m:t>′</m:t>
                    </m:r>
                  </m:sup>
                </m:sSup>
                <m:r>
                  <a:rPr>
                    <a:latin typeface="Cambria Math" panose="02040503050406030204" pitchFamily="18" charset="0"/>
                  </a:rPr>
                  <m:t>≠</m:t>
                </m:r>
                <m:r>
                  <a:rPr>
                    <a:latin typeface="Cambria Math" panose="02040503050406030204" pitchFamily="18" charset="0"/>
                  </a:rPr>
                  <m:t>𝑉</m:t>
                </m:r>
              </m:oMath>
            </a14:m>
            <a:r>
              <a:t>, 则称</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𝐺</m:t>
                    </m:r>
                  </m:e>
                  <m:sup>
                    <m:r>
                      <a:rPr>
                        <a:latin typeface="Cambria Math" panose="02040503050406030204" pitchFamily="18" charset="0"/>
                      </a:rPr>
                      <m:t>′</m:t>
                    </m:r>
                  </m:sup>
                </m:sSup>
              </m:oMath>
            </a14:m>
            <a:r>
              <a:t>是</a:t>
            </a:r>
            <a14:m xmlns:a14="http://schemas.microsoft.com/office/drawing/2010/main">
              <m:oMath xmlns:m="http://schemas.openxmlformats.org/officeDocument/2006/math">
                <m:r>
                  <a:rPr>
                    <a:latin typeface="Cambria Math" panose="02040503050406030204" pitchFamily="18" charset="0"/>
                  </a:rPr>
                  <m:t>𝐺</m:t>
                </m:r>
              </m:oMath>
            </a14:m>
            <a:r>
              <a:t>的</a:t>
            </a:r>
            <a:r>
              <a:rPr b="1"/>
              <a:t>真子图</a:t>
            </a:r>
            <a:r>
              <a:t>, 记为</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𝐺</m:t>
                    </m:r>
                  </m:e>
                  <m:sup>
                    <m:r>
                      <a:rPr>
                        <a:latin typeface="Cambria Math" panose="02040503050406030204" pitchFamily="18" charset="0"/>
                      </a:rPr>
                      <m:t>′</m:t>
                    </m:r>
                  </m:sup>
                </m:sSup>
                <m:r>
                  <a:rPr>
                    <a:latin typeface="Cambria Math" panose="02040503050406030204" pitchFamily="18" charset="0"/>
                  </a:rPr>
                  <m:t>⊂</m:t>
                </m:r>
                <m:r>
                  <a:rPr>
                    <a:latin typeface="Cambria Math" panose="02040503050406030204" pitchFamily="18" charset="0"/>
                  </a:rPr>
                  <m:t>𝐺</m:t>
                </m:r>
              </m:oMath>
            </a14:m>
            <a:r>
              <a:t>.</a:t>
            </a:r>
          </a:p>
          <a:p>
            <a:pPr marL="457200" lvl="0" indent="-457200">
              <a:buAutoNum type="arabicParenBoth"/>
            </a:pPr>
            <a:r>
              <a:t>如果</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𝑉</m:t>
                    </m:r>
                  </m:e>
                  <m:sup>
                    <m:r>
                      <a:rPr>
                        <a:latin typeface="Cambria Math" panose="02040503050406030204" pitchFamily="18" charset="0"/>
                      </a:rPr>
                      <m:t>′</m:t>
                    </m:r>
                  </m:sup>
                </m:sSup>
                <m:r>
                  <a:rPr>
                    <a:latin typeface="Cambria Math" panose="02040503050406030204" pitchFamily="18" charset="0"/>
                  </a:rPr>
                  <m:t>=</m:t>
                </m:r>
                <m:r>
                  <a:rPr>
                    <a:latin typeface="Cambria Math" panose="02040503050406030204" pitchFamily="18" charset="0"/>
                  </a:rPr>
                  <m:t>𝑉</m:t>
                </m:r>
              </m:oMath>
            </a14:m>
            <a:r>
              <a:t>且</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m:t>
                    </m:r>
                  </m:sup>
                </m:sSup>
                <m:r>
                  <a:rPr>
                    <a:latin typeface="Cambria Math" panose="02040503050406030204" pitchFamily="18" charset="0"/>
                  </a:rPr>
                  <m:t>⊆</m:t>
                </m:r>
                <m:r>
                  <a:rPr>
                    <a:latin typeface="Cambria Math" panose="02040503050406030204" pitchFamily="18" charset="0"/>
                  </a:rPr>
                  <m:t>𝐸</m:t>
                </m:r>
              </m:oMath>
            </a14:m>
            <a:r>
              <a:t>, 则称</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𝐺</m:t>
                    </m:r>
                  </m:e>
                  <m:sup>
                    <m:r>
                      <a:rPr>
                        <a:latin typeface="Cambria Math" panose="02040503050406030204" pitchFamily="18" charset="0"/>
                      </a:rPr>
                      <m:t>′</m:t>
                    </m:r>
                  </m:sup>
                </m:sSup>
              </m:oMath>
            </a14:m>
            <a:r>
              <a:t>是</a:t>
            </a:r>
            <a14:m xmlns:a14="http://schemas.microsoft.com/office/drawing/2010/main">
              <m:oMath xmlns:m="http://schemas.openxmlformats.org/officeDocument/2006/math">
                <m:r>
                  <a:rPr>
                    <a:latin typeface="Cambria Math" panose="02040503050406030204" pitchFamily="18" charset="0"/>
                  </a:rPr>
                  <m:t>𝐺</m:t>
                </m:r>
              </m:oMath>
            </a14:m>
            <a:r>
              <a:t>的</a:t>
            </a:r>
            <a:r>
              <a:rPr b="1"/>
              <a:t>生成子图</a:t>
            </a:r>
            <a:r>
              <a:t>或</a:t>
            </a:r>
            <a:r>
              <a:rPr b="1"/>
              <a:t>支撑子图</a:t>
            </a:r>
            <a:r>
              <a:t>. 图</a:t>
            </a:r>
            <a14:m xmlns:a14="http://schemas.microsoft.com/office/drawing/2010/main">
              <m:oMath xmlns:m="http://schemas.openxmlformats.org/officeDocument/2006/math">
                <m:r>
                  <a:rPr>
                    <a:latin typeface="Cambria Math" panose="02040503050406030204" pitchFamily="18" charset="0"/>
                  </a:rPr>
                  <m:t>𝐺</m:t>
                </m:r>
              </m:oMath>
            </a14:m>
            <a:r>
              <a:t>本身和零图称为其</a:t>
            </a:r>
            <a:r>
              <a:rPr b="1"/>
              <a:t>平凡生成子图</a:t>
            </a:r>
            <a:r>
              <a:t>.</a:t>
            </a:r>
          </a:p>
        </p:txBody>
      </p:sp>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T21601T-Chapter09_files/figure-pptx/unnamed-chunk-18-1.png"/>
          <p:cNvPicPr>
            <a:picLocks noGrp="1" noChangeAspect="1"/>
          </p:cNvPicPr>
          <p:nvPr/>
        </p:nvPicPr>
        <p:blipFill>
          <a:blip r:embed="rId2"/>
          <a:stretch>
            <a:fillRect/>
          </a:stretch>
        </p:blipFill>
        <p:spPr bwMode="auto">
          <a:xfrm>
            <a:off x="3771900" y="2133600"/>
            <a:ext cx="6527800" cy="3263900"/>
          </a:xfrm>
          <a:prstGeom prst="rect">
            <a:avLst/>
          </a:prstGeom>
          <a:noFill/>
          <a:ln w="9525">
            <a:noFill/>
            <a:headEnd/>
            <a:tailEnd/>
          </a:ln>
        </p:spPr>
      </p:pic>
      <p:sp>
        <p:nvSpPr>
          <p:cNvPr id="3" name="TextBox 3"/>
          <p:cNvSpPr txBox="1"/>
          <p:nvPr/>
        </p:nvSpPr>
        <p:spPr>
          <a:xfrm>
            <a:off x="2578100" y="5397500"/>
            <a:ext cx="8915400" cy="508000"/>
          </a:xfrm>
          <a:prstGeom prst="rect">
            <a:avLst/>
          </a:prstGeom>
          <a:noFill/>
        </p:spPr>
        <p:txBody>
          <a:bodyPr/>
          <a:lstStyle/>
          <a:p>
            <a:pPr marL="0" lvl="0" indent="0" algn="ctr">
              <a:buNone/>
            </a:pPr>
            <a:r>
              <a:t>(b)(c)均是(a)的子图和真子图, (b)也是(a)的生成子图; (e)(f)是(d)的子图和真子图, (e)也是(d)的生成子图.</a:t>
            </a:r>
          </a:p>
        </p:txBody>
      </p:sp>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定义: 对图</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oMath>
            </a14:m>
            <a:r>
              <a:t>, </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𝑉</m:t>
                    </m:r>
                  </m:e>
                  <m:sup>
                    <m:r>
                      <a:rPr>
                        <a:latin typeface="Cambria Math" panose="02040503050406030204" pitchFamily="18" charset="0"/>
                      </a:rPr>
                      <m:t>′</m:t>
                    </m:r>
                  </m:sup>
                </m:sSup>
                <m:r>
                  <a:rPr>
                    <a:latin typeface="Cambria Math" panose="02040503050406030204" pitchFamily="18" charset="0"/>
                  </a:rPr>
                  <m:t>⊆</m:t>
                </m:r>
                <m:r>
                  <a:rPr>
                    <a:latin typeface="Cambria Math" panose="02040503050406030204" pitchFamily="18" charset="0"/>
                  </a:rPr>
                  <m:t>𝑉</m:t>
                </m:r>
              </m:oMath>
            </a14:m>
            <a:r>
              <a:t>非空子集, 以</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𝑉</m:t>
                    </m:r>
                  </m:e>
                  <m:sup>
                    <m:r>
                      <a:rPr>
                        <a:latin typeface="Cambria Math" panose="02040503050406030204" pitchFamily="18" charset="0"/>
                      </a:rPr>
                      <m:t>′</m:t>
                    </m:r>
                  </m:sup>
                </m:sSup>
              </m:oMath>
            </a14:m>
            <a:r>
              <a:t>为结点集, 以两端点均在</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𝑉</m:t>
                    </m:r>
                  </m:e>
                  <m:sup>
                    <m:r>
                      <a:rPr>
                        <a:latin typeface="Cambria Math" panose="02040503050406030204" pitchFamily="18" charset="0"/>
                      </a:rPr>
                      <m:t>′</m:t>
                    </m:r>
                  </m:sup>
                </m:sSup>
              </m:oMath>
            </a14:m>
            <a:r>
              <a:t>中的边的全体为边集构成的图, 称为由结点集</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𝑉</m:t>
                    </m:r>
                  </m:e>
                  <m:sup>
                    <m:r>
                      <a:rPr>
                        <a:latin typeface="Cambria Math" panose="02040503050406030204" pitchFamily="18" charset="0"/>
                      </a:rPr>
                      <m:t>′</m:t>
                    </m:r>
                  </m:sup>
                </m:sSup>
              </m:oMath>
            </a14:m>
            <a:r>
              <a:t>导出的</a:t>
            </a:r>
            <a14:m xmlns:a14="http://schemas.microsoft.com/office/drawing/2010/main">
              <m:oMath xmlns:m="http://schemas.openxmlformats.org/officeDocument/2006/math">
                <m:r>
                  <a:rPr>
                    <a:latin typeface="Cambria Math" panose="02040503050406030204" pitchFamily="18" charset="0"/>
                  </a:rPr>
                  <m:t>𝐺</m:t>
                </m:r>
              </m:oMath>
            </a14:m>
            <a:r>
              <a:t>的子图, 简称</a:t>
            </a:r>
            <a:r>
              <a:rPr b="1"/>
              <a:t>导出子图</a:t>
            </a:r>
            <a:r>
              <a:t>, 记为</a:t>
            </a:r>
            <a14:m xmlns:a14="http://schemas.microsoft.com/office/drawing/2010/main">
              <m:oMath xmlns:m="http://schemas.openxmlformats.org/officeDocument/2006/math">
                <m:r>
                  <a:rPr>
                    <a:latin typeface="Cambria Math" panose="02040503050406030204" pitchFamily="18" charset="0"/>
                  </a:rPr>
                  <m:t>𝐺</m:t>
                </m:r>
                <m:d>
                  <m:dPr>
                    <m:begChr m:val="["/>
                    <m:endChr m:val="]"/>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𝑉</m:t>
                        </m:r>
                      </m:e>
                      <m:sup>
                        <m:r>
                          <a:rPr>
                            <a:latin typeface="Cambria Math" panose="02040503050406030204" pitchFamily="18" charset="0"/>
                          </a:rPr>
                          <m:t>′</m:t>
                        </m:r>
                      </m:sup>
                    </m:sSup>
                  </m:e>
                </m:d>
              </m:oMath>
            </a14:m>
            <a:r>
              <a:t>.</a:t>
            </a:r>
          </a:p>
          <a:p>
            <a:pPr marL="0" lvl="0" indent="0">
              <a:buNone/>
            </a:pPr>
            <a:r>
              <a:t>例: 如图所示, 选择子集</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𝑉</m:t>
                    </m:r>
                  </m:e>
                  <m:sup>
                    <m:r>
                      <a:rPr>
                        <a:latin typeface="Cambria Math" panose="02040503050406030204" pitchFamily="18" charset="0"/>
                      </a:rPr>
                      <m:t>′</m:t>
                    </m:r>
                  </m:sup>
                </m:sSup>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r>
                  <a:rPr>
                    <a:latin typeface="Cambria Math" panose="02040503050406030204" pitchFamily="18" charset="0"/>
                  </a:rPr>
                  <m:t>𝑐</m:t>
                </m:r>
                <m:r>
                  <a:rPr>
                    <a:latin typeface="Cambria Math" panose="02040503050406030204" pitchFamily="18" charset="0"/>
                  </a:rPr>
                  <m:t>}</m:t>
                </m:r>
              </m:oMath>
            </a14:m>
            <a:endParaRPr/>
          </a:p>
        </p:txBody>
      </p:sp>
      <p:pic>
        <p:nvPicPr>
          <p:cNvPr id="2" name="Picture 1" descr="MAT21601T-Chapter09_files/figure-pptx/unnamed-chunk-19-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定义: 对于图</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oMath>
            </a14:m>
            <a:r>
              <a:t>, 设</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m:t>
                    </m:r>
                  </m:sup>
                </m:sSup>
              </m:oMath>
            </a14:m>
            <a:r>
              <a:t>是</a:t>
            </a:r>
            <a14:m xmlns:a14="http://schemas.microsoft.com/office/drawing/2010/main">
              <m:oMath xmlns:m="http://schemas.openxmlformats.org/officeDocument/2006/math">
                <m:r>
                  <a:rPr>
                    <a:latin typeface="Cambria Math" panose="02040503050406030204" pitchFamily="18" charset="0"/>
                  </a:rPr>
                  <m:t>𝐸</m:t>
                </m:r>
              </m:oMath>
            </a14:m>
            <a:r>
              <a:t>的非空子集, 以</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m:t>
                    </m:r>
                  </m:sup>
                </m:sSup>
              </m:oMath>
            </a14:m>
            <a:r>
              <a:t>为边集, 以</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m:t>
                    </m:r>
                  </m:sup>
                </m:sSup>
              </m:oMath>
            </a14:m>
            <a:r>
              <a:t>中边的端点的全体为结点集构成的图, 称为由边集</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m:t>
                    </m:r>
                  </m:sup>
                </m:sSup>
              </m:oMath>
            </a14:m>
            <a:r>
              <a:t>导出的</a:t>
            </a:r>
            <a14:m xmlns:a14="http://schemas.microsoft.com/office/drawing/2010/main">
              <m:oMath xmlns:m="http://schemas.openxmlformats.org/officeDocument/2006/math">
                <m:r>
                  <a:rPr>
                    <a:latin typeface="Cambria Math" panose="02040503050406030204" pitchFamily="18" charset="0"/>
                  </a:rPr>
                  <m:t>𝐺</m:t>
                </m:r>
              </m:oMath>
            </a14:m>
            <a:r>
              <a:t>的子图, 简称</a:t>
            </a:r>
            <a:r>
              <a:rPr b="1"/>
              <a:t>导出子图</a:t>
            </a:r>
            <a:r>
              <a:t>, 记为</a:t>
            </a:r>
            <a14:m xmlns:a14="http://schemas.microsoft.com/office/drawing/2010/main">
              <m:oMath xmlns:m="http://schemas.openxmlformats.org/officeDocument/2006/math">
                <m:r>
                  <a:rPr>
                    <a:latin typeface="Cambria Math" panose="02040503050406030204" pitchFamily="18" charset="0"/>
                  </a:rPr>
                  <m:t>𝐺</m:t>
                </m:r>
                <m:d>
                  <m:dPr>
                    <m:begChr m:val="["/>
                    <m:endChr m:val="]"/>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m:t>
                        </m:r>
                      </m:sup>
                    </m:sSup>
                  </m:e>
                </m:d>
              </m:oMath>
            </a14:m>
            <a:r>
              <a:t>.</a:t>
            </a:r>
          </a:p>
          <a:p>
            <a:pPr marL="0" lvl="0" indent="0">
              <a:buNone/>
            </a:pPr>
            <a:r>
              <a:t>例: 如图所示, 选择子集</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m:t>
                    </m:r>
                  </m:sup>
                </m:sSup>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3</m:t>
                    </m:r>
                  </m:sub>
                </m:sSub>
                <m:r>
                  <a:rPr>
                    <a:latin typeface="Cambria Math" panose="02040503050406030204" pitchFamily="18" charset="0"/>
                  </a:rPr>
                  <m:t>}</m:t>
                </m:r>
              </m:oMath>
            </a14:m>
            <a:endParaRPr/>
          </a:p>
        </p:txBody>
      </p:sp>
      <p:pic>
        <p:nvPicPr>
          <p:cNvPr id="2" name="Picture 1" descr="MAT21601T-Chapter09_files/figure-pptx/unnamed-chunk-20-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T21601T-Chapter09_files/figure-pptx/unnamed-chunk-21-1.png"/>
          <p:cNvPicPr>
            <a:picLocks noGrp="1" noChangeAspect="1"/>
          </p:cNvPicPr>
          <p:nvPr/>
        </p:nvPicPr>
        <p:blipFill>
          <a:blip r:embed="rId2"/>
          <a:stretch>
            <a:fillRect/>
          </a:stretch>
        </p:blipFill>
        <p:spPr bwMode="auto">
          <a:xfrm>
            <a:off x="3771900" y="2133600"/>
            <a:ext cx="6527800" cy="3263900"/>
          </a:xfrm>
          <a:prstGeom prst="rect">
            <a:avLst/>
          </a:prstGeom>
          <a:noFill/>
          <a:ln w="9525">
            <a:noFill/>
            <a:headEnd/>
            <a:tailEnd/>
          </a:ln>
        </p:spPr>
      </p:pic>
      <p:sp>
        <p:nvSpPr>
          <p:cNvPr id="3" name="TextBox 3"/>
          <p:cNvSpPr txBox="1"/>
          <p:nvPr/>
        </p:nvSpPr>
        <p:spPr>
          <a:xfrm>
            <a:off x="2578100" y="5397500"/>
            <a:ext cx="8915400" cy="508000"/>
          </a:xfrm>
          <a:prstGeom prst="rect">
            <a:avLst/>
          </a:prstGeom>
          <a:noFill/>
        </p:spPr>
        <p:txBody>
          <a:bodyPr/>
          <a:lstStyle/>
          <a:p>
            <a:pPr marL="0" lvl="0" indent="0" algn="ctr">
              <a:buNone/>
            </a:pPr>
            <a:r>
              <a:t>选择子集 {e</a:t>
            </a:r>
            <a:r>
              <a:rPr baseline="-25000"/>
              <a:t>1</a:t>
            </a:r>
            <a:r>
              <a:t>, e</a:t>
            </a:r>
            <a:r>
              <a:rPr baseline="-25000"/>
              <a:t>2</a:t>
            </a:r>
            <a:r>
              <a:t>, e</a:t>
            </a:r>
            <a:r>
              <a:rPr baseline="-25000"/>
              <a:t>3</a:t>
            </a:r>
            <a:r>
              <a:t>}</a:t>
            </a:r>
          </a:p>
        </p:txBody>
      </p:sp>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几类导出子图的表示:</a:t>
            </a:r>
          </a:p>
          <a:p>
            <a:pPr marL="0" lvl="0" indent="0">
              <a:buNone/>
            </a:pPr>
            <a:r>
              <a:t>对于图</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oMath>
            </a14:m>
            <a:r>
              <a:t>, </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𝑉</m:t>
                    </m:r>
                  </m:e>
                  <m:sup>
                    <m:r>
                      <a:rPr>
                        <a:latin typeface="Cambria Math" panose="02040503050406030204" pitchFamily="18" charset="0"/>
                      </a:rPr>
                      <m:t>′</m:t>
                    </m:r>
                  </m:sup>
                </m:sSup>
                <m:r>
                  <a:rPr>
                    <a:latin typeface="Cambria Math" panose="02040503050406030204" pitchFamily="18" charset="0"/>
                  </a:rPr>
                  <m:t>⊆</m:t>
                </m:r>
                <m:r>
                  <a:rPr>
                    <a:latin typeface="Cambria Math" panose="02040503050406030204" pitchFamily="18" charset="0"/>
                  </a:rPr>
                  <m:t>𝑉</m:t>
                </m:r>
              </m:oMath>
            </a14:m>
            <a:r>
              <a:t>, 从</a:t>
            </a:r>
            <a14:m xmlns:a14="http://schemas.microsoft.com/office/drawing/2010/main">
              <m:oMath xmlns:m="http://schemas.openxmlformats.org/officeDocument/2006/math">
                <m:r>
                  <a:rPr>
                    <a:latin typeface="Cambria Math" panose="02040503050406030204" pitchFamily="18" charset="0"/>
                  </a:rPr>
                  <m:t>𝐺</m:t>
                </m:r>
              </m:oMath>
            </a14:m>
            <a:r>
              <a:t>中删除</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𝑉</m:t>
                    </m:r>
                  </m:e>
                  <m:sup>
                    <m:r>
                      <a:rPr>
                        <a:latin typeface="Cambria Math" panose="02040503050406030204" pitchFamily="18" charset="0"/>
                      </a:rPr>
                      <m:t>′</m:t>
                    </m:r>
                  </m:sup>
                </m:sSup>
              </m:oMath>
            </a14:m>
            <a:r>
              <a:t>中各结点及关联各结点的边, 所得到的子图记为</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𝑉</m:t>
                    </m:r>
                  </m:e>
                  <m:sup>
                    <m:r>
                      <a:rPr>
                        <a:latin typeface="Cambria Math" panose="02040503050406030204" pitchFamily="18" charset="0"/>
                      </a:rPr>
                      <m:t>′</m:t>
                    </m:r>
                  </m:sup>
                </m:sSup>
              </m:oMath>
            </a14:m>
            <a:r>
              <a:t>, 它实际上就是导出子图</a:t>
            </a:r>
            <a14:m xmlns:a14="http://schemas.microsoft.com/office/drawing/2010/main">
              <m:oMath xmlns:m="http://schemas.openxmlformats.org/officeDocument/2006/math">
                <m:r>
                  <a:rPr>
                    <a:latin typeface="Cambria Math" panose="02040503050406030204" pitchFamily="18" charset="0"/>
                  </a:rPr>
                  <m:t>𝐺</m:t>
                </m:r>
                <m:d>
                  <m:dPr>
                    <m:begChr m:val="["/>
                    <m:endChr m:val="]"/>
                    <m:ctrlPr>
                      <a:rPr i="1">
                        <a:latin typeface="Cambria Math" panose="02040503050406030204" pitchFamily="18" charset="0"/>
                      </a:rPr>
                    </m:ctrlPr>
                  </m:dPr>
                  <m:e>
                    <m:r>
                      <a:rPr>
                        <a:latin typeface="Cambria Math" panose="02040503050406030204" pitchFamily="18" charset="0"/>
                      </a:rPr>
                      <m:t>𝑉</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𝑉</m:t>
                        </m:r>
                      </m:e>
                      <m:sup>
                        <m:r>
                          <a:rPr>
                            <a:latin typeface="Cambria Math" panose="02040503050406030204" pitchFamily="18" charset="0"/>
                          </a:rPr>
                          <m:t>′</m:t>
                        </m:r>
                      </m:sup>
                    </m:sSup>
                  </m:e>
                </m:d>
              </m:oMath>
            </a14:m>
            <a:r>
              <a:t>.</a:t>
            </a:r>
          </a:p>
          <a:p>
            <a:pPr marL="0" lvl="0" indent="0">
              <a:buNone/>
            </a:pPr>
            <a:r>
              <a:t>特别地若</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𝑉</m:t>
                    </m:r>
                  </m:e>
                  <m:sup>
                    <m:r>
                      <a:rPr>
                        <a:latin typeface="Cambria Math" panose="02040503050406030204" pitchFamily="18" charset="0"/>
                      </a:rPr>
                      <m:t>′</m:t>
                    </m:r>
                  </m:sup>
                </m:sSup>
                <m:r>
                  <a:rPr>
                    <a:latin typeface="Cambria Math" panose="02040503050406030204" pitchFamily="18" charset="0"/>
                  </a:rPr>
                  <m:t>={</m:t>
                </m:r>
                <m:r>
                  <a:rPr>
                    <a:latin typeface="Cambria Math" panose="02040503050406030204" pitchFamily="18" charset="0"/>
                  </a:rPr>
                  <m:t>𝑣</m:t>
                </m:r>
                <m:r>
                  <a:rPr>
                    <a:latin typeface="Cambria Math" panose="02040503050406030204" pitchFamily="18" charset="0"/>
                  </a:rPr>
                  <m:t>}</m:t>
                </m:r>
              </m:oMath>
            </a14:m>
            <a:r>
              <a:t>, 简记为</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𝑣</m:t>
                </m:r>
              </m:oMath>
            </a14:m>
            <a:r>
              <a:t>.</a:t>
            </a:r>
          </a:p>
          <a:p>
            <a:pPr marL="0" lvl="0" indent="0">
              <a:buNone/>
            </a:pPr>
            <a:r>
              <a:t>例: </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𝑑</m:t>
                </m:r>
                <m:r>
                  <a:rPr>
                    <a:latin typeface="Cambria Math" panose="02040503050406030204" pitchFamily="18" charset="0"/>
                  </a:rPr>
                  <m:t>,</m:t>
                </m:r>
                <m:r>
                  <a:rPr>
                    <a:latin typeface="Cambria Math" panose="02040503050406030204" pitchFamily="18" charset="0"/>
                  </a:rPr>
                  <m:t>𝑒</m:t>
                </m:r>
                <m:r>
                  <a:rPr>
                    <a:latin typeface="Cambria Math" panose="02040503050406030204" pitchFamily="18" charset="0"/>
                  </a:rPr>
                  <m:t>}</m:t>
                </m:r>
              </m:oMath>
            </a14:m>
            <a:r>
              <a:t>.</a:t>
            </a:r>
          </a:p>
        </p:txBody>
      </p:sp>
      <p:pic>
        <p:nvPicPr>
          <p:cNvPr id="2" name="Picture 1" descr="MAT21601T-Chapter09_files/figure-pptx/unnamed-chunk-22-1.png"/>
          <p:cNvPicPr>
            <a:picLocks noGrp="1" noChangeAspect="1"/>
          </p:cNvPicPr>
          <p:nvPr/>
        </p:nvPicPr>
        <p:blipFill>
          <a:blip r:embed="rId2"/>
          <a:stretch>
            <a:fillRect/>
          </a:stretch>
        </p:blipFill>
        <p:spPr bwMode="auto">
          <a:xfrm>
            <a:off x="7188200" y="2679700"/>
            <a:ext cx="4305300" cy="2159000"/>
          </a:xfrm>
          <a:prstGeom prst="rect">
            <a:avLst/>
          </a:prstGeom>
          <a:noFill/>
          <a:ln w="9525">
            <a:noFill/>
            <a:headEnd/>
            <a:tailEnd/>
          </a:ln>
        </p:spPr>
      </p:pic>
      <p:sp>
        <p:nvSpPr>
          <p:cNvPr id="4" name="TextBox 3"/>
          <p:cNvSpPr txBox="1"/>
          <p:nvPr/>
        </p:nvSpPr>
        <p:spPr>
          <a:xfrm>
            <a:off x="7188200" y="5384800"/>
            <a:ext cx="4305300" cy="508000"/>
          </a:xfrm>
          <a:prstGeom prst="rect">
            <a:avLst/>
          </a:prstGeom>
          <a:noFill/>
        </p:spPr>
        <p:txBody>
          <a:bodyPr/>
          <a:lstStyle/>
          <a:p>
            <a:pPr marL="0" lvl="0" indent="0" algn="ctr">
              <a:buNone/>
            </a:pPr>
            <a:r>
              <a:t>G和G-{d, e}</a:t>
            </a:r>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对于图</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oMath>
            </a14:m>
            <a:r>
              <a:t>, </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m:t>
                    </m:r>
                  </m:sup>
                </m:sSup>
                <m:r>
                  <a:rPr>
                    <a:latin typeface="Cambria Math" panose="02040503050406030204" pitchFamily="18" charset="0"/>
                  </a:rPr>
                  <m:t>⊆</m:t>
                </m:r>
                <m:r>
                  <a:rPr>
                    <a:latin typeface="Cambria Math" panose="02040503050406030204" pitchFamily="18" charset="0"/>
                  </a:rPr>
                  <m:t>𝐸</m:t>
                </m:r>
              </m:oMath>
            </a14:m>
            <a:r>
              <a:t>, 从</a:t>
            </a:r>
            <a14:m xmlns:a14="http://schemas.microsoft.com/office/drawing/2010/main">
              <m:oMath xmlns:m="http://schemas.openxmlformats.org/officeDocument/2006/math">
                <m:r>
                  <a:rPr>
                    <a:latin typeface="Cambria Math" panose="02040503050406030204" pitchFamily="18" charset="0"/>
                  </a:rPr>
                  <m:t>𝐺</m:t>
                </m:r>
              </m:oMath>
            </a14:m>
            <a:r>
              <a:t>中删除</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m:t>
                    </m:r>
                  </m:sup>
                </m:sSup>
              </m:oMath>
            </a14:m>
            <a:r>
              <a:t>中各边, 所得到的</a:t>
            </a:r>
            <a14:m xmlns:a14="http://schemas.microsoft.com/office/drawing/2010/main">
              <m:oMath xmlns:m="http://schemas.openxmlformats.org/officeDocument/2006/math">
                <m:r>
                  <a:rPr>
                    <a:latin typeface="Cambria Math" panose="02040503050406030204" pitchFamily="18" charset="0"/>
                  </a:rPr>
                  <m:t>𝐺</m:t>
                </m:r>
              </m:oMath>
            </a14:m>
            <a:r>
              <a:t>的子图记为</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m:t>
                    </m:r>
                  </m:sup>
                </m:sSup>
              </m:oMath>
            </a14:m>
            <a:r>
              <a:t>, 它实际上是以</a:t>
            </a:r>
            <a14:m xmlns:a14="http://schemas.microsoft.com/office/drawing/2010/main">
              <m:oMath xmlns:m="http://schemas.openxmlformats.org/officeDocument/2006/math">
                <m:r>
                  <a:rPr>
                    <a:latin typeface="Cambria Math" panose="02040503050406030204" pitchFamily="18" charset="0"/>
                  </a:rPr>
                  <m:t>𝑉</m:t>
                </m:r>
              </m:oMath>
            </a14:m>
            <a:r>
              <a:t>为结点集, </a:t>
            </a:r>
            <a14:m xmlns:a14="http://schemas.microsoft.com/office/drawing/2010/main">
              <m:oMath xmlns:m="http://schemas.openxmlformats.org/officeDocument/2006/math">
                <m:r>
                  <a:rPr>
                    <a:latin typeface="Cambria Math" panose="02040503050406030204" pitchFamily="18" charset="0"/>
                  </a:rPr>
                  <m:t>𝐸</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m:t>
                    </m:r>
                  </m:sup>
                </m:sSup>
              </m:oMath>
            </a14:m>
            <a:r>
              <a:t>为边集所生成的</a:t>
            </a:r>
            <a14:m xmlns:a14="http://schemas.microsoft.com/office/drawing/2010/main">
              <m:oMath xmlns:m="http://schemas.openxmlformats.org/officeDocument/2006/math">
                <m:r>
                  <a:rPr>
                    <a:latin typeface="Cambria Math" panose="02040503050406030204" pitchFamily="18" charset="0"/>
                  </a:rPr>
                  <m:t>𝐺</m:t>
                </m:r>
              </m:oMath>
            </a14:m>
            <a:r>
              <a:t>的生成子图.</a:t>
            </a:r>
          </a:p>
          <a:p>
            <a:pPr marL="0" lvl="0" indent="0">
              <a:buNone/>
            </a:pPr>
            <a:r>
              <a:t>特别地, 若</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m:t>
                    </m:r>
                  </m:sup>
                </m:sSup>
                <m:r>
                  <a:rPr>
                    <a:latin typeface="Cambria Math" panose="02040503050406030204" pitchFamily="18" charset="0"/>
                  </a:rPr>
                  <m:t>={</m:t>
                </m:r>
                <m:r>
                  <a:rPr>
                    <a:latin typeface="Cambria Math" panose="02040503050406030204" pitchFamily="18" charset="0"/>
                  </a:rPr>
                  <m:t>𝑒</m:t>
                </m:r>
                <m:r>
                  <a:rPr>
                    <a:latin typeface="Cambria Math" panose="02040503050406030204" pitchFamily="18" charset="0"/>
                  </a:rPr>
                  <m:t>}</m:t>
                </m:r>
              </m:oMath>
            </a14:m>
            <a:r>
              <a:t>, 简记为</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𝑒</m:t>
                </m:r>
              </m:oMath>
            </a14:m>
            <a:r>
              <a:t>.</a:t>
            </a:r>
          </a:p>
        </p:txBody>
      </p:sp>
      <p:pic>
        <p:nvPicPr>
          <p:cNvPr id="2" name="Picture 1" descr="MAT21601T-Chapter09_files/figure-pptx/unnamed-chunk-23-1.png"/>
          <p:cNvPicPr>
            <a:picLocks noGrp="1" noChangeAspect="1"/>
          </p:cNvPicPr>
          <p:nvPr/>
        </p:nvPicPr>
        <p:blipFill>
          <a:blip r:embed="rId2"/>
          <a:stretch>
            <a:fillRect/>
          </a:stretch>
        </p:blipFill>
        <p:spPr bwMode="auto">
          <a:xfrm>
            <a:off x="7188200" y="2679700"/>
            <a:ext cx="4305300" cy="2159000"/>
          </a:xfrm>
          <a:prstGeom prst="rect">
            <a:avLst/>
          </a:prstGeom>
          <a:noFill/>
          <a:ln w="9525">
            <a:noFill/>
            <a:headEnd/>
            <a:tailEnd/>
          </a:ln>
        </p:spPr>
      </p:pic>
      <p:sp>
        <p:nvSpPr>
          <p:cNvPr id="4" name="TextBox 3"/>
          <p:cNvSpPr txBox="1"/>
          <p:nvPr/>
        </p:nvSpPr>
        <p:spPr>
          <a:xfrm>
            <a:off x="7188200" y="5384800"/>
            <a:ext cx="4305300" cy="508000"/>
          </a:xfrm>
          <a:prstGeom prst="rect">
            <a:avLst/>
          </a:prstGeom>
          <a:noFill/>
        </p:spPr>
        <p:txBody>
          <a:bodyPr/>
          <a:lstStyle/>
          <a:p>
            <a:pPr marL="0" lvl="0" indent="0" algn="ctr">
              <a:buNone/>
            </a:pPr>
            <a:r>
              <a:t>G-{e</a:t>
            </a:r>
            <a:r>
              <a:rPr baseline="-25000"/>
              <a:t>4</a:t>
            </a:r>
            <a:r>
              <a:t>, e</a:t>
            </a:r>
            <a:r>
              <a:rPr baseline="-25000"/>
              <a:t>5</a:t>
            </a:r>
            <a:r>
              <a:t>}</a:t>
            </a:r>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T21601T-Chapter09_files/figure-pptx/unnamed-chunk-24-1.png"/>
          <p:cNvPicPr>
            <a:picLocks noGrp="1" noChangeAspect="1"/>
          </p:cNvPicPr>
          <p:nvPr/>
        </p:nvPicPr>
        <p:blipFill>
          <a:blip r:embed="rId2"/>
          <a:stretch>
            <a:fillRect/>
          </a:stretch>
        </p:blipFill>
        <p:spPr bwMode="auto">
          <a:xfrm>
            <a:off x="2578100" y="2692400"/>
            <a:ext cx="4305300" cy="2159000"/>
          </a:xfrm>
          <a:prstGeom prst="rect">
            <a:avLst/>
          </a:prstGeom>
          <a:noFill/>
          <a:ln w="9525">
            <a:noFill/>
            <a:headEnd/>
            <a:tailEnd/>
          </a:ln>
        </p:spPr>
      </p:pic>
      <p:sp>
        <p:nvSpPr>
          <p:cNvPr id="3" name="TextBox 3"/>
          <p:cNvSpPr txBox="1"/>
          <p:nvPr/>
        </p:nvSpPr>
        <p:spPr>
          <a:xfrm>
            <a:off x="2578100" y="5397500"/>
            <a:ext cx="4305300" cy="508000"/>
          </a:xfrm>
          <a:prstGeom prst="rect">
            <a:avLst/>
          </a:prstGeom>
          <a:noFill/>
        </p:spPr>
        <p:txBody>
          <a:bodyPr/>
          <a:lstStyle/>
          <a:p>
            <a:pPr marL="0" lvl="0" indent="0" algn="ctr">
              <a:buNone/>
            </a:pPr>
            <a:r>
              <a:t>图G</a:t>
            </a:r>
          </a:p>
        </p:txBody>
      </p:sp>
      <p:pic>
        <p:nvPicPr>
          <p:cNvPr id="4" name="Picture 1" descr="MAT21601T-Chapter09_files/figure-pptx/unnamed-chunk-25-1.png"/>
          <p:cNvPicPr>
            <a:picLocks noGrp="1" noChangeAspect="1"/>
          </p:cNvPicPr>
          <p:nvPr/>
        </p:nvPicPr>
        <p:blipFill>
          <a:blip r:embed="rId3"/>
          <a:stretch>
            <a:fillRect/>
          </a:stretch>
        </p:blipFill>
        <p:spPr bwMode="auto">
          <a:xfrm>
            <a:off x="7188200" y="2679700"/>
            <a:ext cx="4305300" cy="2159000"/>
          </a:xfrm>
          <a:prstGeom prst="rect">
            <a:avLst/>
          </a:prstGeom>
          <a:noFill/>
          <a:ln w="9525">
            <a:noFill/>
            <a:headEnd/>
            <a:tailEnd/>
          </a:ln>
        </p:spPr>
      </p:pic>
      <p:sp>
        <p:nvSpPr>
          <p:cNvPr id="5" name="TextBox 3"/>
          <p:cNvSpPr txBox="1"/>
          <p:nvPr/>
        </p:nvSpPr>
        <p:spPr>
          <a:xfrm>
            <a:off x="7188200" y="5384800"/>
            <a:ext cx="4305300" cy="508000"/>
          </a:xfrm>
          <a:prstGeom prst="rect">
            <a:avLst/>
          </a:prstGeom>
          <a:noFill/>
        </p:spPr>
        <p:txBody>
          <a:bodyPr/>
          <a:lstStyle/>
          <a:p>
            <a:pPr marL="0" lvl="0" indent="0" algn="ctr">
              <a:buNone/>
            </a:pPr>
            <a:r>
              <a:t>子图G-{4, 5};子图G-{g, h}</a:t>
            </a:r>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t>几个图论的经典问题:</a:t>
            </a:r>
          </a:p>
          <a:p>
            <a:pPr marL="0" lvl="0" indent="0">
              <a:buNone/>
            </a:pPr>
            <a:r>
              <a:t>问题一: 哥尼斯堡七桥问题 (The Konigsberg Bridge Problem, https://nrich.maths.org/2484)</a:t>
            </a:r>
          </a:p>
          <a:p>
            <a:pPr marL="0" lvl="0" indent="0">
              <a:buNone/>
            </a:pPr>
            <a:r>
              <a:t>问题二: 哈密尔顿环球旅行问题 (Hamiltonian path problem)</a:t>
            </a:r>
          </a:p>
          <a:p>
            <a:pPr marL="0" lvl="0" indent="0">
              <a:buNone/>
            </a:pPr>
            <a:r>
              <a:t>问题三: 四色问题 (Four color theorem)</a:t>
            </a:r>
          </a:p>
          <a:p>
            <a:pPr marL="0" lvl="0" indent="0">
              <a:buNone/>
            </a:pPr>
            <a:r>
              <a:t>问题四: 旅行商问题 (Travelling salesman problem)</a:t>
            </a:r>
          </a:p>
        </p:txBody>
      </p:sp>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spcBef>
                <a:spcPts val="3000"/>
              </a:spcBef>
              <a:buNone/>
            </a:pPr>
            <a:r>
              <a:rPr b="1"/>
              <a:t>补图</a:t>
            </a:r>
          </a:p>
          <a:p>
            <a:pPr marL="0" lvl="0" indent="0">
              <a:buNone/>
            </a:pPr>
            <a:r>
              <a:t>定义: 设图</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𝐺</m:t>
                    </m:r>
                  </m:e>
                  <m:sup>
                    <m:r>
                      <a:rPr>
                        <a:latin typeface="Cambria Math" panose="02040503050406030204" pitchFamily="18" charset="0"/>
                      </a:rPr>
                      <m:t>′</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𝑉</m:t>
                    </m:r>
                  </m:e>
                  <m:sup>
                    <m:r>
                      <a:rPr>
                        <a:latin typeface="Cambria Math" panose="02040503050406030204" pitchFamily="18" charset="0"/>
                      </a:rPr>
                      <m:t>′</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m:t>
                    </m:r>
                  </m:sup>
                </m:sSup>
                <m:r>
                  <a:rPr>
                    <a:latin typeface="Cambria Math" panose="02040503050406030204" pitchFamily="18" charset="0"/>
                  </a:rPr>
                  <m:t>⟩</m:t>
                </m:r>
              </m:oMath>
            </a14:m>
            <a:r>
              <a:t>是图</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oMath>
            </a14:m>
            <a:r>
              <a:t>的子图.</a:t>
            </a:r>
          </a:p>
          <a:p>
            <a:pPr marL="0" lvl="0" indent="0">
              <a:buNone/>
            </a:pPr>
            <a:r>
              <a:t>给定另一个图</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𝐺</m:t>
                    </m:r>
                  </m:e>
                  <m:sup>
                    <m:r>
                      <a:rPr>
                        <a:latin typeface="Cambria Math" panose="02040503050406030204" pitchFamily="18" charset="0"/>
                      </a:rPr>
                      <m:t>′′</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𝑉</m:t>
                    </m:r>
                  </m:e>
                  <m:sup>
                    <m:r>
                      <a:rPr>
                        <a:latin typeface="Cambria Math" panose="02040503050406030204" pitchFamily="18" charset="0"/>
                      </a:rPr>
                      <m:t>′′</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m:t>
                    </m:r>
                  </m:sup>
                </m:sSup>
                <m:r>
                  <a:rPr>
                    <a:latin typeface="Cambria Math" panose="02040503050406030204" pitchFamily="18" charset="0"/>
                  </a:rPr>
                  <m:t>⟩</m:t>
                </m:r>
              </m:oMath>
            </a14:m>
            <a:r>
              <a:t>, 若有</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m:t>
                    </m:r>
                  </m:sup>
                </m:sSup>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m:t>
                    </m:r>
                  </m:sup>
                </m:sSup>
              </m:oMath>
            </a14:m>
            <a:r>
              <a:t>, 而</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𝑉</m:t>
                    </m:r>
                  </m:e>
                  <m:sup>
                    <m:r>
                      <a:rPr>
                        <a:latin typeface="Cambria Math" panose="02040503050406030204" pitchFamily="18" charset="0"/>
                      </a:rPr>
                      <m:t>′′</m:t>
                    </m:r>
                  </m:sup>
                </m:sSup>
              </m:oMath>
            </a14:m>
            <a:r>
              <a:t>是仅包含</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m:t>
                    </m:r>
                  </m:sup>
                </m:sSup>
              </m:oMath>
            </a14:m>
            <a:r>
              <a:t>中的边所关联的结点以及</a:t>
            </a:r>
            <a14:m xmlns:a14="http://schemas.microsoft.com/office/drawing/2010/main">
              <m:oMath xmlns:m="http://schemas.openxmlformats.org/officeDocument/2006/math">
                <m:r>
                  <a:rPr>
                    <a:latin typeface="Cambria Math" panose="02040503050406030204" pitchFamily="18" charset="0"/>
                  </a:rPr>
                  <m:t>𝐺</m:t>
                </m:r>
              </m:oMath>
            </a14:m>
            <a:r>
              <a:t>中存在而</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𝐺</m:t>
                    </m:r>
                  </m:e>
                  <m:sup>
                    <m:r>
                      <a:rPr>
                        <a:latin typeface="Cambria Math" panose="02040503050406030204" pitchFamily="18" charset="0"/>
                      </a:rPr>
                      <m:t>′</m:t>
                    </m:r>
                  </m:sup>
                </m:sSup>
              </m:oMath>
            </a14:m>
            <a:r>
              <a:t>没有的孤立点的集合, 则称</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𝐺</m:t>
                    </m:r>
                  </m:e>
                  <m:sup>
                    <m:r>
                      <a:rPr>
                        <a:latin typeface="Cambria Math" panose="02040503050406030204" pitchFamily="18" charset="0"/>
                      </a:rPr>
                      <m:t>′′</m:t>
                    </m:r>
                  </m:sup>
                </m:sSup>
              </m:oMath>
            </a14:m>
            <a:r>
              <a:t>是子图</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𝐺</m:t>
                    </m:r>
                  </m:e>
                  <m:sup>
                    <m:r>
                      <a:rPr>
                        <a:latin typeface="Cambria Math" panose="02040503050406030204" pitchFamily="18" charset="0"/>
                      </a:rPr>
                      <m:t>′</m:t>
                    </m:r>
                  </m:sup>
                </m:sSup>
              </m:oMath>
            </a14:m>
            <a:r>
              <a:t>相对于图</a:t>
            </a:r>
            <a14:m xmlns:a14="http://schemas.microsoft.com/office/drawing/2010/main">
              <m:oMath xmlns:m="http://schemas.openxmlformats.org/officeDocument/2006/math">
                <m:r>
                  <a:rPr>
                    <a:latin typeface="Cambria Math" panose="02040503050406030204" pitchFamily="18" charset="0"/>
                  </a:rPr>
                  <m:t>𝐺</m:t>
                </m:r>
              </m:oMath>
            </a14:m>
            <a:r>
              <a:t>的</a:t>
            </a:r>
            <a:r>
              <a:rPr b="1"/>
              <a:t>补图</a:t>
            </a:r>
            <a:r>
              <a:t>, 记为</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𝐺</m:t>
                    </m:r>
                  </m:e>
                  <m:sup>
                    <m:r>
                      <a:rPr>
                        <a:latin typeface="Cambria Math" panose="02040503050406030204" pitchFamily="18" charset="0"/>
                      </a:rPr>
                      <m:t>′′</m:t>
                    </m:r>
                  </m:sup>
                </m:sSup>
                <m:r>
                  <a:rPr>
                    <a:latin typeface="Cambria Math" panose="02040503050406030204" pitchFamily="18" charset="0"/>
                  </a:rPr>
                  <m:t>=</m:t>
                </m:r>
                <m:r>
                  <a:rPr>
                    <a:latin typeface="Cambria Math" panose="02040503050406030204" pitchFamily="18" charset="0"/>
                  </a:rPr>
                  <m:t>𝐺</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𝐺</m:t>
                    </m:r>
                  </m:e>
                  <m:sup>
                    <m:r>
                      <a:rPr>
                        <a:latin typeface="Cambria Math" panose="02040503050406030204" pitchFamily="18" charset="0"/>
                      </a:rPr>
                      <m:t>′</m:t>
                    </m:r>
                  </m:sup>
                </m:sSup>
              </m:oMath>
            </a14:m>
            <a:r>
              <a:t>.</a:t>
            </a:r>
          </a:p>
        </p:txBody>
      </p:sp>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T21601T-Chapter09_files/figure-pptx/unnamed-chunk-26-1.png"/>
          <p:cNvPicPr>
            <a:picLocks noGrp="1" noChangeAspect="1"/>
          </p:cNvPicPr>
          <p:nvPr/>
        </p:nvPicPr>
        <p:blipFill>
          <a:blip r:embed="rId2"/>
          <a:stretch>
            <a:fillRect/>
          </a:stretch>
        </p:blipFill>
        <p:spPr bwMode="auto">
          <a:xfrm>
            <a:off x="2578100" y="2692400"/>
            <a:ext cx="4305300" cy="2159000"/>
          </a:xfrm>
          <a:prstGeom prst="rect">
            <a:avLst/>
          </a:prstGeom>
          <a:noFill/>
          <a:ln w="9525">
            <a:noFill/>
            <a:headEnd/>
            <a:tailEnd/>
          </a:ln>
        </p:spPr>
      </p:pic>
      <p:sp>
        <p:nvSpPr>
          <p:cNvPr id="3" name="TextBox 3"/>
          <p:cNvSpPr txBox="1"/>
          <p:nvPr/>
        </p:nvSpPr>
        <p:spPr>
          <a:xfrm>
            <a:off x="2578100" y="5397500"/>
            <a:ext cx="4305300" cy="508000"/>
          </a:xfrm>
          <a:prstGeom prst="rect">
            <a:avLst/>
          </a:prstGeom>
          <a:noFill/>
        </p:spPr>
        <p:txBody>
          <a:bodyPr/>
          <a:lstStyle/>
          <a:p>
            <a:pPr marL="0" lvl="0" indent="0" algn="ctr">
              <a:buNone/>
            </a:pPr>
            <a:r>
              <a:t>G</a:t>
            </a:r>
          </a:p>
        </p:txBody>
      </p:sp>
      <p:pic>
        <p:nvPicPr>
          <p:cNvPr id="4" name="Picture 1" descr="MAT21601T-Chapter09_files/figure-pptx/unnamed-chunk-27-1.png"/>
          <p:cNvPicPr>
            <a:picLocks noGrp="1" noChangeAspect="1"/>
          </p:cNvPicPr>
          <p:nvPr/>
        </p:nvPicPr>
        <p:blipFill>
          <a:blip r:embed="rId3"/>
          <a:stretch>
            <a:fillRect/>
          </a:stretch>
        </p:blipFill>
        <p:spPr bwMode="auto">
          <a:xfrm>
            <a:off x="7188200" y="2679700"/>
            <a:ext cx="4305300" cy="2159000"/>
          </a:xfrm>
          <a:prstGeom prst="rect">
            <a:avLst/>
          </a:prstGeom>
          <a:noFill/>
          <a:ln w="9525">
            <a:noFill/>
            <a:headEnd/>
            <a:tailEnd/>
          </a:ln>
        </p:spPr>
      </p:pic>
      <p:sp>
        <p:nvSpPr>
          <p:cNvPr id="5" name="TextBox 3"/>
          <p:cNvSpPr txBox="1"/>
          <p:nvPr/>
        </p:nvSpPr>
        <p:spPr>
          <a:xfrm>
            <a:off x="7188200" y="5384800"/>
            <a:ext cx="4305300" cy="508000"/>
          </a:xfrm>
          <a:prstGeom prst="rect">
            <a:avLst/>
          </a:prstGeom>
          <a:noFill/>
        </p:spPr>
        <p:txBody>
          <a:bodyPr/>
          <a:lstStyle/>
          <a:p>
            <a:pPr marL="0" lvl="0" indent="0" algn="ctr">
              <a:buNone/>
            </a:pPr>
            <a:r>
              <a:t>G</a:t>
            </a:r>
            <a:r>
              <a:rPr baseline="30000"/>
              <a:t>’</a:t>
            </a:r>
            <a:r>
              <a:t> ; G</a:t>
            </a:r>
            <a:r>
              <a:rPr baseline="30000"/>
              <a:t>“</a:t>
            </a:r>
            <a:r>
              <a:t> = G - G</a:t>
            </a:r>
            <a:r>
              <a:rPr baseline="30000"/>
              <a:t>’</a:t>
            </a:r>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T21601T-Chapter09_files/figure-pptx/unnamed-chunk-28-1.png"/>
          <p:cNvPicPr>
            <a:picLocks noGrp="1" noChangeAspect="1"/>
          </p:cNvPicPr>
          <p:nvPr/>
        </p:nvPicPr>
        <p:blipFill>
          <a:blip r:embed="rId2"/>
          <a:stretch>
            <a:fillRect/>
          </a:stretch>
        </p:blipFill>
        <p:spPr bwMode="auto">
          <a:xfrm>
            <a:off x="2578100" y="2692400"/>
            <a:ext cx="4305300" cy="2159000"/>
          </a:xfrm>
          <a:prstGeom prst="rect">
            <a:avLst/>
          </a:prstGeom>
          <a:noFill/>
          <a:ln w="9525">
            <a:noFill/>
            <a:headEnd/>
            <a:tailEnd/>
          </a:ln>
        </p:spPr>
      </p:pic>
      <p:sp>
        <p:nvSpPr>
          <p:cNvPr id="3" name="TextBox 3"/>
          <p:cNvSpPr txBox="1"/>
          <p:nvPr/>
        </p:nvSpPr>
        <p:spPr>
          <a:xfrm>
            <a:off x="2578100" y="5397500"/>
            <a:ext cx="4305300" cy="508000"/>
          </a:xfrm>
          <a:prstGeom prst="rect">
            <a:avLst/>
          </a:prstGeom>
          <a:noFill/>
        </p:spPr>
        <p:txBody>
          <a:bodyPr/>
          <a:lstStyle/>
          <a:p>
            <a:pPr marL="0" lvl="0" indent="0" algn="ctr">
              <a:buNone/>
            </a:pPr>
            <a:r>
              <a:t>G</a:t>
            </a:r>
          </a:p>
        </p:txBody>
      </p:sp>
      <p:pic>
        <p:nvPicPr>
          <p:cNvPr id="4" name="Picture 1" descr="MAT21601T-Chapter09_files/figure-pptx/unnamed-chunk-29-1.png"/>
          <p:cNvPicPr>
            <a:picLocks noGrp="1" noChangeAspect="1"/>
          </p:cNvPicPr>
          <p:nvPr/>
        </p:nvPicPr>
        <p:blipFill>
          <a:blip r:embed="rId3"/>
          <a:stretch>
            <a:fillRect/>
          </a:stretch>
        </p:blipFill>
        <p:spPr bwMode="auto">
          <a:xfrm>
            <a:off x="7188200" y="2679700"/>
            <a:ext cx="4305300" cy="2159000"/>
          </a:xfrm>
          <a:prstGeom prst="rect">
            <a:avLst/>
          </a:prstGeom>
          <a:noFill/>
          <a:ln w="9525">
            <a:noFill/>
            <a:headEnd/>
            <a:tailEnd/>
          </a:ln>
        </p:spPr>
      </p:pic>
      <p:sp>
        <p:nvSpPr>
          <p:cNvPr id="5" name="TextBox 3"/>
          <p:cNvSpPr txBox="1"/>
          <p:nvPr/>
        </p:nvSpPr>
        <p:spPr>
          <a:xfrm>
            <a:off x="7188200" y="5384800"/>
            <a:ext cx="4305300" cy="508000"/>
          </a:xfrm>
          <a:prstGeom prst="rect">
            <a:avLst/>
          </a:prstGeom>
          <a:noFill/>
        </p:spPr>
        <p:txBody>
          <a:bodyPr/>
          <a:lstStyle/>
          <a:p>
            <a:pPr marL="0" lvl="0" indent="0" algn="ctr">
              <a:buNone/>
            </a:pPr>
            <a:r>
              <a:t>G</a:t>
            </a:r>
            <a:r>
              <a:rPr baseline="30000"/>
              <a:t>“</a:t>
            </a:r>
            <a:r>
              <a:t> ; G</a:t>
            </a:r>
            <a:r>
              <a:rPr baseline="30000"/>
              <a:t>’’’</a:t>
            </a:r>
            <a:r>
              <a:t> = G - G</a:t>
            </a:r>
            <a:r>
              <a:rPr baseline="30000"/>
              <a:t>“</a:t>
            </a:r>
            <a:r>
              <a:t>. 注意:G</a:t>
            </a:r>
            <a:r>
              <a:rPr baseline="30000"/>
              <a:t>’’’</a:t>
            </a:r>
            <a:r>
              <a:t> ≠ G</a:t>
            </a:r>
            <a:r>
              <a:rPr baseline="30000"/>
              <a:t>’</a:t>
            </a:r>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T21601T-Chapter09_files/figure-pptx/unnamed-chunk-30-1.png"/>
          <p:cNvPicPr>
            <a:picLocks noGrp="1" noChangeAspect="1"/>
          </p:cNvPicPr>
          <p:nvPr/>
        </p:nvPicPr>
        <p:blipFill>
          <a:blip r:embed="rId2"/>
          <a:stretch>
            <a:fillRect/>
          </a:stretch>
        </p:blipFill>
        <p:spPr bwMode="auto">
          <a:xfrm>
            <a:off x="2578100" y="2692400"/>
            <a:ext cx="4305300" cy="2159000"/>
          </a:xfrm>
          <a:prstGeom prst="rect">
            <a:avLst/>
          </a:prstGeom>
          <a:noFill/>
          <a:ln w="9525">
            <a:noFill/>
            <a:headEnd/>
            <a:tailEnd/>
          </a:ln>
        </p:spPr>
      </p:pic>
      <p:sp>
        <p:nvSpPr>
          <p:cNvPr id="3" name="TextBox 3"/>
          <p:cNvSpPr txBox="1"/>
          <p:nvPr/>
        </p:nvSpPr>
        <p:spPr>
          <a:xfrm>
            <a:off x="2578100" y="5397500"/>
            <a:ext cx="4305300" cy="508000"/>
          </a:xfrm>
          <a:prstGeom prst="rect">
            <a:avLst/>
          </a:prstGeom>
          <a:noFill/>
        </p:spPr>
        <p:txBody>
          <a:bodyPr/>
          <a:lstStyle/>
          <a:p>
            <a:pPr marL="0" lvl="0" indent="0" algn="ctr">
              <a:buNone/>
            </a:pPr>
            <a:r>
              <a:t>G</a:t>
            </a:r>
          </a:p>
        </p:txBody>
      </p:sp>
      <p:pic>
        <p:nvPicPr>
          <p:cNvPr id="4" name="Picture 1" descr="MAT21601T-Chapter09_files/figure-pptx/unnamed-chunk-31-1.png"/>
          <p:cNvPicPr>
            <a:picLocks noGrp="1" noChangeAspect="1"/>
          </p:cNvPicPr>
          <p:nvPr/>
        </p:nvPicPr>
        <p:blipFill>
          <a:blip r:embed="rId3"/>
          <a:stretch>
            <a:fillRect/>
          </a:stretch>
        </p:blipFill>
        <p:spPr bwMode="auto">
          <a:xfrm>
            <a:off x="7188200" y="2679700"/>
            <a:ext cx="4305300" cy="2159000"/>
          </a:xfrm>
          <a:prstGeom prst="rect">
            <a:avLst/>
          </a:prstGeom>
          <a:noFill/>
          <a:ln w="9525">
            <a:noFill/>
            <a:headEnd/>
            <a:tailEnd/>
          </a:ln>
        </p:spPr>
      </p:pic>
      <p:sp>
        <p:nvSpPr>
          <p:cNvPr id="5" name="TextBox 3"/>
          <p:cNvSpPr txBox="1"/>
          <p:nvPr/>
        </p:nvSpPr>
        <p:spPr>
          <a:xfrm>
            <a:off x="7188200" y="5384800"/>
            <a:ext cx="4305300" cy="508000"/>
          </a:xfrm>
          <a:prstGeom prst="rect">
            <a:avLst/>
          </a:prstGeom>
          <a:noFill/>
        </p:spPr>
        <p:txBody>
          <a:bodyPr/>
          <a:lstStyle/>
          <a:p>
            <a:pPr marL="0" lvl="0" indent="0" algn="ctr">
              <a:buNone/>
            </a:pPr>
            <a:r>
              <a:t>G</a:t>
            </a:r>
            <a:r>
              <a:rPr baseline="30000"/>
              <a:t>’</a:t>
            </a:r>
            <a:r>
              <a:t>和 G</a:t>
            </a:r>
            <a:r>
              <a:rPr baseline="30000"/>
              <a:t>“</a:t>
            </a:r>
            <a:r>
              <a:t>互补</a:t>
            </a:r>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T21601T-Chapter09_files/figure-pptx/unnamed-chunk-32-1.png"/>
          <p:cNvPicPr>
            <a:picLocks noGrp="1" noChangeAspect="1"/>
          </p:cNvPicPr>
          <p:nvPr/>
        </p:nvPicPr>
        <p:blipFill>
          <a:blip r:embed="rId2"/>
          <a:stretch>
            <a:fillRect/>
          </a:stretch>
        </p:blipFill>
        <p:spPr bwMode="auto">
          <a:xfrm>
            <a:off x="2578100" y="2692400"/>
            <a:ext cx="4305300" cy="2159000"/>
          </a:xfrm>
          <a:prstGeom prst="rect">
            <a:avLst/>
          </a:prstGeom>
          <a:noFill/>
          <a:ln w="9525">
            <a:noFill/>
            <a:headEnd/>
            <a:tailEnd/>
          </a:ln>
        </p:spPr>
      </p:pic>
      <p:sp>
        <p:nvSpPr>
          <p:cNvPr id="3" name="TextBox 3"/>
          <p:cNvSpPr txBox="1"/>
          <p:nvPr/>
        </p:nvSpPr>
        <p:spPr>
          <a:xfrm>
            <a:off x="2578100" y="5397500"/>
            <a:ext cx="4305300" cy="508000"/>
          </a:xfrm>
          <a:prstGeom prst="rect">
            <a:avLst/>
          </a:prstGeom>
          <a:noFill/>
        </p:spPr>
        <p:txBody>
          <a:bodyPr/>
          <a:lstStyle/>
          <a:p>
            <a:pPr marL="0" lvl="0" indent="0" algn="ctr">
              <a:buNone/>
            </a:pPr>
            <a:r>
              <a:t>G</a:t>
            </a:r>
          </a:p>
        </p:txBody>
      </p:sp>
      <p:pic>
        <p:nvPicPr>
          <p:cNvPr id="4" name="Picture 1" descr="MAT21601T-Chapter09_files/figure-pptx/unnamed-chunk-33-1.png"/>
          <p:cNvPicPr>
            <a:picLocks noGrp="1" noChangeAspect="1"/>
          </p:cNvPicPr>
          <p:nvPr/>
        </p:nvPicPr>
        <p:blipFill>
          <a:blip r:embed="rId3"/>
          <a:stretch>
            <a:fillRect/>
          </a:stretch>
        </p:blipFill>
        <p:spPr bwMode="auto">
          <a:xfrm>
            <a:off x="7188200" y="2679700"/>
            <a:ext cx="4305300" cy="2159000"/>
          </a:xfrm>
          <a:prstGeom prst="rect">
            <a:avLst/>
          </a:prstGeom>
          <a:noFill/>
          <a:ln w="9525">
            <a:noFill/>
            <a:headEnd/>
            <a:tailEnd/>
          </a:ln>
        </p:spPr>
      </p:pic>
      <p:sp>
        <p:nvSpPr>
          <p:cNvPr id="5" name="TextBox 3"/>
          <p:cNvSpPr txBox="1"/>
          <p:nvPr/>
        </p:nvSpPr>
        <p:spPr>
          <a:xfrm>
            <a:off x="7188200" y="5384800"/>
            <a:ext cx="4305300" cy="508000"/>
          </a:xfrm>
          <a:prstGeom prst="rect">
            <a:avLst/>
          </a:prstGeom>
          <a:noFill/>
        </p:spPr>
        <p:txBody>
          <a:bodyPr/>
          <a:lstStyle/>
          <a:p>
            <a:pPr marL="0" lvl="0" indent="0" algn="ctr">
              <a:buNone/>
            </a:pPr>
            <a:r>
              <a:t>G</a:t>
            </a:r>
            <a:r>
              <a:rPr baseline="30000"/>
              <a:t>’</a:t>
            </a:r>
            <a:r>
              <a:t>和 G</a:t>
            </a:r>
            <a:r>
              <a:rPr baseline="30000"/>
              <a:t>“</a:t>
            </a:r>
            <a:r>
              <a:t>互补</a:t>
            </a:r>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定义: 设图</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oMath>
            </a14:m>
            <a:r>
              <a:t>是含有</a:t>
            </a:r>
            <a14:m xmlns:a14="http://schemas.microsoft.com/office/drawing/2010/main">
              <m:oMath xmlns:m="http://schemas.openxmlformats.org/officeDocument/2006/math">
                <m:r>
                  <a:rPr>
                    <a:latin typeface="Cambria Math" panose="02040503050406030204" pitchFamily="18" charset="0"/>
                  </a:rPr>
                  <m:t>𝑛</m:t>
                </m:r>
              </m:oMath>
            </a14:m>
            <a:r>
              <a:t>个结点的简单图, 以</a:t>
            </a:r>
            <a14:m xmlns:a14="http://schemas.microsoft.com/office/drawing/2010/main">
              <m:oMath xmlns:m="http://schemas.openxmlformats.org/officeDocument/2006/math">
                <m:r>
                  <a:rPr>
                    <a:latin typeface="Cambria Math" panose="02040503050406030204" pitchFamily="18" charset="0"/>
                  </a:rPr>
                  <m:t>𝑉</m:t>
                </m:r>
              </m:oMath>
            </a14:m>
            <a:r>
              <a:t>为结点集, 以所有能使</a:t>
            </a:r>
            <a14:m xmlns:a14="http://schemas.microsoft.com/office/drawing/2010/main">
              <m:oMath xmlns:m="http://schemas.openxmlformats.org/officeDocument/2006/math">
                <m:r>
                  <a:rPr>
                    <a:latin typeface="Cambria Math" panose="02040503050406030204" pitchFamily="18" charset="0"/>
                  </a:rPr>
                  <m:t>𝐺</m:t>
                </m:r>
              </m:oMath>
            </a14:m>
            <a:r>
              <a:t>成为完全图</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𝐾</m:t>
                    </m:r>
                  </m:e>
                  <m:sub>
                    <m:r>
                      <a:rPr>
                        <a:latin typeface="Cambria Math" panose="02040503050406030204" pitchFamily="18" charset="0"/>
                      </a:rPr>
                      <m:t>𝑛</m:t>
                    </m:r>
                  </m:sub>
                </m:sSub>
              </m:oMath>
            </a14:m>
            <a:r>
              <a:t>的添加边组成的图称为</a:t>
            </a:r>
            <a14:m xmlns:a14="http://schemas.microsoft.com/office/drawing/2010/main">
              <m:oMath xmlns:m="http://schemas.openxmlformats.org/officeDocument/2006/math">
                <m:r>
                  <a:rPr>
                    <a:latin typeface="Cambria Math" panose="02040503050406030204" pitchFamily="18" charset="0"/>
                  </a:rPr>
                  <m:t>𝐺</m:t>
                </m:r>
              </m:oMath>
            </a14:m>
            <a:r>
              <a:t>的相对于完全图</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𝐾</m:t>
                    </m:r>
                  </m:e>
                  <m:sub>
                    <m:r>
                      <a:rPr>
                        <a:latin typeface="Cambria Math" panose="02040503050406030204" pitchFamily="18" charset="0"/>
                      </a:rPr>
                      <m:t>𝑛</m:t>
                    </m:r>
                  </m:sub>
                </m:sSub>
              </m:oMath>
            </a14:m>
            <a:r>
              <a:t>的补图, 简称</a:t>
            </a:r>
            <a14:m xmlns:a14="http://schemas.microsoft.com/office/drawing/2010/main">
              <m:oMath xmlns:m="http://schemas.openxmlformats.org/officeDocument/2006/math">
                <m:r>
                  <a:rPr>
                    <a:latin typeface="Cambria Math" panose="02040503050406030204" pitchFamily="18" charset="0"/>
                  </a:rPr>
                  <m:t>𝐺</m:t>
                </m:r>
              </m:oMath>
            </a14:m>
            <a:r>
              <a:t>的补图, 记为</a:t>
            </a:r>
            <a14:m xmlns:a14="http://schemas.microsoft.com/office/drawing/2010/main">
              <m:oMath xmlns:m="http://schemas.openxmlformats.org/officeDocument/2006/math">
                <m:acc>
                  <m:accPr>
                    <m:chr m:val="‾"/>
                    <m:ctrlPr>
                      <a:rPr>
                        <a:latin typeface="Cambria Math" panose="02040503050406030204" pitchFamily="18" charset="0"/>
                      </a:rPr>
                    </m:ctrlPr>
                  </m:accPr>
                  <m:e>
                    <m:r>
                      <a:rPr>
                        <a:latin typeface="Cambria Math" panose="02040503050406030204" pitchFamily="18" charset="0"/>
                      </a:rPr>
                      <m:t>𝐺</m:t>
                    </m:r>
                  </m:e>
                </m:acc>
              </m:oMath>
            </a14:m>
            <a:r>
              <a:t>.</a:t>
            </a:r>
          </a:p>
          <a:p>
            <a:pPr marL="0" lvl="0" indent="0">
              <a:buNone/>
            </a:pPr>
            <a:r>
              <a:t>显然, </a:t>
            </a:r>
            <a14:m xmlns:a14="http://schemas.microsoft.com/office/drawing/2010/main">
              <m:oMath xmlns:m="http://schemas.openxmlformats.org/officeDocument/2006/math">
                <m:r>
                  <a:rPr>
                    <a:latin typeface="Cambria Math" panose="02040503050406030204" pitchFamily="18" charset="0"/>
                  </a:rPr>
                  <m:t>𝐺</m:t>
                </m:r>
              </m:oMath>
            </a14:m>
            <a:r>
              <a:t>和</a:t>
            </a:r>
            <a14:m xmlns:a14="http://schemas.microsoft.com/office/drawing/2010/main">
              <m:oMath xmlns:m="http://schemas.openxmlformats.org/officeDocument/2006/math">
                <m:acc>
                  <m:accPr>
                    <m:chr m:val="‾"/>
                    <m:ctrlPr>
                      <a:rPr>
                        <a:latin typeface="Cambria Math" panose="02040503050406030204" pitchFamily="18" charset="0"/>
                      </a:rPr>
                    </m:ctrlPr>
                  </m:accPr>
                  <m:e>
                    <m:r>
                      <a:rPr>
                        <a:latin typeface="Cambria Math" panose="02040503050406030204" pitchFamily="18" charset="0"/>
                      </a:rPr>
                      <m:t>𝐺</m:t>
                    </m:r>
                  </m:e>
                </m:acc>
              </m:oMath>
            </a14:m>
            <a:r>
              <a:t>是互补的.</a:t>
            </a:r>
          </a:p>
        </p:txBody>
      </p:sp>
      <p:pic>
        <p:nvPicPr>
          <p:cNvPr id="2" name="Picture 1" descr="MAT21601T-Chapter09_files/figure-pptx/unnamed-chunk-34-1.png"/>
          <p:cNvPicPr>
            <a:picLocks noGrp="1" noChangeAspect="1"/>
          </p:cNvPicPr>
          <p:nvPr/>
        </p:nvPicPr>
        <p:blipFill>
          <a:blip r:embed="rId2"/>
          <a:stretch>
            <a:fillRect/>
          </a:stretch>
        </p:blipFill>
        <p:spPr bwMode="auto">
          <a:xfrm>
            <a:off x="7188200" y="2679700"/>
            <a:ext cx="4305300" cy="2159000"/>
          </a:xfrm>
          <a:prstGeom prst="rect">
            <a:avLst/>
          </a:prstGeom>
          <a:noFill/>
          <a:ln w="9525">
            <a:noFill/>
            <a:headEnd/>
            <a:tailEnd/>
          </a:ln>
        </p:spPr>
      </p:pic>
      <p:sp>
        <p:nvSpPr>
          <p:cNvPr id="4" name="TextBox 3"/>
          <p:cNvSpPr txBox="1"/>
          <p:nvPr/>
        </p:nvSpPr>
        <p:spPr>
          <a:xfrm>
            <a:off x="7188200" y="5384800"/>
            <a:ext cx="4305300" cy="508000"/>
          </a:xfrm>
          <a:prstGeom prst="rect">
            <a:avLst/>
          </a:prstGeom>
          <a:noFill/>
        </p:spPr>
        <p:txBody>
          <a:bodyPr/>
          <a:lstStyle/>
          <a:p>
            <a:pPr marL="0" lvl="0" indent="0" algn="ctr">
              <a:buNone/>
            </a:pPr>
            <a:r>
              <a:t>第3个图是第2个图相对于完全图k</a:t>
            </a:r>
            <a:r>
              <a:rPr baseline="-25000"/>
              <a:t>5</a:t>
            </a:r>
            <a:r>
              <a:t>的补图</a:t>
            </a:r>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T21601T-Chapter09_files/figure-pptx/unnamed-chunk-35-1.png"/>
          <p:cNvPicPr>
            <a:picLocks noGrp="1" noChangeAspect="1"/>
          </p:cNvPicPr>
          <p:nvPr/>
        </p:nvPicPr>
        <p:blipFill>
          <a:blip r:embed="rId2"/>
          <a:stretch>
            <a:fillRect/>
          </a:stretch>
        </p:blipFill>
        <p:spPr bwMode="auto">
          <a:xfrm>
            <a:off x="2578100" y="2692400"/>
            <a:ext cx="4305300" cy="2159000"/>
          </a:xfrm>
          <a:prstGeom prst="rect">
            <a:avLst/>
          </a:prstGeom>
          <a:noFill/>
          <a:ln w="9525">
            <a:noFill/>
            <a:headEnd/>
            <a:tailEnd/>
          </a:ln>
        </p:spPr>
      </p:pic>
      <p:sp>
        <p:nvSpPr>
          <p:cNvPr id="3" name="TextBox 3"/>
          <p:cNvSpPr txBox="1"/>
          <p:nvPr/>
        </p:nvSpPr>
        <p:spPr>
          <a:xfrm>
            <a:off x="2578100" y="5397500"/>
            <a:ext cx="4305300" cy="508000"/>
          </a:xfrm>
          <a:prstGeom prst="rect">
            <a:avLst/>
          </a:prstGeom>
          <a:noFill/>
        </p:spPr>
        <p:txBody>
          <a:bodyPr/>
          <a:lstStyle/>
          <a:p>
            <a:pPr marL="0" lvl="0" indent="0" algn="ctr">
              <a:buNone/>
            </a:pPr>
            <a:r>
              <a:t>第3个图是第2个图相对于完全图k</a:t>
            </a:r>
            <a:r>
              <a:rPr baseline="-25000"/>
              <a:t>4</a:t>
            </a:r>
            <a:r>
              <a:t>的补图</a:t>
            </a:r>
          </a:p>
        </p:txBody>
      </p:sp>
      <p:pic>
        <p:nvPicPr>
          <p:cNvPr id="4" name="Picture 1" descr="MAT21601T-Chapter09_files/figure-pptx/unnamed-chunk-36-1.png"/>
          <p:cNvPicPr>
            <a:picLocks noGrp="1" noChangeAspect="1"/>
          </p:cNvPicPr>
          <p:nvPr/>
        </p:nvPicPr>
        <p:blipFill>
          <a:blip r:embed="rId3"/>
          <a:stretch>
            <a:fillRect/>
          </a:stretch>
        </p:blipFill>
        <p:spPr bwMode="auto">
          <a:xfrm>
            <a:off x="7188200" y="2679700"/>
            <a:ext cx="4305300" cy="2159000"/>
          </a:xfrm>
          <a:prstGeom prst="rect">
            <a:avLst/>
          </a:prstGeom>
          <a:noFill/>
          <a:ln w="9525">
            <a:noFill/>
            <a:headEnd/>
            <a:tailEnd/>
          </a:ln>
        </p:spPr>
      </p:pic>
      <p:sp>
        <p:nvSpPr>
          <p:cNvPr id="5" name="TextBox 3"/>
          <p:cNvSpPr txBox="1"/>
          <p:nvPr/>
        </p:nvSpPr>
        <p:spPr>
          <a:xfrm>
            <a:off x="7188200" y="5384800"/>
            <a:ext cx="4305300" cy="508000"/>
          </a:xfrm>
          <a:prstGeom prst="rect">
            <a:avLst/>
          </a:prstGeom>
          <a:noFill/>
        </p:spPr>
        <p:txBody>
          <a:bodyPr/>
          <a:lstStyle/>
          <a:p>
            <a:pPr marL="0" lvl="0" indent="0" algn="ctr">
              <a:buNone/>
            </a:pPr>
            <a:r>
              <a:t>第3个图是第2个图相对于完全图k</a:t>
            </a:r>
            <a:r>
              <a:rPr baseline="-25000"/>
              <a:t>3</a:t>
            </a:r>
            <a:r>
              <a:t>的补图</a:t>
            </a:r>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spcBef>
                <a:spcPts val="3000"/>
              </a:spcBef>
              <a:buNone/>
            </a:pPr>
            <a:r>
              <a:rPr b="1"/>
              <a:t>图的同构</a:t>
            </a:r>
          </a:p>
          <a:p>
            <a:pPr marL="0" lvl="0" indent="0">
              <a:buNone/>
            </a:pPr>
            <a:r>
              <a:t>定义: 给定无向图</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oMath>
            </a14:m>
            <a:r>
              <a:t>和</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𝐺</m:t>
                    </m:r>
                  </m:e>
                  <m:sup>
                    <m:r>
                      <a:rPr>
                        <a:latin typeface="Cambria Math" panose="02040503050406030204" pitchFamily="18" charset="0"/>
                      </a:rPr>
                      <m:t>′</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𝑉</m:t>
                    </m:r>
                  </m:e>
                  <m:sup>
                    <m:r>
                      <a:rPr>
                        <a:latin typeface="Cambria Math" panose="02040503050406030204" pitchFamily="18" charset="0"/>
                      </a:rPr>
                      <m:t>′</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m:t>
                    </m:r>
                  </m:sup>
                </m:sSup>
                <m:r>
                  <a:rPr>
                    <a:latin typeface="Cambria Math" panose="02040503050406030204" pitchFamily="18" charset="0"/>
                  </a:rPr>
                  <m:t>⟩</m:t>
                </m:r>
              </m:oMath>
            </a14:m>
            <a:r>
              <a:t>, 若存在双射函数</a:t>
            </a:r>
            <a14:m xmlns:a14="http://schemas.microsoft.com/office/drawing/2010/main">
              <m:oMath xmlns:m="http://schemas.openxmlformats.org/officeDocument/2006/math">
                <m:r>
                  <a:rPr>
                    <a:latin typeface="Cambria Math" panose="02040503050406030204" pitchFamily="18" charset="0"/>
                  </a:rPr>
                  <m:t>𝑓</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𝑉</m:t>
                    </m:r>
                  </m:e>
                  <m:sup>
                    <m:r>
                      <a:rPr>
                        <a:latin typeface="Cambria Math" panose="02040503050406030204" pitchFamily="18" charset="0"/>
                      </a:rPr>
                      <m:t>′</m:t>
                    </m:r>
                  </m:sup>
                </m:sSup>
              </m:oMath>
            </a14:m>
            <a:r>
              <a:t>, 使得对于任意的</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𝑒</m:t>
                  </m:r>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e>
                  </m:d>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  ⇔  </m:t>
                  </m:r>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𝑓</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e>
                      </m:d>
                      <m:r>
                        <a:rPr>
                          <a:latin typeface="Cambria Math" panose="02040503050406030204" pitchFamily="18" charset="0"/>
                        </a:rPr>
                        <m:t>,</m:t>
                      </m:r>
                      <m:r>
                        <a:rPr>
                          <a:latin typeface="Cambria Math" panose="02040503050406030204" pitchFamily="18" charset="0"/>
                        </a:rPr>
                        <m:t>𝑓</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e>
                      </m:d>
                    </m:e>
                  </m:d>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m:t>
                      </m:r>
                    </m:sup>
                  </m:sSup>
                  <m:r>
                    <a:rPr>
                      <a:latin typeface="Cambria Math" panose="02040503050406030204" pitchFamily="18" charset="0"/>
                    </a:rPr>
                    <m:t>,</m:t>
                  </m:r>
                </m:oMath>
              </m:oMathPara>
            </a14:m>
            <a:endParaRPr/>
          </a:p>
          <a:p>
            <a:pPr marL="0" lvl="0" indent="0">
              <a:buNone/>
            </a:pPr>
            <a:r>
              <a:t>则称</a:t>
            </a:r>
            <a14:m xmlns:a14="http://schemas.microsoft.com/office/drawing/2010/main">
              <m:oMath xmlns:m="http://schemas.openxmlformats.org/officeDocument/2006/math">
                <m:r>
                  <a:rPr>
                    <a:latin typeface="Cambria Math" panose="02040503050406030204" pitchFamily="18" charset="0"/>
                  </a:rPr>
                  <m:t>𝐺</m:t>
                </m:r>
              </m:oMath>
            </a14:m>
            <a:r>
              <a:t>和</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𝐺</m:t>
                    </m:r>
                  </m:e>
                  <m:sup>
                    <m:r>
                      <a:rPr>
                        <a:latin typeface="Cambria Math" panose="02040503050406030204" pitchFamily="18" charset="0"/>
                      </a:rPr>
                      <m:t>′</m:t>
                    </m:r>
                  </m:sup>
                </m:sSup>
              </m:oMath>
            </a14:m>
            <a:r>
              <a:rPr b="1"/>
              <a:t>同构</a:t>
            </a:r>
            <a:r>
              <a:t>, 记为</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𝐺</m:t>
                    </m:r>
                  </m:e>
                  <m:sup>
                    <m:r>
                      <a:rPr>
                        <a:latin typeface="Cambria Math" panose="02040503050406030204" pitchFamily="18" charset="0"/>
                      </a:rPr>
                      <m:t>′</m:t>
                    </m:r>
                  </m:sup>
                </m:sSup>
                <m:r>
                  <a:rPr>
                    <a:latin typeface="Cambria Math" panose="02040503050406030204" pitchFamily="18" charset="0"/>
                  </a:rPr>
                  <m:t>.</m:t>
                </m:r>
              </m:oMath>
            </a14:m>
            <a:r>
              <a:t> 函数</a:t>
            </a:r>
            <a14:m xmlns:a14="http://schemas.microsoft.com/office/drawing/2010/main">
              <m:oMath xmlns:m="http://schemas.openxmlformats.org/officeDocument/2006/math">
                <m:r>
                  <a:rPr>
                    <a:latin typeface="Cambria Math" panose="02040503050406030204" pitchFamily="18" charset="0"/>
                  </a:rPr>
                  <m:t>𝑓</m:t>
                </m:r>
              </m:oMath>
            </a14:m>
            <a:r>
              <a:t>称为是图</a:t>
            </a:r>
            <a14:m xmlns:a14="http://schemas.microsoft.com/office/drawing/2010/main">
              <m:oMath xmlns:m="http://schemas.openxmlformats.org/officeDocument/2006/math">
                <m:r>
                  <a:rPr>
                    <a:latin typeface="Cambria Math" panose="02040503050406030204" pitchFamily="18" charset="0"/>
                  </a:rPr>
                  <m:t>𝐺</m:t>
                </m:r>
              </m:oMath>
            </a14:m>
            <a:r>
              <a:t>到图</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𝐺</m:t>
                    </m:r>
                  </m:e>
                  <m:sup>
                    <m:r>
                      <a:rPr>
                        <a:latin typeface="Cambria Math" panose="02040503050406030204" pitchFamily="18" charset="0"/>
                      </a:rPr>
                      <m:t>′</m:t>
                    </m:r>
                  </m:sup>
                </m:sSup>
              </m:oMath>
            </a14:m>
            <a:r>
              <a:t>的</a:t>
            </a:r>
            <a:r>
              <a:rPr b="1"/>
              <a:t>同构(映射)</a:t>
            </a:r>
            <a:r>
              <a:t>.</a:t>
            </a:r>
          </a:p>
          <a:p>
            <a:pPr marL="0" lvl="0" indent="0">
              <a:buNone/>
            </a:pPr>
            <a:r>
              <a:t>定义: 给定有向图</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和</m:t>
                </m:r>
                <m:sSup>
                  <m:sSupPr>
                    <m:ctrlPr>
                      <a:rPr i="1">
                        <a:latin typeface="Cambria Math" panose="02040503050406030204" pitchFamily="18" charset="0"/>
                      </a:rPr>
                    </m:ctrlPr>
                  </m:sSupPr>
                  <m:e>
                    <m:r>
                      <a:rPr>
                        <a:latin typeface="Cambria Math" panose="02040503050406030204" pitchFamily="18" charset="0"/>
                      </a:rPr>
                      <m:t>𝐺</m:t>
                    </m:r>
                  </m:e>
                  <m:sup>
                    <m:r>
                      <a:rPr>
                        <a:latin typeface="Cambria Math" panose="02040503050406030204" pitchFamily="18" charset="0"/>
                      </a:rPr>
                      <m:t>′</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𝑉</m:t>
                    </m:r>
                  </m:e>
                  <m:sup>
                    <m:r>
                      <a:rPr>
                        <a:latin typeface="Cambria Math" panose="02040503050406030204" pitchFamily="18" charset="0"/>
                      </a:rPr>
                      <m:t>′</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m:t>
                    </m:r>
                  </m:sup>
                </m:sSup>
                <m:r>
                  <a:rPr>
                    <a:latin typeface="Cambria Math" panose="02040503050406030204" pitchFamily="18" charset="0"/>
                  </a:rPr>
                  <m:t>⟩</m:t>
                </m:r>
              </m:oMath>
            </a14:m>
            <a:r>
              <a:t>, 若存在双射函数</a:t>
            </a:r>
            <a14:m xmlns:a14="http://schemas.microsoft.com/office/drawing/2010/main">
              <m:oMath xmlns:m="http://schemas.openxmlformats.org/officeDocument/2006/math">
                <m:r>
                  <a:rPr>
                    <a:latin typeface="Cambria Math" panose="02040503050406030204" pitchFamily="18" charset="0"/>
                  </a:rPr>
                  <m:t>𝑓</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𝑉</m:t>
                    </m:r>
                  </m:e>
                  <m:sup>
                    <m:r>
                      <a:rPr>
                        <a:latin typeface="Cambria Math" panose="02040503050406030204" pitchFamily="18" charset="0"/>
                      </a:rPr>
                      <m:t>′</m:t>
                    </m:r>
                  </m:sup>
                </m:sSup>
              </m:oMath>
            </a14:m>
            <a:r>
              <a:t>, 使得对于任意的</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𝑒</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  ⇔  </m:t>
                  </m:r>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m:t>
                      </m:r>
                    </m:sup>
                  </m:sSup>
                  <m:r>
                    <a:rPr>
                      <a:latin typeface="Cambria Math" panose="02040503050406030204" pitchFamily="18" charset="0"/>
                    </a:rPr>
                    <m:t>=⟨</m:t>
                  </m:r>
                  <m:r>
                    <a:rPr>
                      <a:latin typeface="Cambria Math" panose="02040503050406030204" pitchFamily="18" charset="0"/>
                    </a:rPr>
                    <m:t>𝑓</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e>
                  </m:d>
                  <m:r>
                    <a:rPr>
                      <a:latin typeface="Cambria Math" panose="02040503050406030204" pitchFamily="18" charset="0"/>
                    </a:rPr>
                    <m:t>,</m:t>
                  </m:r>
                  <m:r>
                    <a:rPr>
                      <a:latin typeface="Cambria Math" panose="02040503050406030204" pitchFamily="18" charset="0"/>
                    </a:rPr>
                    <m:t>𝑓</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e>
                  </m:d>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m:t>
                      </m:r>
                    </m:sup>
                  </m:sSup>
                  <m:r>
                    <a:rPr>
                      <a:latin typeface="Cambria Math" panose="02040503050406030204" pitchFamily="18" charset="0"/>
                    </a:rPr>
                    <m:t>,</m:t>
                  </m:r>
                </m:oMath>
              </m:oMathPara>
            </a14:m>
            <a:endParaRPr/>
          </a:p>
          <a:p>
            <a:pPr marL="0" lvl="0" indent="0">
              <a:buNone/>
            </a:pPr>
            <a:r>
              <a:t>则称</a:t>
            </a:r>
            <a14:m xmlns:a14="http://schemas.microsoft.com/office/drawing/2010/main">
              <m:oMath xmlns:m="http://schemas.openxmlformats.org/officeDocument/2006/math">
                <m:r>
                  <a:rPr>
                    <a:latin typeface="Cambria Math" panose="02040503050406030204" pitchFamily="18" charset="0"/>
                  </a:rPr>
                  <m:t>𝐺</m:t>
                </m:r>
              </m:oMath>
            </a14:m>
            <a:r>
              <a:t>和</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𝐺</m:t>
                    </m:r>
                  </m:e>
                  <m:sup>
                    <m:r>
                      <a:rPr>
                        <a:latin typeface="Cambria Math" panose="02040503050406030204" pitchFamily="18" charset="0"/>
                      </a:rPr>
                      <m:t>′</m:t>
                    </m:r>
                  </m:sup>
                </m:sSup>
              </m:oMath>
            </a14:m>
            <a:r>
              <a:rPr b="1"/>
              <a:t>同构</a:t>
            </a:r>
            <a:r>
              <a:t>, 记为</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𝐺</m:t>
                    </m:r>
                  </m:e>
                  <m:sup>
                    <m:r>
                      <a:rPr>
                        <a:latin typeface="Cambria Math" panose="02040503050406030204" pitchFamily="18" charset="0"/>
                      </a:rPr>
                      <m:t>′</m:t>
                    </m:r>
                  </m:sup>
                </m:sSup>
              </m:oMath>
            </a14:m>
            <a:r>
              <a:t>. 函数</a:t>
            </a:r>
            <a14:m xmlns:a14="http://schemas.microsoft.com/office/drawing/2010/main">
              <m:oMath xmlns:m="http://schemas.openxmlformats.org/officeDocument/2006/math">
                <m:r>
                  <a:rPr>
                    <a:latin typeface="Cambria Math" panose="02040503050406030204" pitchFamily="18" charset="0"/>
                  </a:rPr>
                  <m:t>𝑓</m:t>
                </m:r>
              </m:oMath>
            </a14:m>
            <a:r>
              <a:t>称为是图</a:t>
            </a:r>
            <a14:m xmlns:a14="http://schemas.microsoft.com/office/drawing/2010/main">
              <m:oMath xmlns:m="http://schemas.openxmlformats.org/officeDocument/2006/math">
                <m:r>
                  <a:rPr>
                    <a:latin typeface="Cambria Math" panose="02040503050406030204" pitchFamily="18" charset="0"/>
                  </a:rPr>
                  <m:t>𝐺</m:t>
                </m:r>
              </m:oMath>
            </a14:m>
            <a:r>
              <a:t>到图</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𝐺</m:t>
                    </m:r>
                  </m:e>
                  <m:sup>
                    <m:r>
                      <a:rPr>
                        <a:latin typeface="Cambria Math" panose="02040503050406030204" pitchFamily="18" charset="0"/>
                      </a:rPr>
                      <m:t>′</m:t>
                    </m:r>
                  </m:sup>
                </m:sSup>
              </m:oMath>
            </a14:m>
            <a:r>
              <a:t>的</a:t>
            </a:r>
            <a:r>
              <a:rPr b="1"/>
              <a:t>同构(映射)</a:t>
            </a:r>
            <a:r>
              <a:t>.</a:t>
            </a:r>
          </a:p>
        </p:txBody>
      </p:sp>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T21601T-Chapter09_files/figure-pptx/unnamed-chunk-37-1.png"/>
          <p:cNvPicPr>
            <a:picLocks noGrp="1" noChangeAspect="1"/>
          </p:cNvPicPr>
          <p:nvPr/>
        </p:nvPicPr>
        <p:blipFill>
          <a:blip r:embed="rId2"/>
          <a:stretch>
            <a:fillRect/>
          </a:stretch>
        </p:blipFill>
        <p:spPr bwMode="auto">
          <a:xfrm>
            <a:off x="2578100" y="2946400"/>
            <a:ext cx="4305300" cy="21590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两图同构的充要条件是两图的结点和边分别存在着一一对应, 且保持相同的关联关系, 对于有向图这种对应还需保持边的方向.</a:t>
            </a:r>
          </a:p>
          <a:p>
            <a:pPr marL="0" lvl="0" indent="0">
              <a:buNone/>
            </a:pPr>
            <a:r>
              <a:t>其实, 图同构的直观意义是将其中一个图经过旋转、平移、拉伸等变形后可与另一图重合.</a:t>
            </a:r>
          </a:p>
          <a:p>
            <a:pPr marL="0" lvl="0" indent="0">
              <a:buNone/>
            </a:pPr>
            <a:r>
              <a:t>在图论中, 图同构是一个非常重要的问题.</a:t>
            </a:r>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图</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𝐺</m:t>
                    </m:r>
                  </m:e>
                  <m:sub>
                    <m:r>
                      <a:rPr>
                        <a:latin typeface="Cambria Math" panose="02040503050406030204" pitchFamily="18" charset="0"/>
                      </a:rPr>
                      <m:t>1</m:t>
                    </m:r>
                  </m:sub>
                </m:sSub>
              </m:oMath>
            </a14:m>
            <a:r>
              <a:t>和</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𝐺</m:t>
                    </m:r>
                  </m:e>
                  <m:sub>
                    <m:r>
                      <a:rPr>
                        <a:latin typeface="Cambria Math" panose="02040503050406030204" pitchFamily="18" charset="0"/>
                      </a:rPr>
                      <m:t>2</m:t>
                    </m:r>
                  </m:sub>
                </m:sSub>
              </m:oMath>
            </a14:m>
            <a:r>
              <a:t>是同构的. 因为可以建立以下对应关系, 即双射函数</a:t>
            </a:r>
            <a14:m xmlns:a14="http://schemas.microsoft.com/office/drawing/2010/main">
              <m:oMath xmlns:m="http://schemas.openxmlformats.org/officeDocument/2006/math">
                <m:r>
                  <a:rPr>
                    <a:latin typeface="Cambria Math" panose="02040503050406030204" pitchFamily="18" charset="0"/>
                  </a:rPr>
                  <m:t>𝑓</m:t>
                </m:r>
              </m:oMath>
            </a14:m>
            <a:r>
              <a:t>:</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𝑑</m:t>
                  </m:r>
                  <m:r>
                    <a:rPr>
                      <a:latin typeface="Cambria Math" panose="02040503050406030204" pitchFamily="18" charset="0"/>
                    </a:rPr>
                    <m:t>,</m:t>
                  </m:r>
                  <m:r>
                    <a:rPr>
                      <a:latin typeface="Cambria Math" panose="02040503050406030204" pitchFamily="18" charset="0"/>
                    </a:rPr>
                    <m:t>𝑒</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5</m:t>
                      </m:r>
                    </m:sub>
                  </m:sSub>
                  <m:r>
                    <a:rPr>
                      <a:latin typeface="Cambria Math" panose="02040503050406030204" pitchFamily="18" charset="0"/>
                    </a:rPr>
                    <m:t>}</m:t>
                  </m:r>
                </m:oMath>
              </m:oMathPara>
            </a14:m>
            <a:endParaRPr/>
          </a:p>
          <a:p>
            <a:pPr marL="0" lvl="0" indent="0">
              <a:buNone/>
            </a:pPr>
            <a14:m xmlns:a14="http://schemas.microsoft.com/office/drawing/2010/main">
              <m:oMathPara xmlns:m="http://schemas.openxmlformats.org/officeDocument/2006/math">
                <m:oMathParaPr>
                  <m:jc m:val="center"/>
                </m:oMathParaPr>
                <m:oMath xmlns:m="http://schemas.openxmlformats.org/officeDocument/2006/math">
                  <m:d>
                    <m:dPr>
                      <m:ctrlPr>
                        <a:rPr>
                          <a:latin typeface="Cambria Math" panose="02040503050406030204" pitchFamily="18" charset="0"/>
                        </a:rPr>
                      </m:ctrlPr>
                    </m:dPr>
                    <m:e>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e>
                  </m:d>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e>
                  </m:d>
                </m:oMath>
              </m:oMathPara>
            </a14:m>
            <a:endParaRPr/>
          </a:p>
          <a:p>
            <a:pPr marL="0" lvl="0" indent="0">
              <a:buNone/>
            </a:pPr>
            <a14:m xmlns:a14="http://schemas.microsoft.com/office/drawing/2010/main">
              <m:oMathPara xmlns:m="http://schemas.openxmlformats.org/officeDocument/2006/math">
                <m:oMathParaPr>
                  <m:jc m:val="center"/>
                </m:oMathParaPr>
                <m:oMath xmlns:m="http://schemas.openxmlformats.org/officeDocument/2006/math">
                  <m:d>
                    <m:dPr>
                      <m:ctrlPr>
                        <a:rPr>
                          <a:latin typeface="Cambria Math" panose="02040503050406030204" pitchFamily="18" charset="0"/>
                        </a:rPr>
                      </m:ctrlPr>
                    </m:dPr>
                    <m:e>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𝑐</m:t>
                      </m:r>
                    </m:e>
                  </m:d>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e>
                  </m:d>
                </m:oMath>
              </m:oMathPara>
            </a14:m>
            <a:endParaRPr/>
          </a:p>
          <a:p>
            <a:pPr marL="0" lvl="0" indent="0">
              <a:buNone/>
            </a:pPr>
            <a14:m xmlns:a14="http://schemas.microsoft.com/office/drawing/2010/main">
              <m:oMathPara xmlns:m="http://schemas.openxmlformats.org/officeDocument/2006/math">
                <m:oMathParaPr>
                  <m:jc m:val="center"/>
                </m:oMathParaPr>
                <m:oMath xmlns:m="http://schemas.openxmlformats.org/officeDocument/2006/math">
                  <m:d>
                    <m:dPr>
                      <m:ctrlPr>
                        <a:rPr>
                          <a:latin typeface="Cambria Math" panose="02040503050406030204" pitchFamily="18" charset="0"/>
                        </a:rPr>
                      </m:ctrlPr>
                    </m:dPr>
                    <m:e>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𝑑</m:t>
                      </m:r>
                    </m:e>
                  </m:d>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e>
                  </m:d>
                </m:oMath>
              </m:oMathPara>
            </a14:m>
            <a:endParaRPr/>
          </a:p>
          <a:p>
            <a:pPr marL="0" lvl="0" indent="0">
              <a:buNone/>
            </a:pPr>
            <a14:m xmlns:a14="http://schemas.microsoft.com/office/drawing/2010/main">
              <m:oMathPara xmlns:m="http://schemas.openxmlformats.org/officeDocument/2006/math">
                <m:oMathParaPr>
                  <m:jc m:val="center"/>
                </m:oMathParaPr>
                <m:oMath xmlns:m="http://schemas.openxmlformats.org/officeDocument/2006/math">
                  <m:d>
                    <m:dPr>
                      <m:ctrlPr>
                        <a:rPr>
                          <a:latin typeface="Cambria Math" panose="02040503050406030204" pitchFamily="18" charset="0"/>
                        </a:rPr>
                      </m:ctrlPr>
                    </m:dPr>
                    <m:e>
                      <m:r>
                        <a:rPr>
                          <a:latin typeface="Cambria Math" panose="02040503050406030204" pitchFamily="18" charset="0"/>
                        </a:rPr>
                        <m:t>𝑏</m:t>
                      </m:r>
                      <m:r>
                        <a:rPr>
                          <a:latin typeface="Cambria Math" panose="02040503050406030204" pitchFamily="18" charset="0"/>
                        </a:rPr>
                        <m:t>,</m:t>
                      </m:r>
                      <m:r>
                        <a:rPr>
                          <a:latin typeface="Cambria Math" panose="02040503050406030204" pitchFamily="18" charset="0"/>
                        </a:rPr>
                        <m:t>𝑐</m:t>
                      </m:r>
                    </m:e>
                  </m:d>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e>
                  </m:d>
                </m:oMath>
              </m:oMathPara>
            </a14:m>
            <a:endParaRPr/>
          </a:p>
          <a:p>
            <a:pPr marL="0" lvl="0" indent="0">
              <a:buNone/>
            </a:pPr>
            <a14:m xmlns:a14="http://schemas.microsoft.com/office/drawing/2010/main">
              <m:oMathPara xmlns:m="http://schemas.openxmlformats.org/officeDocument/2006/math">
                <m:oMathParaPr>
                  <m:jc m:val="center"/>
                </m:oMathParaPr>
                <m:oMath xmlns:m="http://schemas.openxmlformats.org/officeDocument/2006/math">
                  <m:d>
                    <m:dPr>
                      <m:ctrlPr>
                        <a:rPr>
                          <a:latin typeface="Cambria Math" panose="02040503050406030204" pitchFamily="18" charset="0"/>
                        </a:rPr>
                      </m:ctrlPr>
                    </m:dPr>
                    <m:e>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𝑑</m:t>
                      </m:r>
                    </m:e>
                  </m:d>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e>
                  </m:d>
                </m:oMath>
              </m:oMathPara>
            </a14:m>
            <a:endParaRPr/>
          </a:p>
          <a:p>
            <a:pPr marL="0" lvl="0" indent="0">
              <a:buNone/>
            </a:pPr>
            <a14:m xmlns:a14="http://schemas.microsoft.com/office/drawing/2010/main">
              <m:oMathPara xmlns:m="http://schemas.openxmlformats.org/officeDocument/2006/math">
                <m:oMathParaPr>
                  <m:jc m:val="center"/>
                </m:oMathParaPr>
                <m:oMath xmlns:m="http://schemas.openxmlformats.org/officeDocument/2006/math">
                  <m:d>
                    <m:dPr>
                      <m:ctrlPr>
                        <a:rPr>
                          <a:latin typeface="Cambria Math" panose="02040503050406030204" pitchFamily="18" charset="0"/>
                        </a:rPr>
                      </m:ctrlPr>
                    </m:dPr>
                    <m:e>
                      <m:r>
                        <a:rPr>
                          <a:latin typeface="Cambria Math" panose="02040503050406030204" pitchFamily="18" charset="0"/>
                        </a:rPr>
                        <m:t>𝑑</m:t>
                      </m:r>
                      <m:r>
                        <a:rPr>
                          <a:latin typeface="Cambria Math" panose="02040503050406030204" pitchFamily="18" charset="0"/>
                        </a:rPr>
                        <m:t>,</m:t>
                      </m:r>
                      <m:r>
                        <a:rPr>
                          <a:latin typeface="Cambria Math" panose="02040503050406030204" pitchFamily="18" charset="0"/>
                        </a:rPr>
                        <m:t>𝑒</m:t>
                      </m:r>
                    </m:e>
                  </m:d>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5</m:t>
                          </m:r>
                        </m:sub>
                      </m:sSub>
                    </m:e>
                  </m:d>
                </m:oMath>
              </m:oMathPara>
            </a14:m>
            <a:endParaRPr/>
          </a:p>
        </p:txBody>
      </p:sp>
      <p:pic>
        <p:nvPicPr>
          <p:cNvPr id="2" name="Picture 1" descr="MAT21601T-Chapter09_files/figure-pptx/unnamed-chunk-38-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s/konigsberg1.gif"/>
          <p:cNvPicPr>
            <a:picLocks noGrp="1" noChangeAspect="1"/>
          </p:cNvPicPr>
          <p:nvPr/>
        </p:nvPicPr>
        <p:blipFill>
          <a:blip r:embed="rId2"/>
          <a:stretch>
            <a:fillRect/>
          </a:stretch>
        </p:blipFill>
        <p:spPr bwMode="auto">
          <a:xfrm>
            <a:off x="2882900" y="2133600"/>
            <a:ext cx="3695700" cy="3263900"/>
          </a:xfrm>
          <a:prstGeom prst="rect">
            <a:avLst/>
          </a:prstGeom>
          <a:noFill/>
          <a:ln w="9525">
            <a:noFill/>
            <a:headEnd/>
            <a:tailEnd/>
          </a:ln>
        </p:spPr>
      </p:pic>
      <p:sp>
        <p:nvSpPr>
          <p:cNvPr id="3" name="TextBox 3"/>
          <p:cNvSpPr txBox="1"/>
          <p:nvPr/>
        </p:nvSpPr>
        <p:spPr>
          <a:xfrm>
            <a:off x="2578100" y="5397500"/>
            <a:ext cx="4305300" cy="508000"/>
          </a:xfrm>
          <a:prstGeom prst="rect">
            <a:avLst/>
          </a:prstGeom>
          <a:noFill/>
        </p:spPr>
        <p:txBody>
          <a:bodyPr/>
          <a:lstStyle/>
          <a:p>
            <a:pPr marL="0" lvl="0" indent="0" algn="ctr">
              <a:buNone/>
            </a:pPr>
            <a:r>
              <a:t>哥尼斯堡七桥问题: 从这四片陆地中任何一片出发, 仅通过每座桥一次, 回到起点.</a:t>
            </a:r>
          </a:p>
        </p:txBody>
      </p:sp>
      <p:pic>
        <p:nvPicPr>
          <p:cNvPr id="4" name="Picture 1" descr="Res/dodecahedron.png"/>
          <p:cNvPicPr>
            <a:picLocks noGrp="1" noChangeAspect="1"/>
          </p:cNvPicPr>
          <p:nvPr/>
        </p:nvPicPr>
        <p:blipFill>
          <a:blip r:embed="rId3"/>
          <a:stretch>
            <a:fillRect/>
          </a:stretch>
        </p:blipFill>
        <p:spPr bwMode="auto">
          <a:xfrm>
            <a:off x="7772400" y="2120900"/>
            <a:ext cx="3136900" cy="3263900"/>
          </a:xfrm>
          <a:prstGeom prst="rect">
            <a:avLst/>
          </a:prstGeom>
          <a:noFill/>
          <a:ln w="9525">
            <a:noFill/>
            <a:headEnd/>
            <a:tailEnd/>
          </a:ln>
        </p:spPr>
      </p:pic>
      <p:sp>
        <p:nvSpPr>
          <p:cNvPr id="5" name="TextBox 3"/>
          <p:cNvSpPr txBox="1"/>
          <p:nvPr/>
        </p:nvSpPr>
        <p:spPr>
          <a:xfrm>
            <a:off x="7188200" y="5384800"/>
            <a:ext cx="4305300" cy="508000"/>
          </a:xfrm>
          <a:prstGeom prst="rect">
            <a:avLst/>
          </a:prstGeom>
          <a:noFill/>
        </p:spPr>
        <p:txBody>
          <a:bodyPr/>
          <a:lstStyle/>
          <a:p>
            <a:pPr marL="0" lvl="0" indent="0" algn="ctr">
              <a:buNone/>
            </a:pPr>
            <a:r>
              <a:t>哈密尔顿环球旅行问题: 从一个节点出发, 经过每个节点恰好1次, 然后回到出发点.</a:t>
            </a:r>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例: (a), (b)是同构的, 因为存在双射函数</a:t>
            </a:r>
            <a14:m xmlns:a14="http://schemas.microsoft.com/office/drawing/2010/main">
              <m:oMath xmlns:m="http://schemas.openxmlformats.org/officeDocument/2006/math">
                <m:r>
                  <a:rPr>
                    <a:latin typeface="Cambria Math" panose="02040503050406030204" pitchFamily="18" charset="0"/>
                  </a:rPr>
                  <m:t>𝑓</m:t>
                </m:r>
              </m:oMath>
            </a14:m>
            <a:r>
              <a:t>:</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𝑑</m:t>
                  </m:r>
                  <m:r>
                    <a:rPr>
                      <a:latin typeface="Cambria Math" panose="02040503050406030204" pitchFamily="18" charset="0"/>
                    </a:rPr>
                    <m:t>}↔{1,2,3,4}</m:t>
                  </m:r>
                </m:oMath>
              </m:oMathPara>
            </a14:m>
            <a:endParaRP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⟩↔⟨1,2⟩</m:t>
                  </m:r>
                </m:oMath>
              </m:oMathPara>
            </a14:m>
            <a:endParaRP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𝑑</m:t>
                  </m:r>
                  <m:r>
                    <a:rPr>
                      <a:latin typeface="Cambria Math" panose="02040503050406030204" pitchFamily="18" charset="0"/>
                    </a:rPr>
                    <m:t>⟩↔⟨1,4⟩</m:t>
                  </m:r>
                </m:oMath>
              </m:oMathPara>
            </a14:m>
            <a:endParaRP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r>
                    <a:rPr>
                      <a:latin typeface="Cambria Math" panose="02040503050406030204" pitchFamily="18" charset="0"/>
                    </a:rPr>
                    <m:t>𝑐</m:t>
                  </m:r>
                  <m:r>
                    <a:rPr>
                      <a:latin typeface="Cambria Math" panose="02040503050406030204" pitchFamily="18" charset="0"/>
                    </a:rPr>
                    <m:t>⟩↔⟨2,3⟩</m:t>
                  </m:r>
                </m:oMath>
              </m:oMathPara>
            </a14:m>
            <a:endParaRP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m:t>
                  </m:r>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⟩↔⟨3,2⟩</m:t>
                  </m:r>
                </m:oMath>
              </m:oMathPara>
            </a14:m>
            <a:endParaRP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m:t>
                  </m:r>
                  <m:r>
                    <a:rPr>
                      <a:latin typeface="Cambria Math" panose="02040503050406030204" pitchFamily="18" charset="0"/>
                    </a:rPr>
                    <m:t>𝑑</m:t>
                  </m:r>
                  <m:r>
                    <a:rPr>
                      <a:latin typeface="Cambria Math" panose="02040503050406030204" pitchFamily="18" charset="0"/>
                    </a:rPr>
                    <m:t>,</m:t>
                  </m:r>
                  <m:r>
                    <a:rPr>
                      <a:latin typeface="Cambria Math" panose="02040503050406030204" pitchFamily="18" charset="0"/>
                    </a:rPr>
                    <m:t>𝑐</m:t>
                  </m:r>
                  <m:r>
                    <a:rPr>
                      <a:latin typeface="Cambria Math" panose="02040503050406030204" pitchFamily="18" charset="0"/>
                    </a:rPr>
                    <m:t>⟩↔⟨4,3⟩</m:t>
                  </m:r>
                </m:oMath>
              </m:oMathPara>
            </a14:m>
            <a:endParaRPr/>
          </a:p>
        </p:txBody>
      </p:sp>
      <p:pic>
        <p:nvPicPr>
          <p:cNvPr id="2" name="Picture 1" descr="MAT21601T-Chapter09_files/figure-pptx/unnamed-chunk-39-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t>同构的两图具有如下的一些性质:</a:t>
            </a:r>
          </a:p>
          <a:p>
            <a:pPr marL="457200" lvl="0" indent="-457200">
              <a:buAutoNum type="arabicParenBoth"/>
            </a:pPr>
            <a:r>
              <a:t>两图结点个数相同.</a:t>
            </a:r>
          </a:p>
          <a:p>
            <a:pPr marL="457200" lvl="0" indent="-457200">
              <a:buAutoNum type="arabicParenBoth"/>
            </a:pPr>
            <a:r>
              <a:t>两图边数相等.</a:t>
            </a:r>
          </a:p>
          <a:p>
            <a:pPr marL="457200" lvl="0" indent="-457200">
              <a:buAutoNum type="arabicParenBoth"/>
            </a:pPr>
            <a:r>
              <a:t>两图度数相同的结点个数相等.</a:t>
            </a:r>
          </a:p>
          <a:p>
            <a:pPr marL="457200" lvl="0" indent="-457200">
              <a:buAutoNum type="arabicParenBoth"/>
            </a:pPr>
            <a:r>
              <a:t>设</a:t>
            </a:r>
            <a14:m xmlns:a14="http://schemas.microsoft.com/office/drawing/2010/main">
              <m:oMath xmlns:m="http://schemas.openxmlformats.org/officeDocument/2006/math">
                <m:r>
                  <a:rPr>
                    <a:latin typeface="Cambria Math" panose="02040503050406030204" pitchFamily="18" charset="0"/>
                  </a:rPr>
                  <m:t>𝑣</m:t>
                </m:r>
                <m:r>
                  <a:rPr>
                    <a:latin typeface="Cambria Math" panose="02040503050406030204" pitchFamily="18" charset="0"/>
                  </a:rPr>
                  <m:t>∈</m:t>
                </m:r>
                <m:r>
                  <a:rPr>
                    <a:latin typeface="Cambria Math" panose="02040503050406030204" pitchFamily="18" charset="0"/>
                  </a:rPr>
                  <m:t>𝑉</m:t>
                </m:r>
              </m:oMath>
            </a14:m>
            <a:r>
              <a:t>, </a:t>
            </a:r>
            <a14:m xmlns:a14="http://schemas.microsoft.com/office/drawing/2010/main">
              <m:oMath xmlns:m="http://schemas.openxmlformats.org/officeDocument/2006/math">
                <m:r>
                  <a:rPr>
                    <a:latin typeface="Cambria Math" panose="02040503050406030204" pitchFamily="18" charset="0"/>
                  </a:rPr>
                  <m:t>𝑓</m:t>
                </m:r>
                <m:d>
                  <m:dPr>
                    <m:ctrlPr>
                      <a:rPr i="1">
                        <a:latin typeface="Cambria Math" panose="02040503050406030204" pitchFamily="18" charset="0"/>
                      </a:rPr>
                    </m:ctrlPr>
                  </m:dPr>
                  <m:e>
                    <m:r>
                      <a:rPr>
                        <a:latin typeface="Cambria Math" panose="02040503050406030204" pitchFamily="18" charset="0"/>
                      </a:rPr>
                      <m:t>𝑣</m:t>
                    </m:r>
                  </m:e>
                </m:d>
                <m:r>
                  <a:rPr>
                    <a:latin typeface="Cambria Math" panose="02040503050406030204" pitchFamily="18" charset="0"/>
                  </a:rPr>
                  <m:t>=</m:t>
                </m:r>
                <m:r>
                  <a:rPr>
                    <a:latin typeface="Cambria Math" panose="02040503050406030204" pitchFamily="18" charset="0"/>
                  </a:rPr>
                  <m:t>𝑢</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𝑉</m:t>
                    </m:r>
                  </m:e>
                  <m:sup>
                    <m:r>
                      <a:rPr>
                        <a:latin typeface="Cambria Math" panose="02040503050406030204" pitchFamily="18" charset="0"/>
                      </a:rPr>
                      <m:t>′</m:t>
                    </m:r>
                  </m:sup>
                </m:sSup>
              </m:oMath>
            </a14:m>
            <a:r>
              <a:t>, 则</a:t>
            </a:r>
            <a14:m xmlns:a14="http://schemas.microsoft.com/office/drawing/2010/main">
              <m:oMath xmlns:m="http://schemas.openxmlformats.org/officeDocument/2006/math">
                <m:r>
                  <a:rPr>
                    <a:latin typeface="Cambria Math" panose="02040503050406030204" pitchFamily="18" charset="0"/>
                  </a:rPr>
                  <m:t>𝑑</m:t>
                </m:r>
                <m:d>
                  <m:dPr>
                    <m:ctrlPr>
                      <a:rPr i="1">
                        <a:latin typeface="Cambria Math" panose="02040503050406030204" pitchFamily="18" charset="0"/>
                      </a:rPr>
                    </m:ctrlPr>
                  </m:dPr>
                  <m:e>
                    <m:r>
                      <a:rPr>
                        <a:latin typeface="Cambria Math" panose="02040503050406030204" pitchFamily="18" charset="0"/>
                      </a:rPr>
                      <m:t>𝑣</m:t>
                    </m:r>
                  </m:e>
                </m:d>
                <m:r>
                  <a:rPr>
                    <a:latin typeface="Cambria Math" panose="02040503050406030204" pitchFamily="18" charset="0"/>
                  </a:rPr>
                  <m:t>=</m:t>
                </m:r>
                <m:r>
                  <a:rPr>
                    <a:latin typeface="Cambria Math" panose="02040503050406030204" pitchFamily="18" charset="0"/>
                  </a:rPr>
                  <m:t>𝑑</m:t>
                </m:r>
                <m:d>
                  <m:dPr>
                    <m:ctrlPr>
                      <a:rPr i="1">
                        <a:latin typeface="Cambria Math" panose="02040503050406030204" pitchFamily="18" charset="0"/>
                      </a:rPr>
                    </m:ctrlPr>
                  </m:dPr>
                  <m:e>
                    <m:r>
                      <a:rPr>
                        <a:latin typeface="Cambria Math" panose="02040503050406030204" pitchFamily="18" charset="0"/>
                      </a:rPr>
                      <m:t>𝑢</m:t>
                    </m:r>
                  </m:e>
                </m:d>
              </m:oMath>
            </a14:m>
            <a:endParaRPr/>
          </a:p>
          <a:p>
            <a:pPr marL="0" lvl="0" indent="0">
              <a:buNone/>
            </a:pPr>
            <a:r>
              <a:t>这四个性质也是两图同构的必要条件, 但不是充分条件.也就是说两图同构必须满足这些性质, 当这些性质中的任一个没有被满足, 两图一定不同构.</a:t>
            </a:r>
          </a:p>
        </p:txBody>
      </p:sp>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T21601T-Chapter09_files/figure-pptx/unnamed-chunk-40-1.png"/>
          <p:cNvPicPr>
            <a:picLocks noGrp="1" noChangeAspect="1"/>
          </p:cNvPicPr>
          <p:nvPr/>
        </p:nvPicPr>
        <p:blipFill>
          <a:blip r:embed="rId2"/>
          <a:stretch>
            <a:fillRect/>
          </a:stretch>
        </p:blipFill>
        <p:spPr bwMode="auto">
          <a:xfrm>
            <a:off x="3771900" y="2133600"/>
            <a:ext cx="6527800" cy="3263900"/>
          </a:xfrm>
          <a:prstGeom prst="rect">
            <a:avLst/>
          </a:prstGeom>
          <a:noFill/>
          <a:ln w="9525">
            <a:noFill/>
            <a:headEnd/>
            <a:tailEnd/>
          </a:ln>
        </p:spPr>
      </p:pic>
      <p:sp>
        <p:nvSpPr>
          <p:cNvPr id="3" name="TextBox 3"/>
          <p:cNvSpPr txBox="1"/>
          <p:nvPr/>
        </p:nvSpPr>
        <p:spPr>
          <a:xfrm>
            <a:off x="2578100" y="5397500"/>
            <a:ext cx="8915400" cy="508000"/>
          </a:xfrm>
          <a:prstGeom prst="rect">
            <a:avLst/>
          </a:prstGeom>
          <a:noFill/>
        </p:spPr>
        <p:txBody>
          <a:bodyPr/>
          <a:lstStyle/>
          <a:p>
            <a:pPr marL="0" lvl="0" indent="0" algn="ctr">
              <a:buNone/>
            </a:pPr>
            <a:r>
              <a:t>两图都有5个结点和8条边, 但(a)有6度结点, 而(b)没有6度结点, 所以两图不同构.</a:t>
            </a:r>
          </a:p>
        </p:txBody>
      </p:sp>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T21601T-Chapter09_files/figure-pptx/unnamed-chunk-41-1.png"/>
          <p:cNvPicPr>
            <a:picLocks noGrp="1" noChangeAspect="1"/>
          </p:cNvPicPr>
          <p:nvPr/>
        </p:nvPicPr>
        <p:blipFill>
          <a:blip r:embed="rId2"/>
          <a:stretch>
            <a:fillRect/>
          </a:stretch>
        </p:blipFill>
        <p:spPr bwMode="auto">
          <a:xfrm>
            <a:off x="3771900" y="2133600"/>
            <a:ext cx="6527800" cy="3263900"/>
          </a:xfrm>
          <a:prstGeom prst="rect">
            <a:avLst/>
          </a:prstGeom>
          <a:noFill/>
          <a:ln w="9525">
            <a:noFill/>
            <a:headEnd/>
            <a:tailEnd/>
          </a:ln>
        </p:spPr>
      </p:pic>
      <p:sp>
        <p:nvSpPr>
          <p:cNvPr id="3" name="TextBox 3"/>
          <p:cNvSpPr txBox="1"/>
          <p:nvPr/>
        </p:nvSpPr>
        <p:spPr>
          <a:xfrm>
            <a:off x="2578100" y="5397500"/>
            <a:ext cx="8915400" cy="508000"/>
          </a:xfrm>
          <a:prstGeom prst="rect">
            <a:avLst/>
          </a:prstGeom>
          <a:noFill/>
        </p:spPr>
        <p:txBody>
          <a:bodyPr/>
          <a:lstStyle/>
          <a:p>
            <a:pPr marL="0" lvl="0" indent="0" algn="ctr">
              <a:buNone/>
            </a:pPr>
            <a:r>
              <a:t>这两个图都具有6个结点和9条边, 并且都具有2个2度结点、2个3度结点和2个4度结点, 然而两图却不同构.因为在(a)中2个3度结点是不邻接的, 但在(b)中2个3度结点是邻接的.</a:t>
            </a:r>
          </a:p>
        </p:txBody>
      </p:sp>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pPr marL="0" lvl="0" indent="0">
              <a:buNone/>
            </a:pPr>
            <a:r>
              <a:t>图的连通性</a:t>
            </a:r>
          </a:p>
        </p:txBody>
      </p:sp>
      <p:sp>
        <p:nvSpPr>
          <p:cNvPr id="3" name="Content Placeholder 2"/>
          <p:cNvSpPr>
            <a:spLocks noGrp="1"/>
          </p:cNvSpPr>
          <p:nvPr>
            <p:ph idx="1"/>
          </p:nvPr>
        </p:nvSpPr>
        <p:spPr/>
        <p:txBody>
          <a:bodyPr/>
          <a:lstStyle/>
          <a:p>
            <a:pPr marL="0" lvl="0" indent="0">
              <a:spcBef>
                <a:spcPts val="3000"/>
              </a:spcBef>
              <a:buNone/>
            </a:pPr>
            <a:r>
              <a:rPr b="1"/>
              <a:t>通路与回路</a:t>
            </a:r>
          </a:p>
          <a:p>
            <a:pPr marL="0" lvl="0" indent="0">
              <a:buNone/>
            </a:pPr>
            <a:r>
              <a:t>定义: 给定图</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oMath>
            </a14:m>
            <a:r>
              <a:t>, 设</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0</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𝑘</m:t>
                    </m:r>
                  </m:sub>
                </m:sSub>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𝑘</m:t>
                    </m:r>
                  </m:sub>
                </m:sSub>
                <m:r>
                  <a:rPr>
                    <a:latin typeface="Cambria Math" panose="02040503050406030204" pitchFamily="18" charset="0"/>
                  </a:rPr>
                  <m:t>∈</m:t>
                </m:r>
                <m:r>
                  <a:rPr>
                    <a:latin typeface="Cambria Math" panose="02040503050406030204" pitchFamily="18" charset="0"/>
                  </a:rPr>
                  <m:t>𝐸</m:t>
                </m:r>
              </m:oMath>
            </a14:m>
            <a:r>
              <a:t>, 且</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𝑖</m:t>
                    </m:r>
                  </m:sub>
                </m:sSub>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𝑖</m:t>
                    </m:r>
                    <m:r>
                      <a:rPr>
                        <a:latin typeface="Cambria Math" panose="02040503050406030204" pitchFamily="18" charset="0"/>
                      </a:rPr>
                      <m:t>=1,2,⋯</m:t>
                    </m:r>
                  </m:e>
                </m:d>
              </m:oMath>
            </a14:m>
            <a:r>
              <a:t>以</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r>
                      <a:rPr>
                        <a:latin typeface="Cambria Math" panose="02040503050406030204" pitchFamily="18" charset="0"/>
                      </a:rPr>
                      <m:t>−1</m:t>
                    </m:r>
                  </m:sub>
                </m:sSub>
              </m:oMath>
            </a14:m>
            <a:r>
              <a:t>和</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为端点(对有向图, </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r>
                      <a:rPr>
                        <a:latin typeface="Cambria Math" panose="02040503050406030204" pitchFamily="18" charset="0"/>
                      </a:rPr>
                      <m:t>−1</m:t>
                    </m:r>
                  </m:sub>
                </m:sSub>
              </m:oMath>
            </a14:m>
            <a:r>
              <a:t>为</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𝑖</m:t>
                    </m:r>
                  </m:sub>
                </m:sSub>
              </m:oMath>
            </a14:m>
            <a:r>
              <a:t>的始点, </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为</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𝑖</m:t>
                    </m:r>
                  </m:sub>
                </m:sSub>
              </m:oMath>
            </a14:m>
            <a:r>
              <a:t>的终点), 结点和边的交替序列</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0</m:t>
                    </m:r>
                  </m:sub>
                </m:sSub>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1</m:t>
                    </m:r>
                  </m:sub>
                </m:sSub>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𝑘</m:t>
                    </m:r>
                  </m:sub>
                </m:sSub>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𝑘</m:t>
                    </m:r>
                  </m:sub>
                </m:sSub>
              </m:oMath>
            </a14:m>
            <a:r>
              <a:t>称为结点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0</m:t>
                    </m:r>
                  </m:sub>
                </m:sSub>
              </m:oMath>
            </a14:m>
            <a:r>
              <a:t>到结点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𝑘</m:t>
                    </m:r>
                  </m:sub>
                </m:sSub>
              </m:oMath>
            </a14:m>
            <a:r>
              <a:t>的</a:t>
            </a:r>
            <a:r>
              <a:rPr b="1"/>
              <a:t>通路</a:t>
            </a:r>
            <a:r>
              <a:t>或</a:t>
            </a:r>
            <a:r>
              <a:rPr b="1"/>
              <a:t>路径</a:t>
            </a:r>
            <a:r>
              <a:t>.</a:t>
            </a:r>
          </a:p>
          <a:p>
            <a:pPr marL="0" lvl="0" indent="0">
              <a:buNone/>
            </a:pP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0</m:t>
                    </m:r>
                  </m:sub>
                </m:sSub>
              </m:oMath>
            </a14:m>
            <a:r>
              <a:t>和</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𝑘</m:t>
                    </m:r>
                  </m:sub>
                </m:sSub>
              </m:oMath>
            </a14:m>
            <a:r>
              <a:t>分别称为通路的</a:t>
            </a:r>
            <a:r>
              <a:rPr b="1"/>
              <a:t>起点</a:t>
            </a:r>
            <a:r>
              <a:t>和</a:t>
            </a:r>
            <a:r>
              <a:rPr b="1"/>
              <a:t>终点</a:t>
            </a:r>
            <a:r>
              <a:t>, 边的数目</a:t>
            </a:r>
            <a14:m xmlns:a14="http://schemas.microsoft.com/office/drawing/2010/main">
              <m:oMath xmlns:m="http://schemas.openxmlformats.org/officeDocument/2006/math">
                <m:r>
                  <a:rPr>
                    <a:latin typeface="Cambria Math" panose="02040503050406030204" pitchFamily="18" charset="0"/>
                  </a:rPr>
                  <m:t>𝑘</m:t>
                </m:r>
              </m:oMath>
            </a14:m>
            <a:r>
              <a:t>称为通路的</a:t>
            </a:r>
            <a:r>
              <a:rPr b="1"/>
              <a:t>长度</a:t>
            </a:r>
            <a:r>
              <a:t>.</a:t>
            </a:r>
          </a:p>
          <a:p>
            <a:pPr marL="0" lvl="0" indent="0">
              <a:buNone/>
            </a:pPr>
            <a:r>
              <a:t>当</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0</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𝑘</m:t>
                    </m:r>
                  </m:sub>
                </m:sSub>
              </m:oMath>
            </a14:m>
            <a:r>
              <a:t>时, 该通路称为</a:t>
            </a:r>
            <a:r>
              <a:rPr b="1"/>
              <a:t>回路</a:t>
            </a:r>
            <a:r>
              <a:t>或</a:t>
            </a:r>
            <a:r>
              <a:rPr b="1"/>
              <a:t>循环</a:t>
            </a:r>
            <a:r>
              <a:t>.</a:t>
            </a:r>
          </a:p>
          <a:p>
            <a:pPr marL="0" lvl="0" indent="0">
              <a:buNone/>
            </a:pPr>
            <a:r>
              <a:t>若通路中的所有边均不相同, 称此通路为</a:t>
            </a:r>
            <a:r>
              <a:rPr b="1"/>
              <a:t>简单通路</a:t>
            </a:r>
            <a:r>
              <a:t>或</a:t>
            </a:r>
            <a:r>
              <a:rPr b="1"/>
              <a:t>简单路径</a:t>
            </a:r>
            <a:r>
              <a:t>.若回路中的所有边均不相同, 称此回路为</a:t>
            </a:r>
            <a:r>
              <a:rPr b="1"/>
              <a:t>简单回路</a:t>
            </a:r>
            <a:r>
              <a:t>或</a:t>
            </a:r>
            <a:r>
              <a:rPr b="1"/>
              <a:t>简单循环</a:t>
            </a:r>
            <a:r>
              <a:t>.</a:t>
            </a:r>
          </a:p>
          <a:p>
            <a:pPr marL="0" lvl="0" indent="0">
              <a:buNone/>
            </a:pPr>
            <a:r>
              <a:t>若通路中的所有结点均不相同, 称此通路为</a:t>
            </a:r>
            <a:r>
              <a:rPr b="1"/>
              <a:t>基本通路</a:t>
            </a:r>
            <a:r>
              <a:t>或</a:t>
            </a:r>
            <a:r>
              <a:rPr b="1"/>
              <a:t>基本路径</a:t>
            </a:r>
            <a:r>
              <a:t>.</a:t>
            </a:r>
          </a:p>
          <a:p>
            <a:pPr marL="0" lvl="0" indent="0">
              <a:buNone/>
            </a:pPr>
            <a:r>
              <a:t>若回路中的所有结点均不相同(除起点和终点), 称此回路为</a:t>
            </a:r>
            <a:r>
              <a:rPr b="1"/>
              <a:t>基本回路</a:t>
            </a:r>
            <a:r>
              <a:t>或</a:t>
            </a:r>
            <a:r>
              <a:rPr b="1"/>
              <a:t>基本循环</a:t>
            </a:r>
            <a:r>
              <a:t>.</a:t>
            </a:r>
          </a:p>
        </p:txBody>
      </p:sp>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例: 如图所示.</a:t>
            </a:r>
          </a:p>
          <a:p>
            <a:pPr marL="0" lvl="0" indent="0">
              <a:buNone/>
            </a:pPr>
            <a:r>
              <a:t>在(a)中, </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𝑎</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𝑏</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r>
                  <a:rPr>
                    <a:latin typeface="Cambria Math" panose="02040503050406030204" pitchFamily="18" charset="0"/>
                  </a:rPr>
                  <m:t>𝑐</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r>
                  <a:rPr>
                    <a:latin typeface="Cambria Math" panose="02040503050406030204" pitchFamily="18" charset="0"/>
                  </a:rPr>
                  <m:t>𝑑</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𝑒</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7</m:t>
                    </m:r>
                  </m:sub>
                </m:sSub>
              </m:oMath>
            </a14:m>
            <a:r>
              <a:t>是长度为5的简单通路,</a:t>
            </a:r>
          </a:p>
          <a:p>
            <a:pPr marL="0" lvl="0" indent="0">
              <a:buNone/>
            </a:pP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𝑎</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𝑒</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7</m:t>
                    </m:r>
                  </m:sub>
                </m:sSub>
                <m:r>
                  <a:rPr>
                    <a:latin typeface="Cambria Math" panose="02040503050406030204" pitchFamily="18" charset="0"/>
                  </a:rPr>
                  <m:t>h</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5</m:t>
                    </m:r>
                  </m:sub>
                </m:sSub>
                <m:r>
                  <a:rPr>
                    <a:latin typeface="Cambria Math" panose="02040503050406030204" pitchFamily="18" charset="0"/>
                  </a:rPr>
                  <m:t>𝑖</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6</m:t>
                    </m:r>
                  </m:sub>
                </m:sSub>
              </m:oMath>
            </a14:m>
            <a:r>
              <a:t>是长度为4的基本通路.</a:t>
            </a:r>
          </a:p>
          <a:p>
            <a:pPr marL="0" lvl="0" indent="0">
              <a:buNone/>
            </a:pPr>
            <a:r>
              <a:t>在(b)中, </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𝑏</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5</m:t>
                    </m:r>
                  </m:sub>
                </m:sSub>
                <m:r>
                  <a:rPr>
                    <a:latin typeface="Cambria Math" panose="02040503050406030204" pitchFamily="18" charset="0"/>
                  </a:rPr>
                  <m:t>𝑐</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𝑑</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5</m:t>
                    </m:r>
                  </m:sub>
                </m:sSub>
                <m:r>
                  <a:rPr>
                    <a:latin typeface="Cambria Math" panose="02040503050406030204" pitchFamily="18" charset="0"/>
                  </a:rPr>
                  <m:t>𝑓</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r>
                  <a:rPr>
                    <a:latin typeface="Cambria Math" panose="02040503050406030204" pitchFamily="18" charset="0"/>
                  </a:rPr>
                  <m:t>𝑒</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𝑎</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oMath>
            </a14:m>
            <a:r>
              <a:t>是一条长度为6的简单回路,</a:t>
            </a:r>
          </a:p>
          <a:p>
            <a:pPr marL="0" lvl="0" indent="0">
              <a:buNone/>
            </a:pP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5</m:t>
                    </m:r>
                  </m:sub>
                </m:sSub>
                <m:r>
                  <a:rPr>
                    <a:latin typeface="Cambria Math" panose="02040503050406030204" pitchFamily="18" charset="0"/>
                  </a:rPr>
                  <m:t>𝑐</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𝑑</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5</m:t>
                    </m:r>
                  </m:sub>
                </m:sSub>
              </m:oMath>
            </a14:m>
            <a:r>
              <a:t>是一条长为2的基本回路.</a:t>
            </a:r>
          </a:p>
        </p:txBody>
      </p:sp>
      <p:pic>
        <p:nvPicPr>
          <p:cNvPr id="2" name="Picture 1" descr="MAT21601T-Chapter09_files/figure-pptx/unnamed-chunk-42-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图(a)中, 简单通路</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𝑎</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𝑏</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r>
                  <a:rPr>
                    <a:latin typeface="Cambria Math" panose="02040503050406030204" pitchFamily="18" charset="0"/>
                  </a:rPr>
                  <m:t>𝑐</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r>
                  <a:rPr>
                    <a:latin typeface="Cambria Math" panose="02040503050406030204" pitchFamily="18" charset="0"/>
                  </a:rPr>
                  <m:t>𝑑</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𝑒</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7</m:t>
                    </m:r>
                  </m:sub>
                </m:sSub>
              </m:oMath>
            </a14:m>
            <a:r>
              <a:t>可以用边的序列</a:t>
            </a:r>
            <a14:m xmlns:a14="http://schemas.microsoft.com/office/drawing/2010/main">
              <m:oMath xmlns:m="http://schemas.openxmlformats.org/officeDocument/2006/math">
                <m:r>
                  <a:rPr>
                    <a:latin typeface="Cambria Math" panose="02040503050406030204" pitchFamily="18" charset="0"/>
                  </a:rPr>
                  <m:t>𝑎𝑏𝑐𝑑𝑒</m:t>
                </m:r>
              </m:oMath>
            </a14:m>
            <a:r>
              <a:t>表示, 或结点序列</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7</m:t>
                    </m:r>
                  </m:sub>
                </m:sSub>
              </m:oMath>
            </a14:m>
            <a:r>
              <a:t>表示.</a:t>
            </a:r>
          </a:p>
          <a:p>
            <a:pPr marL="0" lvl="0" indent="0">
              <a:buNone/>
            </a:pPr>
            <a:r>
              <a:t>图(b)中, 简单回路</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𝑏</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5</m:t>
                    </m:r>
                  </m:sub>
                </m:sSub>
                <m:r>
                  <a:rPr>
                    <a:latin typeface="Cambria Math" panose="02040503050406030204" pitchFamily="18" charset="0"/>
                  </a:rPr>
                  <m:t>𝑐</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𝑑</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5</m:t>
                    </m:r>
                  </m:sub>
                </m:sSub>
                <m:r>
                  <a:rPr>
                    <a:latin typeface="Cambria Math" panose="02040503050406030204" pitchFamily="18" charset="0"/>
                  </a:rPr>
                  <m:t>𝑓</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r>
                  <a:rPr>
                    <a:latin typeface="Cambria Math" panose="02040503050406030204" pitchFamily="18" charset="0"/>
                  </a:rPr>
                  <m:t>𝑒</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𝑎</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oMath>
            </a14:m>
            <a:r>
              <a:t>可以用边的序列</a:t>
            </a:r>
            <a14:m xmlns:a14="http://schemas.microsoft.com/office/drawing/2010/main">
              <m:oMath xmlns:m="http://schemas.openxmlformats.org/officeDocument/2006/math">
                <m:r>
                  <a:rPr>
                    <a:latin typeface="Cambria Math" panose="02040503050406030204" pitchFamily="18" charset="0"/>
                  </a:rPr>
                  <m:t>𝑏𝑐𝑑𝑓𝑒𝑎</m:t>
                </m:r>
              </m:oMath>
            </a14:m>
            <a:r>
              <a:t>来表示, 或结点序列</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5</m:t>
                    </m:r>
                  </m:sub>
                </m:sSub>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5</m:t>
                    </m:r>
                  </m:sub>
                </m:sSub>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oMath>
            </a14:m>
            <a:r>
              <a:t>来表示.</a:t>
            </a:r>
          </a:p>
        </p:txBody>
      </p:sp>
      <p:pic>
        <p:nvPicPr>
          <p:cNvPr id="2" name="Picture 1" descr="MAT21601T-Chapter09_files/figure-pptx/unnamed-chunk-43-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t>定理: 在图</a:t>
            </a:r>
            <a14:m xmlns:a14="http://schemas.microsoft.com/office/drawing/2010/main">
              <m:oMath xmlns:m="http://schemas.openxmlformats.org/officeDocument/2006/math">
                <m:r>
                  <a:rPr>
                    <a:latin typeface="Cambria Math" panose="02040503050406030204" pitchFamily="18" charset="0"/>
                  </a:rPr>
                  <m:t>𝐺</m:t>
                </m:r>
              </m:oMath>
            </a14:m>
            <a:r>
              <a:t>中, 若从结点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到结点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oMath>
            </a14:m>
            <a:r>
              <a:t>存在一条通路, 则必存在一条从结点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到结点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oMath>
            </a14:m>
            <a:r>
              <a:t>的基本通路.</a:t>
            </a:r>
          </a:p>
          <a:p>
            <a:pPr marL="0" lvl="0" indent="0">
              <a:buNone/>
            </a:pPr>
            <a:r>
              <a:t>定理: 在图</a:t>
            </a:r>
            <a14:m xmlns:a14="http://schemas.microsoft.com/office/drawing/2010/main">
              <m:oMath xmlns:m="http://schemas.openxmlformats.org/officeDocument/2006/math">
                <m:r>
                  <a:rPr>
                    <a:latin typeface="Cambria Math" panose="02040503050406030204" pitchFamily="18" charset="0"/>
                  </a:rPr>
                  <m:t>𝐺</m:t>
                </m:r>
              </m:oMath>
            </a14:m>
            <a:r>
              <a:t>中, 若从结点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到结点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存在一条回路, 则必存在一条从结点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到结点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的基本回路.</a:t>
            </a:r>
          </a:p>
          <a:p>
            <a:pPr marL="0" lvl="0" indent="0">
              <a:buNone/>
            </a:pPr>
            <a:r>
              <a:t>定理: 在一个具有</a:t>
            </a:r>
            <a14:m xmlns:a14="http://schemas.microsoft.com/office/drawing/2010/main">
              <m:oMath xmlns:m="http://schemas.openxmlformats.org/officeDocument/2006/math">
                <m:r>
                  <a:rPr>
                    <a:latin typeface="Cambria Math" panose="02040503050406030204" pitchFamily="18" charset="0"/>
                  </a:rPr>
                  <m:t>𝑛</m:t>
                </m:r>
              </m:oMath>
            </a14:m>
            <a:r>
              <a:t>个结点的图中, 有</a:t>
            </a:r>
          </a:p>
          <a:p>
            <a:pPr marL="457200" lvl="0" indent="-457200">
              <a:buAutoNum type="arabicParenBoth"/>
            </a:pPr>
            <a:r>
              <a:t>任何基本通路的长度均不大于</a:t>
            </a:r>
            <a14:m xmlns:a14="http://schemas.microsoft.com/office/drawing/2010/main">
              <m:oMath xmlns:m="http://schemas.openxmlformats.org/officeDocument/2006/math">
                <m:r>
                  <a:rPr>
                    <a:latin typeface="Cambria Math" panose="02040503050406030204" pitchFamily="18" charset="0"/>
                  </a:rPr>
                  <m:t>𝑛</m:t>
                </m:r>
                <m:r>
                  <a:rPr>
                    <a:latin typeface="Cambria Math" panose="02040503050406030204" pitchFamily="18" charset="0"/>
                  </a:rPr>
                  <m:t>−1</m:t>
                </m:r>
              </m:oMath>
            </a14:m>
            <a:r>
              <a:t>.</a:t>
            </a:r>
          </a:p>
          <a:p>
            <a:pPr marL="457200" lvl="0" indent="-457200">
              <a:buAutoNum type="arabicParenBoth"/>
            </a:pPr>
            <a:r>
              <a:t>任何基本回路的长度均不大于</a:t>
            </a:r>
            <a14:m xmlns:a14="http://schemas.microsoft.com/office/drawing/2010/main">
              <m:oMath xmlns:m="http://schemas.openxmlformats.org/officeDocument/2006/math">
                <m:r>
                  <a:rPr>
                    <a:latin typeface="Cambria Math" panose="02040503050406030204" pitchFamily="18" charset="0"/>
                  </a:rPr>
                  <m:t>𝑛</m:t>
                </m:r>
              </m:oMath>
            </a14:m>
            <a:r>
              <a:t>.</a:t>
            </a:r>
          </a:p>
        </p:txBody>
      </p:sp>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spcBef>
                <a:spcPts val="3000"/>
              </a:spcBef>
              <a:buNone/>
            </a:pPr>
            <a:r>
              <a:rPr b="1"/>
              <a:t>图的连通性</a:t>
            </a:r>
          </a:p>
          <a:p>
            <a:pPr marL="0" lvl="0" indent="0">
              <a:buNone/>
            </a:pPr>
            <a:r>
              <a:t>定义: 给定图</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oMath>
            </a14:m>
            <a:r>
              <a:t>, </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和</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oMath>
            </a14:m>
            <a:r>
              <a:t>为</a:t>
            </a:r>
            <a14:m xmlns:a14="http://schemas.microsoft.com/office/drawing/2010/main">
              <m:oMath xmlns:m="http://schemas.openxmlformats.org/officeDocument/2006/math">
                <m:r>
                  <a:rPr>
                    <a:latin typeface="Cambria Math" panose="02040503050406030204" pitchFamily="18" charset="0"/>
                  </a:rPr>
                  <m:t>𝐺</m:t>
                </m:r>
              </m:oMath>
            </a14:m>
            <a:r>
              <a:t>中的两结点, 若从</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到</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oMath>
            </a14:m>
            <a:r>
              <a:t>存在一条通路, 则称</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到</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oMath>
            </a14:m>
            <a:r>
              <a:t>是</a:t>
            </a:r>
            <a:r>
              <a:rPr b="1"/>
              <a:t>可达</a:t>
            </a:r>
            <a:r>
              <a:t>的.</a:t>
            </a:r>
          </a:p>
          <a:p>
            <a:pPr marL="0" lvl="0" indent="0">
              <a:buNone/>
            </a:pPr>
            <a:r>
              <a:t>规定</a:t>
            </a:r>
            <a14:m xmlns:a14="http://schemas.microsoft.com/office/drawing/2010/main">
              <m:oMath xmlns:m="http://schemas.openxmlformats.org/officeDocument/2006/math">
                <m:r>
                  <a:rPr>
                    <a:latin typeface="Cambria Math" panose="02040503050406030204" pitchFamily="18" charset="0"/>
                  </a:rPr>
                  <m:t>𝐺</m:t>
                </m:r>
              </m:oMath>
            </a14:m>
            <a:r>
              <a:t>中任意结点到自身总是可达的.</a:t>
            </a:r>
          </a:p>
          <a:p>
            <a:pPr marL="0" lvl="0" indent="0">
              <a:buNone/>
            </a:pPr>
            <a:r>
              <a:t>对于无向图, 若从结点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到</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oMath>
            </a14:m>
            <a:r>
              <a:t>是可达的, 则从结点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oMath>
            </a14:m>
            <a:r>
              <a:t>到</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必然是可达的, 也就是两结点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和</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oMath>
            </a14:m>
            <a:r>
              <a:t>互为可达.</a:t>
            </a:r>
          </a:p>
          <a:p>
            <a:pPr marL="0" lvl="0" indent="0">
              <a:buNone/>
            </a:pPr>
            <a:r>
              <a:t>例: 如图</a:t>
            </a:r>
            <a14:m xmlns:a14="http://schemas.microsoft.com/office/drawing/2010/main">
              <m:oMath xmlns:m="http://schemas.openxmlformats.org/officeDocument/2006/math">
                <m:r>
                  <a:rPr>
                    <a:latin typeface="Cambria Math" panose="02040503050406030204" pitchFamily="18" charset="0"/>
                  </a:rPr>
                  <m:t>𝐺</m:t>
                </m:r>
              </m:oMath>
            </a14:m>
            <a:r>
              <a:t>所示, </a:t>
            </a:r>
            <a14:m xmlns:a14="http://schemas.microsoft.com/office/drawing/2010/main">
              <m:oMath xmlns:m="http://schemas.openxmlformats.org/officeDocument/2006/math">
                <m:r>
                  <a:rPr>
                    <a:latin typeface="Cambria Math" panose="02040503050406030204" pitchFamily="18" charset="0"/>
                  </a:rPr>
                  <m:t>𝑎</m:t>
                </m:r>
              </m:oMath>
            </a14:m>
            <a:r>
              <a:t>到</a:t>
            </a:r>
            <a14:m xmlns:a14="http://schemas.microsoft.com/office/drawing/2010/main">
              <m:oMath xmlns:m="http://schemas.openxmlformats.org/officeDocument/2006/math">
                <m:r>
                  <a:rPr>
                    <a:latin typeface="Cambria Math" panose="02040503050406030204" pitchFamily="18" charset="0"/>
                  </a:rPr>
                  <m:t>𝑑</m:t>
                </m:r>
              </m:oMath>
            </a14:m>
            <a:r>
              <a:t>可达, </a:t>
            </a:r>
            <a14:m xmlns:a14="http://schemas.microsoft.com/office/drawing/2010/main">
              <m:oMath xmlns:m="http://schemas.openxmlformats.org/officeDocument/2006/math">
                <m:r>
                  <a:rPr>
                    <a:latin typeface="Cambria Math" panose="02040503050406030204" pitchFamily="18" charset="0"/>
                  </a:rPr>
                  <m:t>𝑑</m:t>
                </m:r>
              </m:oMath>
            </a14:m>
            <a:r>
              <a:t>到</a:t>
            </a:r>
            <a14:m xmlns:a14="http://schemas.microsoft.com/office/drawing/2010/main">
              <m:oMath xmlns:m="http://schemas.openxmlformats.org/officeDocument/2006/math">
                <m:r>
                  <a:rPr>
                    <a:latin typeface="Cambria Math" panose="02040503050406030204" pitchFamily="18" charset="0"/>
                  </a:rPr>
                  <m:t>𝑎</m:t>
                </m:r>
              </m:oMath>
            </a14:m>
            <a:r>
              <a:t>可达, </a:t>
            </a:r>
            <a14:m xmlns:a14="http://schemas.microsoft.com/office/drawing/2010/main">
              <m:oMath xmlns:m="http://schemas.openxmlformats.org/officeDocument/2006/math">
                <m:r>
                  <a:rPr>
                    <a:latin typeface="Cambria Math" panose="02040503050406030204" pitchFamily="18" charset="0"/>
                  </a:rPr>
                  <m:t>𝑎</m:t>
                </m:r>
              </m:oMath>
            </a14:m>
            <a:r>
              <a:t>到</a:t>
            </a:r>
            <a14:m xmlns:a14="http://schemas.microsoft.com/office/drawing/2010/main">
              <m:oMath xmlns:m="http://schemas.openxmlformats.org/officeDocument/2006/math">
                <m:r>
                  <a:rPr>
                    <a:latin typeface="Cambria Math" panose="02040503050406030204" pitchFamily="18" charset="0"/>
                  </a:rPr>
                  <m:t>𝑑</m:t>
                </m:r>
              </m:oMath>
            </a14:m>
            <a:r>
              <a:t>互为可达. </a:t>
            </a:r>
            <a14:m xmlns:a14="http://schemas.microsoft.com/office/drawing/2010/main">
              <m:oMath xmlns:m="http://schemas.openxmlformats.org/officeDocument/2006/math">
                <m:r>
                  <a:rPr>
                    <a:latin typeface="Cambria Math" panose="02040503050406030204" pitchFamily="18" charset="0"/>
                  </a:rPr>
                  <m:t>𝑏</m:t>
                </m:r>
              </m:oMath>
            </a14:m>
            <a:r>
              <a:t>到</a:t>
            </a:r>
            <a14:m xmlns:a14="http://schemas.microsoft.com/office/drawing/2010/main">
              <m:oMath xmlns:m="http://schemas.openxmlformats.org/officeDocument/2006/math">
                <m:r>
                  <a:rPr>
                    <a:latin typeface="Cambria Math" panose="02040503050406030204" pitchFamily="18" charset="0"/>
                  </a:rPr>
                  <m:t>𝑒</m:t>
                </m:r>
              </m:oMath>
            </a14:m>
            <a:r>
              <a:t>不可达.</a:t>
            </a:r>
          </a:p>
        </p:txBody>
      </p:sp>
      <p:pic>
        <p:nvPicPr>
          <p:cNvPr id="2" name="Picture 1" descr="MAT21601T-Chapter09_files/figure-pptx/unnamed-chunk-44-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对于有向图, 若从图中的结点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到</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oMath>
            </a14:m>
            <a:r>
              <a:t>是可达的, 并不意味着从结点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oMath>
            </a14:m>
            <a:r>
              <a:t>到</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也是可达的.</a:t>
            </a:r>
          </a:p>
          <a:p>
            <a:pPr marL="0" lvl="0" indent="0">
              <a:buNone/>
            </a:pPr>
            <a:r>
              <a:t>例: 如图</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𝐺</m:t>
                    </m:r>
                  </m:e>
                  <m:sub>
                    <m:r>
                      <a:rPr>
                        <a:latin typeface="Cambria Math" panose="02040503050406030204" pitchFamily="18" charset="0"/>
                      </a:rPr>
                      <m:t>1</m:t>
                    </m:r>
                  </m:sub>
                </m:sSub>
              </m:oMath>
            </a14:m>
            <a:r>
              <a:t>所示, </a:t>
            </a:r>
            <a14:m xmlns:a14="http://schemas.microsoft.com/office/drawing/2010/main">
              <m:oMath xmlns:m="http://schemas.openxmlformats.org/officeDocument/2006/math">
                <m:r>
                  <a:rPr>
                    <a:latin typeface="Cambria Math" panose="02040503050406030204" pitchFamily="18" charset="0"/>
                  </a:rPr>
                  <m:t>𝑎</m:t>
                </m:r>
              </m:oMath>
            </a14:m>
            <a:r>
              <a:t>到</a:t>
            </a:r>
            <a14:m xmlns:a14="http://schemas.microsoft.com/office/drawing/2010/main">
              <m:oMath xmlns:m="http://schemas.openxmlformats.org/officeDocument/2006/math">
                <m:r>
                  <a:rPr>
                    <a:latin typeface="Cambria Math" panose="02040503050406030204" pitchFamily="18" charset="0"/>
                  </a:rPr>
                  <m:t>𝑐</m:t>
                </m:r>
              </m:oMath>
            </a14:m>
            <a:r>
              <a:t>可达, </a:t>
            </a:r>
            <a14:m xmlns:a14="http://schemas.microsoft.com/office/drawing/2010/main">
              <m:oMath xmlns:m="http://schemas.openxmlformats.org/officeDocument/2006/math">
                <m:r>
                  <a:rPr>
                    <a:latin typeface="Cambria Math" panose="02040503050406030204" pitchFamily="18" charset="0"/>
                  </a:rPr>
                  <m:t>𝑐</m:t>
                </m:r>
              </m:oMath>
            </a14:m>
            <a:r>
              <a:t>到</a:t>
            </a:r>
            <a14:m xmlns:a14="http://schemas.microsoft.com/office/drawing/2010/main">
              <m:oMath xmlns:m="http://schemas.openxmlformats.org/officeDocument/2006/math">
                <m:r>
                  <a:rPr>
                    <a:latin typeface="Cambria Math" panose="02040503050406030204" pitchFamily="18" charset="0"/>
                  </a:rPr>
                  <m:t>𝑎</m:t>
                </m:r>
              </m:oMath>
            </a14:m>
            <a:r>
              <a:t>不可达.</a:t>
            </a:r>
          </a:p>
        </p:txBody>
      </p:sp>
      <p:pic>
        <p:nvPicPr>
          <p:cNvPr id="2" name="Picture 1" descr="MAT21601T-Chapter09_files/figure-pptx/unnamed-chunk-45-1.png"/>
          <p:cNvPicPr>
            <a:picLocks noGrp="1" noChangeAspect="1"/>
          </p:cNvPicPr>
          <p:nvPr/>
        </p:nvPicPr>
        <p:blipFill>
          <a:blip r:embed="rId2"/>
          <a:stretch>
            <a:fillRect/>
          </a:stretch>
        </p:blipFill>
        <p:spPr bwMode="auto">
          <a:xfrm>
            <a:off x="7188200" y="2679700"/>
            <a:ext cx="4305300" cy="2159000"/>
          </a:xfrm>
          <a:prstGeom prst="rect">
            <a:avLst/>
          </a:prstGeom>
          <a:noFill/>
          <a:ln w="9525">
            <a:noFill/>
            <a:headEnd/>
            <a:tailEnd/>
          </a:ln>
        </p:spPr>
      </p:pic>
      <p:sp>
        <p:nvSpPr>
          <p:cNvPr id="4" name="TextBox 3"/>
          <p:cNvSpPr txBox="1"/>
          <p:nvPr/>
        </p:nvSpPr>
        <p:spPr>
          <a:xfrm>
            <a:off x="7188200" y="5384800"/>
            <a:ext cx="4305300" cy="508000"/>
          </a:xfrm>
          <a:prstGeom prst="rect">
            <a:avLst/>
          </a:prstGeom>
          <a:noFill/>
        </p:spPr>
        <p:txBody>
          <a:bodyPr/>
          <a:lstStyle/>
          <a:p>
            <a:pPr marL="0" lvl="0" indent="0" algn="ctr">
              <a:buNone/>
            </a:pPr>
            <a:r>
              <a:t>G</a:t>
            </a:r>
            <a:r>
              <a:rPr baseline="-25000"/>
              <a:t>1</a:t>
            </a:r>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s/BeijingMap.jpg"/>
          <p:cNvPicPr>
            <a:picLocks noGrp="1" noChangeAspect="1"/>
          </p:cNvPicPr>
          <p:nvPr/>
        </p:nvPicPr>
        <p:blipFill>
          <a:blip r:embed="rId2"/>
          <a:stretch>
            <a:fillRect/>
          </a:stretch>
        </p:blipFill>
        <p:spPr bwMode="auto">
          <a:xfrm>
            <a:off x="3098800" y="2133600"/>
            <a:ext cx="3263900" cy="3263900"/>
          </a:xfrm>
          <a:prstGeom prst="rect">
            <a:avLst/>
          </a:prstGeom>
          <a:noFill/>
          <a:ln w="9525">
            <a:noFill/>
            <a:headEnd/>
            <a:tailEnd/>
          </a:ln>
        </p:spPr>
      </p:pic>
      <p:sp>
        <p:nvSpPr>
          <p:cNvPr id="3" name="TextBox 3"/>
          <p:cNvSpPr txBox="1"/>
          <p:nvPr/>
        </p:nvSpPr>
        <p:spPr>
          <a:xfrm>
            <a:off x="2578100" y="5397500"/>
            <a:ext cx="4305300" cy="508000"/>
          </a:xfrm>
          <a:prstGeom prst="rect">
            <a:avLst/>
          </a:prstGeom>
          <a:noFill/>
        </p:spPr>
        <p:txBody>
          <a:bodyPr/>
          <a:lstStyle/>
          <a:p>
            <a:pPr marL="0" lvl="0" indent="0" algn="ctr">
              <a:buNone/>
            </a:pPr>
            <a:r>
              <a:t>四色问题: 对任何一张地图进行着色, 两个共同边界的区域染不同的颜色, 则只需四种颜色就足够.</a:t>
            </a:r>
          </a:p>
        </p:txBody>
      </p:sp>
      <p:pic>
        <p:nvPicPr>
          <p:cNvPr id="4" name="Picture 1" descr="Res/TSPSimple.jpg"/>
          <p:cNvPicPr>
            <a:picLocks noGrp="1" noChangeAspect="1"/>
          </p:cNvPicPr>
          <p:nvPr/>
        </p:nvPicPr>
        <p:blipFill>
          <a:blip r:embed="rId3"/>
          <a:stretch>
            <a:fillRect/>
          </a:stretch>
        </p:blipFill>
        <p:spPr bwMode="auto">
          <a:xfrm>
            <a:off x="7239000" y="2120900"/>
            <a:ext cx="4203700" cy="3263900"/>
          </a:xfrm>
          <a:prstGeom prst="rect">
            <a:avLst/>
          </a:prstGeom>
          <a:noFill/>
          <a:ln w="9525">
            <a:noFill/>
            <a:headEnd/>
            <a:tailEnd/>
          </a:ln>
        </p:spPr>
      </p:pic>
      <p:sp>
        <p:nvSpPr>
          <p:cNvPr id="5" name="TextBox 3"/>
          <p:cNvSpPr txBox="1"/>
          <p:nvPr/>
        </p:nvSpPr>
        <p:spPr>
          <a:xfrm>
            <a:off x="7188200" y="5384800"/>
            <a:ext cx="4305300" cy="508000"/>
          </a:xfrm>
          <a:prstGeom prst="rect">
            <a:avLst/>
          </a:prstGeom>
          <a:noFill/>
        </p:spPr>
        <p:txBody>
          <a:bodyPr/>
          <a:lstStyle/>
          <a:p>
            <a:pPr marL="0" lvl="0" indent="0" algn="ctr">
              <a:buNone/>
            </a:pPr>
            <a:r>
              <a:t>旅行商问题: 找出一个包含所有节点 (城市) 的具有最短路程的环路.</a:t>
            </a:r>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t>定义: 对于图</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oMath>
            </a14:m>
            <a:r>
              <a:t>中的任意两结点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和</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oMath>
            </a14:m>
            <a:r>
              <a:t>, 定义</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到</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oMath>
            </a14:m>
            <a:r>
              <a:t>的距离</a:t>
            </a:r>
            <a14:m xmlns:a14="http://schemas.microsoft.com/office/drawing/2010/main">
              <m:oMath xmlns:m="http://schemas.openxmlformats.org/officeDocument/2006/math">
                <m:r>
                  <a:rPr>
                    <a:latin typeface="Cambria Math" panose="02040503050406030204" pitchFamily="18" charset="0"/>
                  </a:rPr>
                  <m:t>𝑑</m:t>
                </m:r>
                <m:d>
                  <m:dPr>
                    <m:begChr m:val="["/>
                    <m:endChr m:val="]"/>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e>
                </m:d>
              </m:oMath>
            </a14:m>
            <a:r>
              <a:t>如下:</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𝑑</m:t>
                  </m:r>
                  <m:d>
                    <m:dPr>
                      <m:begChr m:val="["/>
                      <m:endChr m:val="]"/>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e>
                  </m:d>
                  <m:r>
                    <a:rPr>
                      <a:latin typeface="Cambria Math" panose="02040503050406030204" pitchFamily="18" charset="0"/>
                    </a:rPr>
                    <m:t>=</m:t>
                  </m:r>
                  <m:d>
                    <m:dPr>
                      <m:begChr m:val="{"/>
                      <m:endChr m:val=""/>
                      <m:ctrlPr>
                        <a:rPr i="1">
                          <a:latin typeface="Cambria Math" panose="02040503050406030204" pitchFamily="18" charset="0"/>
                        </a:rPr>
                      </m:ctrlPr>
                    </m:dPr>
                    <m:e>
                      <m:m>
                        <m:mPr>
                          <m:mcs>
                            <m:mc>
                              <m:mcPr>
                                <m:count m:val="2"/>
                                <m:mcJc m:val="center"/>
                              </m:mcPr>
                            </m:mc>
                          </m:mcs>
                          <m:ctrlPr>
                            <a:rPr i="1">
                              <a:latin typeface="Cambria Math" panose="02040503050406030204" pitchFamily="18" charset="0"/>
                            </a:rPr>
                          </m:ctrlPr>
                        </m:mPr>
                        <m:mr>
                          <m:e>
                            <m:r>
                              <a:rPr>
                                <a:latin typeface="Cambria Math" panose="02040503050406030204" pitchFamily="18" charset="0"/>
                              </a:rPr>
                              <m:t>0</m:t>
                            </m:r>
                          </m:e>
                          <m:e>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e>
                        </m:mr>
                        <m:mr>
                          <m:e>
                            <m:r>
                              <a:rPr>
                                <a:latin typeface="Cambria Math" panose="02040503050406030204" pitchFamily="18" charset="0"/>
                              </a:rPr>
                              <m:t>∞</m:t>
                            </m:r>
                          </m:e>
                          <m:e>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r>
                              <a:rPr>
                                <a:latin typeface="Cambria Math" panose="02040503050406030204" pitchFamily="18" charset="0"/>
                              </a:rPr>
                              <m:t>到</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r>
                              <a:rPr>
                                <a:latin typeface="Cambria Math" panose="02040503050406030204" pitchFamily="18" charset="0"/>
                              </a:rPr>
                              <m:t>不可达</m:t>
                            </m:r>
                          </m:e>
                        </m:mr>
                        <m:mr>
                          <m:e>
                            <m:r>
                              <a:rPr>
                                <a:latin typeface="Cambria Math" panose="02040503050406030204" pitchFamily="18" charset="0"/>
                              </a:rPr>
                              <m:t>𝑙</m:t>
                            </m:r>
                          </m:e>
                          <m:e>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r>
                              <a:rPr>
                                <a:latin typeface="Cambria Math" panose="02040503050406030204" pitchFamily="18" charset="0"/>
                              </a:rPr>
                              <m:t>到</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r>
                              <a:rPr>
                                <a:latin typeface="Cambria Math" panose="02040503050406030204" pitchFamily="18" charset="0"/>
                              </a:rPr>
                              <m:t>可达</m:t>
                            </m:r>
                          </m:e>
                        </m:mr>
                      </m:m>
                    </m:e>
                  </m:d>
                </m:oMath>
              </m:oMathPara>
            </a14:m>
            <a:endParaRPr/>
          </a:p>
          <a:p>
            <a:pPr marL="0" lvl="0" indent="0">
              <a:buNone/>
            </a:pPr>
            <a:r>
              <a:t>其中</a:t>
            </a:r>
            <a14:m xmlns:a14="http://schemas.microsoft.com/office/drawing/2010/main">
              <m:oMath xmlns:m="http://schemas.openxmlformats.org/officeDocument/2006/math">
                <m:r>
                  <a:rPr>
                    <a:latin typeface="Cambria Math" panose="02040503050406030204" pitchFamily="18" charset="0"/>
                  </a:rPr>
                  <m:t>𝑙</m:t>
                </m:r>
              </m:oMath>
            </a14:m>
            <a:r>
              <a:t>是</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到</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oMath>
            </a14:m>
            <a:r>
              <a:t>的所有通路中长度最短的通路(称为</a:t>
            </a:r>
            <a:r>
              <a:rPr b="1"/>
              <a:t>短程线</a:t>
            </a:r>
            <a:r>
              <a:t>、</a:t>
            </a:r>
            <a:r>
              <a:rPr b="1"/>
              <a:t>测地线</a:t>
            </a:r>
            <a:r>
              <a:t>)的长度, 并称图</a:t>
            </a:r>
            <a14:m xmlns:a14="http://schemas.microsoft.com/office/drawing/2010/main">
              <m:oMath xmlns:m="http://schemas.openxmlformats.org/officeDocument/2006/math">
                <m:r>
                  <a:rPr>
                    <a:latin typeface="Cambria Math" panose="02040503050406030204" pitchFamily="18" charset="0"/>
                  </a:rPr>
                  <m:t>𝐺</m:t>
                </m:r>
              </m:oMath>
            </a14:m>
            <a:r>
              <a:t>中任两点之间距离的最大值</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𝐷</m:t>
                  </m:r>
                  <m:r>
                    <a:rPr>
                      <a:latin typeface="Cambria Math" panose="02040503050406030204" pitchFamily="18" charset="0"/>
                    </a:rPr>
                    <m:t>=</m:t>
                  </m:r>
                  <m:limLow>
                    <m:limLowPr>
                      <m:ctrlPr>
                        <a:rPr i="1">
                          <a:latin typeface="Cambria Math" panose="02040503050406030204" pitchFamily="18" charset="0"/>
                        </a:rPr>
                      </m:ctrlPr>
                    </m:limLowPr>
                    <m:e>
                      <m:r>
                        <m:rPr>
                          <m:sty m:val="p"/>
                        </m:rPr>
                        <a:rPr>
                          <a:latin typeface="Cambria Math" panose="02040503050406030204" pitchFamily="18" charset="0"/>
                        </a:rPr>
                        <m:t>max</m:t>
                      </m:r>
                    </m:e>
                    <m:lim>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r>
                        <a:rPr>
                          <a:latin typeface="Cambria Math" panose="02040503050406030204" pitchFamily="18" charset="0"/>
                        </a:rPr>
                        <m:t>∈</m:t>
                      </m:r>
                      <m:r>
                        <a:rPr>
                          <a:latin typeface="Cambria Math" panose="02040503050406030204" pitchFamily="18" charset="0"/>
                        </a:rPr>
                        <m:t>𝑉</m:t>
                      </m:r>
                    </m:lim>
                  </m:limLow>
                  <m:r>
                    <a:rPr>
                      <a:latin typeface="Cambria Math" panose="02040503050406030204" pitchFamily="18" charset="0"/>
                    </a:rPr>
                    <m:t>𝑑</m:t>
                  </m:r>
                  <m:d>
                    <m:dPr>
                      <m:begChr m:val="["/>
                      <m:endChr m:val="]"/>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e>
                  </m:d>
                </m:oMath>
              </m:oMathPara>
            </a14:m>
            <a:endParaRPr/>
          </a:p>
          <a:p>
            <a:pPr marL="0" lvl="0" indent="0">
              <a:buNone/>
            </a:pPr>
            <a:r>
              <a:t>为图的</a:t>
            </a:r>
            <a:r>
              <a:rPr b="1"/>
              <a:t>直径</a:t>
            </a:r>
            <a:r>
              <a:t>.</a:t>
            </a:r>
          </a:p>
        </p:txBody>
      </p:sp>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t>距离</a:t>
            </a:r>
            <a14:m xmlns:a14="http://schemas.microsoft.com/office/drawing/2010/main">
              <m:oMath xmlns:m="http://schemas.openxmlformats.org/officeDocument/2006/math">
                <m:r>
                  <a:rPr>
                    <a:latin typeface="Cambria Math" panose="02040503050406030204" pitchFamily="18" charset="0"/>
                  </a:rPr>
                  <m:t>𝑑</m:t>
                </m:r>
                <m:d>
                  <m:dPr>
                    <m:begChr m:val="["/>
                    <m:endChr m:val="]"/>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e>
                </m:d>
              </m:oMath>
            </a14:m>
            <a:r>
              <a:t>满足下列性质:</a:t>
            </a:r>
          </a:p>
          <a:p>
            <a:pPr marL="0" lvl="0" indent="0">
              <a:buNone/>
            </a:pPr>
            <a:r>
              <a:t>(1)</a:t>
            </a:r>
            <a14:m xmlns:a14="http://schemas.microsoft.com/office/drawing/2010/main">
              <m:oMath xmlns:m="http://schemas.openxmlformats.org/officeDocument/2006/math">
                <m:r>
                  <a:rPr>
                    <a:latin typeface="Cambria Math" panose="02040503050406030204" pitchFamily="18" charset="0"/>
                  </a:rPr>
                  <m:t>𝑑</m:t>
                </m:r>
                <m:d>
                  <m:dPr>
                    <m:begChr m:val="["/>
                    <m:endChr m:val="]"/>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e>
                </m:d>
                <m:r>
                  <a:rPr>
                    <a:latin typeface="Cambria Math" panose="02040503050406030204" pitchFamily="18" charset="0"/>
                  </a:rPr>
                  <m:t>≥0</m:t>
                </m:r>
              </m:oMath>
            </a14:m>
            <a:r>
              <a:t>, 对于图中的任意两点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和</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oMath>
            </a14:m>
            <a:r>
              <a:t>.</a:t>
            </a:r>
          </a:p>
          <a:p>
            <a:pPr marL="0" lvl="0" indent="0">
              <a:buNone/>
            </a:pPr>
            <a:r>
              <a:t>(2)</a:t>
            </a:r>
            <a14:m xmlns:a14="http://schemas.microsoft.com/office/drawing/2010/main">
              <m:oMath xmlns:m="http://schemas.openxmlformats.org/officeDocument/2006/math">
                <m:r>
                  <a:rPr>
                    <a:latin typeface="Cambria Math" panose="02040503050406030204" pitchFamily="18" charset="0"/>
                  </a:rPr>
                  <m:t>𝑑</m:t>
                </m:r>
                <m:d>
                  <m:dPr>
                    <m:begChr m:val="["/>
                    <m:endChr m:val="]"/>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𝑘</m:t>
                        </m:r>
                      </m:sub>
                    </m:sSub>
                  </m:e>
                </m:d>
                <m:r>
                  <a:rPr>
                    <a:latin typeface="Cambria Math" panose="02040503050406030204" pitchFamily="18" charset="0"/>
                  </a:rPr>
                  <m:t>+</m:t>
                </m:r>
                <m:r>
                  <a:rPr>
                    <a:latin typeface="Cambria Math" panose="02040503050406030204" pitchFamily="18" charset="0"/>
                  </a:rPr>
                  <m:t>𝑑</m:t>
                </m:r>
                <m:d>
                  <m:dPr>
                    <m:begChr m:val="["/>
                    <m:endChr m:val="]"/>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𝑘</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e>
                </m:d>
                <m:r>
                  <a:rPr>
                    <a:latin typeface="Cambria Math" panose="02040503050406030204" pitchFamily="18" charset="0"/>
                  </a:rPr>
                  <m:t>≥</m:t>
                </m:r>
                <m:r>
                  <a:rPr>
                    <a:latin typeface="Cambria Math" panose="02040503050406030204" pitchFamily="18" charset="0"/>
                  </a:rPr>
                  <m:t>𝑑</m:t>
                </m:r>
                <m:d>
                  <m:dPr>
                    <m:begChr m:val="["/>
                    <m:endChr m:val="]"/>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e>
                </m:d>
              </m:oMath>
            </a14:m>
            <a:r>
              <a:t>, 对于图中的任意三 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 </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𝑘</m:t>
                    </m:r>
                  </m:sub>
                </m:sSub>
              </m:oMath>
            </a14:m>
            <a:r>
              <a:t>和</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oMath>
            </a14:m>
            <a:r>
              <a:t>.</a:t>
            </a:r>
          </a:p>
          <a:p>
            <a:pPr marL="0" lvl="0" indent="0">
              <a:buNone/>
            </a:pPr>
            <a:r>
              <a:t>(3)</a:t>
            </a:r>
            <a14:m xmlns:a14="http://schemas.microsoft.com/office/drawing/2010/main">
              <m:oMath xmlns:m="http://schemas.openxmlformats.org/officeDocument/2006/math">
                <m:r>
                  <a:rPr>
                    <a:latin typeface="Cambria Math" panose="02040503050406030204" pitchFamily="18" charset="0"/>
                  </a:rPr>
                  <m:t>𝑑</m:t>
                </m:r>
                <m:d>
                  <m:dPr>
                    <m:begChr m:val="["/>
                    <m:endChr m:val="]"/>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e>
                </m:d>
                <m:r>
                  <a:rPr>
                    <a:latin typeface="Cambria Math" panose="02040503050406030204" pitchFamily="18" charset="0"/>
                  </a:rPr>
                  <m:t>=</m:t>
                </m:r>
                <m:r>
                  <a:rPr>
                    <a:latin typeface="Cambria Math" panose="02040503050406030204" pitchFamily="18" charset="0"/>
                  </a:rPr>
                  <m:t>𝑑</m:t>
                </m:r>
                <m:d>
                  <m:dPr>
                    <m:begChr m:val="["/>
                    <m:endChr m:val="]"/>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e>
                </m:d>
              </m:oMath>
            </a14:m>
            <a:r>
              <a:t>, 对于无向图中的任意两点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和</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oMath>
            </a14:m>
            <a:r>
              <a:t>.</a:t>
            </a:r>
          </a:p>
        </p:txBody>
      </p:sp>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例: 如图</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𝐺</m:t>
                    </m:r>
                  </m:e>
                  <m:sub>
                    <m:r>
                      <a:rPr>
                        <a:latin typeface="Cambria Math" panose="02040503050406030204" pitchFamily="18" charset="0"/>
                      </a:rPr>
                      <m:t>1</m:t>
                    </m:r>
                  </m:sub>
                </m:sSub>
              </m:oMath>
            </a14:m>
            <a:r>
              <a:t>所示,</a:t>
            </a:r>
          </a:p>
          <a:p>
            <a:pPr marL="0" lvl="0" indent="0">
              <a:buNone/>
            </a:pPr>
            <a14:m xmlns:a14="http://schemas.microsoft.com/office/drawing/2010/main">
              <m:oMath xmlns:m="http://schemas.openxmlformats.org/officeDocument/2006/math">
                <m:r>
                  <a:rPr>
                    <a:latin typeface="Cambria Math" panose="02040503050406030204" pitchFamily="18" charset="0"/>
                  </a:rPr>
                  <m:t>𝑑</m:t>
                </m:r>
                <m:d>
                  <m:dPr>
                    <m:begChr m:val="["/>
                    <m:endChr m:val="]"/>
                    <m:ctrlPr>
                      <a:rPr i="1">
                        <a:latin typeface="Cambria Math" panose="02040503050406030204" pitchFamily="18" charset="0"/>
                      </a:rPr>
                    </m:ctrlPr>
                  </m:dPr>
                  <m:e>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𝑑</m:t>
                    </m:r>
                  </m:e>
                </m:d>
                <m:r>
                  <a:rPr>
                    <a:latin typeface="Cambria Math" panose="02040503050406030204" pitchFamily="18" charset="0"/>
                  </a:rPr>
                  <m:t>=2</m:t>
                </m:r>
              </m:oMath>
            </a14:m>
            <a:r>
              <a:t>, </a:t>
            </a:r>
            <a14:m xmlns:a14="http://schemas.microsoft.com/office/drawing/2010/main">
              <m:oMath xmlns:m="http://schemas.openxmlformats.org/officeDocument/2006/math">
                <m:r>
                  <a:rPr>
                    <a:latin typeface="Cambria Math" panose="02040503050406030204" pitchFamily="18" charset="0"/>
                  </a:rPr>
                  <m:t>𝑑</m:t>
                </m:r>
                <m:d>
                  <m:dPr>
                    <m:begChr m:val="["/>
                    <m:endChr m:val="]"/>
                    <m:ctrlPr>
                      <a:rPr i="1">
                        <a:latin typeface="Cambria Math" panose="02040503050406030204" pitchFamily="18" charset="0"/>
                      </a:rPr>
                    </m:ctrlPr>
                  </m:dPr>
                  <m:e>
                    <m:r>
                      <a:rPr>
                        <a:latin typeface="Cambria Math" panose="02040503050406030204" pitchFamily="18" charset="0"/>
                      </a:rPr>
                      <m:t>𝑑</m:t>
                    </m:r>
                    <m:r>
                      <a:rPr>
                        <a:latin typeface="Cambria Math" panose="02040503050406030204" pitchFamily="18" charset="0"/>
                      </a:rPr>
                      <m:t>,</m:t>
                    </m:r>
                    <m:r>
                      <a:rPr>
                        <a:latin typeface="Cambria Math" panose="02040503050406030204" pitchFamily="18" charset="0"/>
                      </a:rPr>
                      <m:t>𝑎</m:t>
                    </m:r>
                  </m:e>
                </m:d>
                <m:r>
                  <a:rPr>
                    <a:latin typeface="Cambria Math" panose="02040503050406030204" pitchFamily="18" charset="0"/>
                  </a:rPr>
                  <m:t>=2</m:t>
                </m:r>
              </m:oMath>
            </a14:m>
            <a:r>
              <a:t>,</a:t>
            </a:r>
          </a:p>
          <a:p>
            <a:pPr marL="0" lvl="0" indent="0">
              <a:buNone/>
            </a:pPr>
            <a14:m xmlns:a14="http://schemas.microsoft.com/office/drawing/2010/main">
              <m:oMath xmlns:m="http://schemas.openxmlformats.org/officeDocument/2006/math">
                <m:r>
                  <a:rPr>
                    <a:latin typeface="Cambria Math" panose="02040503050406030204" pitchFamily="18" charset="0"/>
                  </a:rPr>
                  <m:t>𝑎</m:t>
                </m:r>
              </m:oMath>
            </a14:m>
            <a:r>
              <a:t>和</a:t>
            </a:r>
            <a14:m xmlns:a14="http://schemas.microsoft.com/office/drawing/2010/main">
              <m:oMath xmlns:m="http://schemas.openxmlformats.org/officeDocument/2006/math">
                <m:r>
                  <a:rPr>
                    <a:latin typeface="Cambria Math" panose="02040503050406030204" pitchFamily="18" charset="0"/>
                  </a:rPr>
                  <m:t>𝑑</m:t>
                </m:r>
              </m:oMath>
            </a14:m>
            <a:r>
              <a:t>互为可达.</a:t>
            </a:r>
          </a:p>
          <a:p>
            <a:pPr marL="0" lvl="0" indent="0">
              <a:buNone/>
            </a:pPr>
            <a:r>
              <a:t>如图</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𝐺</m:t>
                    </m:r>
                  </m:e>
                  <m:sub>
                    <m:r>
                      <a:rPr>
                        <a:latin typeface="Cambria Math" panose="02040503050406030204" pitchFamily="18" charset="0"/>
                      </a:rPr>
                      <m:t>2</m:t>
                    </m:r>
                  </m:sub>
                </m:sSub>
              </m:oMath>
            </a14:m>
            <a:r>
              <a:t>所示,</a:t>
            </a:r>
          </a:p>
          <a:p>
            <a:pPr marL="0" lvl="0" indent="0">
              <a:buNone/>
            </a:pPr>
            <a14:m xmlns:a14="http://schemas.microsoft.com/office/drawing/2010/main">
              <m:oMath xmlns:m="http://schemas.openxmlformats.org/officeDocument/2006/math">
                <m:r>
                  <a:rPr>
                    <a:latin typeface="Cambria Math" panose="02040503050406030204" pitchFamily="18" charset="0"/>
                  </a:rPr>
                  <m:t>𝑑</m:t>
                </m:r>
                <m:d>
                  <m:dPr>
                    <m:begChr m:val="["/>
                    <m:endChr m:val="]"/>
                    <m:ctrlPr>
                      <a:rPr i="1">
                        <a:latin typeface="Cambria Math" panose="02040503050406030204" pitchFamily="18" charset="0"/>
                      </a:rPr>
                    </m:ctrlPr>
                  </m:dPr>
                  <m:e>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𝑐</m:t>
                    </m:r>
                  </m:e>
                </m:d>
                <m:r>
                  <a:rPr>
                    <a:latin typeface="Cambria Math" panose="02040503050406030204" pitchFamily="18" charset="0"/>
                  </a:rPr>
                  <m:t>=1</m:t>
                </m:r>
              </m:oMath>
            </a14:m>
            <a:r>
              <a:t>, </a:t>
            </a:r>
            <a14:m xmlns:a14="http://schemas.microsoft.com/office/drawing/2010/main">
              <m:oMath xmlns:m="http://schemas.openxmlformats.org/officeDocument/2006/math">
                <m:r>
                  <a:rPr>
                    <a:latin typeface="Cambria Math" panose="02040503050406030204" pitchFamily="18" charset="0"/>
                  </a:rPr>
                  <m:t>𝑑</m:t>
                </m:r>
                <m:d>
                  <m:dPr>
                    <m:begChr m:val="["/>
                    <m:endChr m:val="]"/>
                    <m:ctrlPr>
                      <a:rPr i="1">
                        <a:latin typeface="Cambria Math" panose="02040503050406030204" pitchFamily="18" charset="0"/>
                      </a:rPr>
                    </m:ctrlPr>
                  </m:dPr>
                  <m:e>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𝑎</m:t>
                    </m:r>
                  </m:e>
                </m:d>
                <m:r>
                  <a:rPr>
                    <a:latin typeface="Cambria Math" panose="02040503050406030204" pitchFamily="18" charset="0"/>
                  </a:rPr>
                  <m:t>=∞</m:t>
                </m:r>
              </m:oMath>
            </a14:m>
            <a:r>
              <a:t>,</a:t>
            </a:r>
          </a:p>
          <a:p>
            <a:pPr marL="0" lvl="0" indent="0">
              <a:buNone/>
            </a:pPr>
            <a14:m xmlns:a14="http://schemas.microsoft.com/office/drawing/2010/main">
              <m:oMath xmlns:m="http://schemas.openxmlformats.org/officeDocument/2006/math">
                <m:r>
                  <a:rPr>
                    <a:latin typeface="Cambria Math" panose="02040503050406030204" pitchFamily="18" charset="0"/>
                  </a:rPr>
                  <m:t>𝑎</m:t>
                </m:r>
              </m:oMath>
            </a14:m>
            <a:r>
              <a:t>到</a:t>
            </a:r>
            <a14:m xmlns:a14="http://schemas.microsoft.com/office/drawing/2010/main">
              <m:oMath xmlns:m="http://schemas.openxmlformats.org/officeDocument/2006/math">
                <m:r>
                  <a:rPr>
                    <a:latin typeface="Cambria Math" panose="02040503050406030204" pitchFamily="18" charset="0"/>
                  </a:rPr>
                  <m:t>𝑐</m:t>
                </m:r>
              </m:oMath>
            </a14:m>
            <a:r>
              <a:t>可达, </a:t>
            </a:r>
            <a14:m xmlns:a14="http://schemas.microsoft.com/office/drawing/2010/main">
              <m:oMath xmlns:m="http://schemas.openxmlformats.org/officeDocument/2006/math">
                <m:r>
                  <a:rPr>
                    <a:latin typeface="Cambria Math" panose="02040503050406030204" pitchFamily="18" charset="0"/>
                  </a:rPr>
                  <m:t>𝑐</m:t>
                </m:r>
              </m:oMath>
            </a14:m>
            <a:r>
              <a:t>到</a:t>
            </a:r>
            <a14:m xmlns:a14="http://schemas.microsoft.com/office/drawing/2010/main">
              <m:oMath xmlns:m="http://schemas.openxmlformats.org/officeDocument/2006/math">
                <m:r>
                  <a:rPr>
                    <a:latin typeface="Cambria Math" panose="02040503050406030204" pitchFamily="18" charset="0"/>
                  </a:rPr>
                  <m:t>𝑎</m:t>
                </m:r>
              </m:oMath>
            </a14:m>
            <a:r>
              <a:t>不可达.</a:t>
            </a:r>
          </a:p>
        </p:txBody>
      </p:sp>
      <p:pic>
        <p:nvPicPr>
          <p:cNvPr id="2" name="Picture 1" descr="MAT21601T-Chapter09_files/figure-pptx/unnamed-chunk-46-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例: 如图</a:t>
            </a:r>
            <a14:m xmlns:a14="http://schemas.microsoft.com/office/drawing/2010/main">
              <m:oMath xmlns:m="http://schemas.openxmlformats.org/officeDocument/2006/math">
                <m:r>
                  <a:rPr>
                    <a:latin typeface="Cambria Math" panose="02040503050406030204" pitchFamily="18" charset="0"/>
                  </a:rPr>
                  <m:t>𝐺</m:t>
                </m:r>
              </m:oMath>
            </a14:m>
            <a:r>
              <a:t>所示, </a:t>
            </a:r>
            <a14:m xmlns:a14="http://schemas.microsoft.com/office/drawing/2010/main">
              <m:oMath xmlns:m="http://schemas.openxmlformats.org/officeDocument/2006/math">
                <m:r>
                  <a:rPr>
                    <a:latin typeface="Cambria Math" panose="02040503050406030204" pitchFamily="18" charset="0"/>
                  </a:rPr>
                  <m:t>𝑎</m:t>
                </m:r>
              </m:oMath>
            </a14:m>
            <a:r>
              <a:t>和</a:t>
            </a:r>
            <a14:m xmlns:a14="http://schemas.microsoft.com/office/drawing/2010/main">
              <m:oMath xmlns:m="http://schemas.openxmlformats.org/officeDocument/2006/math">
                <m:r>
                  <a:rPr>
                    <a:latin typeface="Cambria Math" panose="02040503050406030204" pitchFamily="18" charset="0"/>
                  </a:rPr>
                  <m:t>𝑑</m:t>
                </m:r>
              </m:oMath>
            </a14:m>
            <a:r>
              <a:t>互为可达, 但</a:t>
            </a:r>
          </a:p>
          <a:p>
            <a:pPr marL="0" lvl="0" indent="0">
              <a:buNone/>
            </a:pPr>
            <a:r>
              <a:t> </a:t>
            </a:r>
          </a:p>
          <a:p>
            <a:pPr marL="0" lvl="0" indent="0">
              <a:buNone/>
            </a:pPr>
            <a14:m xmlns:a14="http://schemas.microsoft.com/office/drawing/2010/main">
              <m:oMath xmlns:m="http://schemas.openxmlformats.org/officeDocument/2006/math">
                <m:r>
                  <a:rPr>
                    <a:latin typeface="Cambria Math" panose="02040503050406030204" pitchFamily="18" charset="0"/>
                  </a:rPr>
                  <m:t>𝑑</m:t>
                </m:r>
                <m:d>
                  <m:dPr>
                    <m:begChr m:val="["/>
                    <m:endChr m:val="]"/>
                    <m:ctrlPr>
                      <a:rPr i="1">
                        <a:latin typeface="Cambria Math" panose="02040503050406030204" pitchFamily="18" charset="0"/>
                      </a:rPr>
                    </m:ctrlPr>
                  </m:dPr>
                  <m:e>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𝑑</m:t>
                    </m:r>
                  </m:e>
                </m:d>
                <m:r>
                  <a:rPr>
                    <a:latin typeface="Cambria Math" panose="02040503050406030204" pitchFamily="18" charset="0"/>
                  </a:rPr>
                  <m:t>=2</m:t>
                </m:r>
              </m:oMath>
            </a14:m>
            <a:r>
              <a:t>, </a:t>
            </a:r>
            <a14:m xmlns:a14="http://schemas.microsoft.com/office/drawing/2010/main">
              <m:oMath xmlns:m="http://schemas.openxmlformats.org/officeDocument/2006/math">
                <m:r>
                  <a:rPr>
                    <a:latin typeface="Cambria Math" panose="02040503050406030204" pitchFamily="18" charset="0"/>
                  </a:rPr>
                  <m:t>𝑑</m:t>
                </m:r>
                <m:d>
                  <m:dPr>
                    <m:begChr m:val="["/>
                    <m:endChr m:val="]"/>
                    <m:ctrlPr>
                      <a:rPr i="1">
                        <a:latin typeface="Cambria Math" panose="02040503050406030204" pitchFamily="18" charset="0"/>
                      </a:rPr>
                    </m:ctrlPr>
                  </m:dPr>
                  <m:e>
                    <m:r>
                      <a:rPr>
                        <a:latin typeface="Cambria Math" panose="02040503050406030204" pitchFamily="18" charset="0"/>
                      </a:rPr>
                      <m:t>𝑑</m:t>
                    </m:r>
                    <m:r>
                      <a:rPr>
                        <a:latin typeface="Cambria Math" panose="02040503050406030204" pitchFamily="18" charset="0"/>
                      </a:rPr>
                      <m:t>,</m:t>
                    </m:r>
                    <m:r>
                      <a:rPr>
                        <a:latin typeface="Cambria Math" panose="02040503050406030204" pitchFamily="18" charset="0"/>
                      </a:rPr>
                      <m:t>𝑎</m:t>
                    </m:r>
                  </m:e>
                </m:d>
                <m:r>
                  <a:rPr>
                    <a:latin typeface="Cambria Math" panose="02040503050406030204" pitchFamily="18" charset="0"/>
                  </a:rPr>
                  <m:t>=3</m:t>
                </m:r>
              </m:oMath>
            </a14:m>
            <a:r>
              <a:t>.</a:t>
            </a:r>
          </a:p>
        </p:txBody>
      </p:sp>
      <p:pic>
        <p:nvPicPr>
          <p:cNvPr id="2" name="Picture 1" descr="MAT21601T-Chapter09_files/figure-pptx/unnamed-chunk-47-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63</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定义: 设</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oMath>
            </a14:m>
            <a:r>
              <a:t>是无向图, 若</a:t>
            </a:r>
            <a14:m xmlns:a14="http://schemas.microsoft.com/office/drawing/2010/main">
              <m:oMath xmlns:m="http://schemas.openxmlformats.org/officeDocument/2006/math">
                <m:r>
                  <a:rPr>
                    <a:latin typeface="Cambria Math" panose="02040503050406030204" pitchFamily="18" charset="0"/>
                  </a:rPr>
                  <m:t>𝐺</m:t>
                </m:r>
              </m:oMath>
            </a14:m>
            <a:r>
              <a:t>中任意两个结点都是相互可达的, 则称无向图</a:t>
            </a:r>
            <a14:m xmlns:a14="http://schemas.microsoft.com/office/drawing/2010/main">
              <m:oMath xmlns:m="http://schemas.openxmlformats.org/officeDocument/2006/math">
                <m:r>
                  <a:rPr>
                    <a:latin typeface="Cambria Math" panose="02040503050406030204" pitchFamily="18" charset="0"/>
                  </a:rPr>
                  <m:t>𝐺</m:t>
                </m:r>
              </m:oMath>
            </a14:m>
            <a:r>
              <a:t>是</a:t>
            </a:r>
            <a:r>
              <a:rPr b="1"/>
              <a:t>连通</a:t>
            </a:r>
            <a:r>
              <a:t>的, 否则称是</a:t>
            </a:r>
            <a:r>
              <a:rPr b="1"/>
              <a:t>非连通</a:t>
            </a:r>
            <a:r>
              <a:t>的.</a:t>
            </a:r>
          </a:p>
          <a:p>
            <a:pPr marL="0" lvl="0" indent="0">
              <a:buNone/>
            </a:pPr>
            <a:r>
              <a:t>无向图被划分为两类: 连通图和非连通图.</a:t>
            </a:r>
          </a:p>
        </p:txBody>
      </p:sp>
      <p:pic>
        <p:nvPicPr>
          <p:cNvPr id="2" name="Picture 1" descr="MAT21601T-Chapter09_files/figure-pptx/unnamed-chunk-48-1.png"/>
          <p:cNvPicPr>
            <a:picLocks noGrp="1" noChangeAspect="1"/>
          </p:cNvPicPr>
          <p:nvPr/>
        </p:nvPicPr>
        <p:blipFill>
          <a:blip r:embed="rId2"/>
          <a:stretch>
            <a:fillRect/>
          </a:stretch>
        </p:blipFill>
        <p:spPr bwMode="auto">
          <a:xfrm>
            <a:off x="7188200" y="2679700"/>
            <a:ext cx="4305300" cy="2159000"/>
          </a:xfrm>
          <a:prstGeom prst="rect">
            <a:avLst/>
          </a:prstGeom>
          <a:noFill/>
          <a:ln w="9525">
            <a:noFill/>
            <a:headEnd/>
            <a:tailEnd/>
          </a:ln>
        </p:spPr>
      </p:pic>
      <p:sp>
        <p:nvSpPr>
          <p:cNvPr id="4" name="TextBox 3"/>
          <p:cNvSpPr txBox="1"/>
          <p:nvPr/>
        </p:nvSpPr>
        <p:spPr>
          <a:xfrm>
            <a:off x="7188200" y="5384800"/>
            <a:ext cx="4305300" cy="508000"/>
          </a:xfrm>
          <a:prstGeom prst="rect">
            <a:avLst/>
          </a:prstGeom>
          <a:noFill/>
        </p:spPr>
        <p:txBody>
          <a:bodyPr/>
          <a:lstStyle/>
          <a:p>
            <a:pPr marL="0" lvl="0" indent="0" algn="ctr">
              <a:buNone/>
            </a:pPr>
            <a:r>
              <a:t>G</a:t>
            </a:r>
            <a:r>
              <a:rPr baseline="-25000"/>
              <a:t>1</a:t>
            </a:r>
            <a:r>
              <a:t>是连通的, G</a:t>
            </a:r>
            <a:r>
              <a:rPr baseline="-25000"/>
              <a:t>2</a:t>
            </a:r>
            <a:r>
              <a:t>是非连通的.</a:t>
            </a:r>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定义: 设</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𝐺</m:t>
                    </m:r>
                  </m:e>
                  <m:sup>
                    <m:r>
                      <a:rPr>
                        <a:latin typeface="Cambria Math" panose="02040503050406030204" pitchFamily="18" charset="0"/>
                      </a:rPr>
                      <m:t>′</m:t>
                    </m:r>
                  </m:sup>
                </m:sSup>
              </m:oMath>
            </a14:m>
            <a:r>
              <a:t>是无向图</a:t>
            </a:r>
            <a14:m xmlns:a14="http://schemas.microsoft.com/office/drawing/2010/main">
              <m:oMath xmlns:m="http://schemas.openxmlformats.org/officeDocument/2006/math">
                <m:r>
                  <a:rPr>
                    <a:latin typeface="Cambria Math" panose="02040503050406030204" pitchFamily="18" charset="0"/>
                  </a:rPr>
                  <m:t>𝐺</m:t>
                </m:r>
              </m:oMath>
            </a14:m>
            <a:r>
              <a:t>的子图, 若</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𝐺</m:t>
                    </m:r>
                  </m:e>
                  <m:sup>
                    <m:r>
                      <a:rPr>
                        <a:latin typeface="Cambria Math" panose="02040503050406030204" pitchFamily="18" charset="0"/>
                      </a:rPr>
                      <m:t>′</m:t>
                    </m:r>
                  </m:sup>
                </m:sSup>
              </m:oMath>
            </a14:m>
            <a:r>
              <a:t>是连通的, 则称</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𝐺</m:t>
                    </m:r>
                  </m:e>
                  <m:sup>
                    <m:r>
                      <a:rPr>
                        <a:latin typeface="Cambria Math" panose="02040503050406030204" pitchFamily="18" charset="0"/>
                      </a:rPr>
                      <m:t>′</m:t>
                    </m:r>
                  </m:sup>
                </m:sSup>
              </m:oMath>
            </a14:m>
            <a:r>
              <a:t>是无向图</a:t>
            </a:r>
            <a14:m xmlns:a14="http://schemas.microsoft.com/office/drawing/2010/main">
              <m:oMath xmlns:m="http://schemas.openxmlformats.org/officeDocument/2006/math">
                <m:r>
                  <a:rPr>
                    <a:latin typeface="Cambria Math" panose="02040503050406030204" pitchFamily="18" charset="0"/>
                  </a:rPr>
                  <m:t>𝐺</m:t>
                </m:r>
              </m:oMath>
            </a14:m>
            <a:r>
              <a:t>的</a:t>
            </a:r>
            <a:r>
              <a:rPr b="1"/>
              <a:t>连通子图</a:t>
            </a:r>
            <a:r>
              <a:t>.</a:t>
            </a:r>
          </a:p>
        </p:txBody>
      </p:sp>
      <p:pic>
        <p:nvPicPr>
          <p:cNvPr id="2" name="Picture 1" descr="MAT21601T-Chapter09_files/figure-pptx/unnamed-chunk-49-1.png"/>
          <p:cNvPicPr>
            <a:picLocks noGrp="1" noChangeAspect="1"/>
          </p:cNvPicPr>
          <p:nvPr/>
        </p:nvPicPr>
        <p:blipFill>
          <a:blip r:embed="rId2"/>
          <a:stretch>
            <a:fillRect/>
          </a:stretch>
        </p:blipFill>
        <p:spPr bwMode="auto">
          <a:xfrm>
            <a:off x="7188200" y="2679700"/>
            <a:ext cx="4305300" cy="2159000"/>
          </a:xfrm>
          <a:prstGeom prst="rect">
            <a:avLst/>
          </a:prstGeom>
          <a:noFill/>
          <a:ln w="9525">
            <a:noFill/>
            <a:headEnd/>
            <a:tailEnd/>
          </a:ln>
        </p:spPr>
      </p:pic>
      <p:sp>
        <p:nvSpPr>
          <p:cNvPr id="4" name="TextBox 3"/>
          <p:cNvSpPr txBox="1"/>
          <p:nvPr/>
        </p:nvSpPr>
        <p:spPr>
          <a:xfrm>
            <a:off x="7188200" y="5384800"/>
            <a:ext cx="4305300" cy="508000"/>
          </a:xfrm>
          <a:prstGeom prst="rect">
            <a:avLst/>
          </a:prstGeom>
          <a:noFill/>
        </p:spPr>
        <p:txBody>
          <a:bodyPr/>
          <a:lstStyle/>
          <a:p>
            <a:pPr marL="0" lvl="0" indent="0" algn="ctr">
              <a:buNone/>
            </a:pPr>
            <a:r>
              <a:t>G</a:t>
            </a:r>
            <a:r>
              <a:rPr baseline="-25000"/>
              <a:t>2</a:t>
            </a:r>
            <a:r>
              <a:t>是G</a:t>
            </a:r>
            <a:r>
              <a:rPr baseline="-25000"/>
              <a:t>1</a:t>
            </a:r>
            <a:r>
              <a:t>的连通子图.</a:t>
            </a:r>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65</a:t>
            </a:fld>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定义: 设</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𝐺</m:t>
                    </m:r>
                  </m:e>
                  <m:sup>
                    <m:r>
                      <a:rPr>
                        <a:latin typeface="Cambria Math" panose="02040503050406030204" pitchFamily="18" charset="0"/>
                      </a:rPr>
                      <m:t>′</m:t>
                    </m:r>
                  </m:sup>
                </m:sSup>
              </m:oMath>
            </a14:m>
            <a:r>
              <a:t>是无向图</a:t>
            </a:r>
            <a14:m xmlns:a14="http://schemas.microsoft.com/office/drawing/2010/main">
              <m:oMath xmlns:m="http://schemas.openxmlformats.org/officeDocument/2006/math">
                <m:r>
                  <a:rPr>
                    <a:latin typeface="Cambria Math" panose="02040503050406030204" pitchFamily="18" charset="0"/>
                  </a:rPr>
                  <m:t>𝐺</m:t>
                </m:r>
              </m:oMath>
            </a14:m>
            <a:r>
              <a:t>的连通子图, 若</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𝐺</m:t>
                    </m:r>
                  </m:e>
                  <m:sup>
                    <m:r>
                      <a:rPr>
                        <a:latin typeface="Cambria Math" panose="02040503050406030204" pitchFamily="18" charset="0"/>
                      </a:rPr>
                      <m:t>′</m:t>
                    </m:r>
                  </m:sup>
                </m:sSup>
              </m:oMath>
            </a14:m>
            <a:r>
              <a:t>不包含在</a:t>
            </a:r>
            <a14:m xmlns:a14="http://schemas.microsoft.com/office/drawing/2010/main">
              <m:oMath xmlns:m="http://schemas.openxmlformats.org/officeDocument/2006/math">
                <m:r>
                  <a:rPr>
                    <a:latin typeface="Cambria Math" panose="02040503050406030204" pitchFamily="18" charset="0"/>
                  </a:rPr>
                  <m:t>𝐺</m:t>
                </m:r>
              </m:oMath>
            </a14:m>
            <a:r>
              <a:t>的任何更大的连通子图中, 则称</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𝐺</m:t>
                    </m:r>
                  </m:e>
                  <m:sup>
                    <m:r>
                      <a:rPr>
                        <a:latin typeface="Cambria Math" panose="02040503050406030204" pitchFamily="18" charset="0"/>
                      </a:rPr>
                      <m:t>′</m:t>
                    </m:r>
                  </m:sup>
                </m:sSup>
              </m:oMath>
            </a14:m>
            <a:r>
              <a:t>是无向图</a:t>
            </a:r>
            <a14:m xmlns:a14="http://schemas.microsoft.com/office/drawing/2010/main">
              <m:oMath xmlns:m="http://schemas.openxmlformats.org/officeDocument/2006/math">
                <m:r>
                  <a:rPr>
                    <a:latin typeface="Cambria Math" panose="02040503050406030204" pitchFamily="18" charset="0"/>
                  </a:rPr>
                  <m:t>𝐺</m:t>
                </m:r>
              </m:oMath>
            </a14:m>
            <a:r>
              <a:t>的</a:t>
            </a:r>
            <a:r>
              <a:rPr b="1"/>
              <a:t>连通分支</a:t>
            </a:r>
            <a:r>
              <a:t>(</a:t>
            </a:r>
            <a:r>
              <a:rPr b="1"/>
              <a:t>极大连通子图</a:t>
            </a:r>
            <a:r>
              <a:t>).</a:t>
            </a:r>
          </a:p>
          <a:p>
            <a:pPr marL="0" lvl="0" indent="0">
              <a:buNone/>
            </a:pPr>
            <a:r>
              <a:t>若一个无向图</a:t>
            </a:r>
            <a14:m xmlns:a14="http://schemas.microsoft.com/office/drawing/2010/main">
              <m:oMath xmlns:m="http://schemas.openxmlformats.org/officeDocument/2006/math">
                <m:r>
                  <a:rPr>
                    <a:latin typeface="Cambria Math" panose="02040503050406030204" pitchFamily="18" charset="0"/>
                  </a:rPr>
                  <m:t>𝐺</m:t>
                </m:r>
              </m:oMath>
            </a14:m>
            <a:r>
              <a:t>是连通的, 则它只有一个连通分支就是</a:t>
            </a:r>
            <a14:m xmlns:a14="http://schemas.microsoft.com/office/drawing/2010/main">
              <m:oMath xmlns:m="http://schemas.openxmlformats.org/officeDocument/2006/math">
                <m:r>
                  <a:rPr>
                    <a:latin typeface="Cambria Math" panose="02040503050406030204" pitchFamily="18" charset="0"/>
                  </a:rPr>
                  <m:t>𝐺</m:t>
                </m:r>
              </m:oMath>
            </a14:m>
            <a:r>
              <a:t>本身;若一个无向图</a:t>
            </a:r>
            <a14:m xmlns:a14="http://schemas.microsoft.com/office/drawing/2010/main">
              <m:oMath xmlns:m="http://schemas.openxmlformats.org/officeDocument/2006/math">
                <m:r>
                  <a:rPr>
                    <a:latin typeface="Cambria Math" panose="02040503050406030204" pitchFamily="18" charset="0"/>
                  </a:rPr>
                  <m:t>𝐺</m:t>
                </m:r>
              </m:oMath>
            </a14:m>
            <a:r>
              <a:t>是非连通的, 则它至少有两个连通分支. 一个无向图的连通分支数常记为</a:t>
            </a:r>
            <a14:m xmlns:a14="http://schemas.microsoft.com/office/drawing/2010/main">
              <m:oMath xmlns:m="http://schemas.openxmlformats.org/officeDocument/2006/math">
                <m:r>
                  <a:rPr>
                    <a:latin typeface="Cambria Math" panose="02040503050406030204" pitchFamily="18" charset="0"/>
                  </a:rPr>
                  <m:t>𝑝</m:t>
                </m:r>
                <m:d>
                  <m:dPr>
                    <m:ctrlPr>
                      <a:rPr i="1">
                        <a:latin typeface="Cambria Math" panose="02040503050406030204" pitchFamily="18" charset="0"/>
                      </a:rPr>
                    </m:ctrlPr>
                  </m:dPr>
                  <m:e>
                    <m:r>
                      <a:rPr>
                        <a:latin typeface="Cambria Math" panose="02040503050406030204" pitchFamily="18" charset="0"/>
                      </a:rPr>
                      <m:t>𝐺</m:t>
                    </m:r>
                  </m:e>
                </m:d>
              </m:oMath>
            </a14:m>
            <a:r>
              <a:t>(或</a:t>
            </a:r>
            <a14:m xmlns:a14="http://schemas.microsoft.com/office/drawing/2010/main">
              <m:oMath xmlns:m="http://schemas.openxmlformats.org/officeDocument/2006/math">
                <m:r>
                  <a:rPr>
                    <a:latin typeface="Cambria Math" panose="02040503050406030204" pitchFamily="18" charset="0"/>
                  </a:rPr>
                  <m:t>𝑤</m:t>
                </m:r>
                <m:d>
                  <m:dPr>
                    <m:ctrlPr>
                      <a:rPr i="1">
                        <a:latin typeface="Cambria Math" panose="02040503050406030204" pitchFamily="18" charset="0"/>
                      </a:rPr>
                    </m:ctrlPr>
                  </m:dPr>
                  <m:e>
                    <m:r>
                      <a:rPr>
                        <a:latin typeface="Cambria Math" panose="02040503050406030204" pitchFamily="18" charset="0"/>
                      </a:rPr>
                      <m:t>𝐺</m:t>
                    </m:r>
                  </m:e>
                </m:d>
              </m:oMath>
            </a14:m>
            <a:r>
              <a:t>).</a:t>
            </a:r>
          </a:p>
        </p:txBody>
      </p:sp>
      <p:pic>
        <p:nvPicPr>
          <p:cNvPr id="2" name="Picture 1" descr="MAT21601T-Chapter09_files/figure-pptx/unnamed-chunk-50-1.png"/>
          <p:cNvPicPr>
            <a:picLocks noGrp="1" noChangeAspect="1"/>
          </p:cNvPicPr>
          <p:nvPr/>
        </p:nvPicPr>
        <p:blipFill>
          <a:blip r:embed="rId2"/>
          <a:stretch>
            <a:fillRect/>
          </a:stretch>
        </p:blipFill>
        <p:spPr bwMode="auto">
          <a:xfrm>
            <a:off x="7188200" y="2679700"/>
            <a:ext cx="4305300" cy="2159000"/>
          </a:xfrm>
          <a:prstGeom prst="rect">
            <a:avLst/>
          </a:prstGeom>
          <a:noFill/>
          <a:ln w="9525">
            <a:noFill/>
            <a:headEnd/>
            <a:tailEnd/>
          </a:ln>
        </p:spPr>
      </p:pic>
      <p:sp>
        <p:nvSpPr>
          <p:cNvPr id="4" name="TextBox 3"/>
          <p:cNvSpPr txBox="1"/>
          <p:nvPr/>
        </p:nvSpPr>
        <p:spPr>
          <a:xfrm>
            <a:off x="7188200" y="5384800"/>
            <a:ext cx="4305300" cy="508000"/>
          </a:xfrm>
          <a:prstGeom prst="rect">
            <a:avLst/>
          </a:prstGeom>
          <a:noFill/>
        </p:spPr>
        <p:txBody>
          <a:bodyPr/>
          <a:lstStyle/>
          <a:p>
            <a:pPr marL="0" lvl="0" indent="0" algn="ctr">
              <a:buNone/>
            </a:pPr>
            <a:r>
              <a:t>G</a:t>
            </a:r>
            <a:r>
              <a:rPr baseline="-25000"/>
              <a:t>1</a:t>
            </a:r>
            <a:r>
              <a:t>是连通的, 仅有一个连通分支, 即它自身;G</a:t>
            </a:r>
            <a:r>
              <a:rPr baseline="-25000"/>
              <a:t>2</a:t>
            </a:r>
            <a:r>
              <a:t>是非连通的, G</a:t>
            </a:r>
            <a:r>
              <a:rPr baseline="-25000"/>
              <a:t>2</a:t>
            </a:r>
            <a:r>
              <a:t>含有两个连通分支(a)和(b)</a:t>
            </a:r>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T21601T-Chapter09_files/figure-pptx/unnamed-chunk-51-1.png"/>
          <p:cNvPicPr>
            <a:picLocks noGrp="1" noChangeAspect="1"/>
          </p:cNvPicPr>
          <p:nvPr/>
        </p:nvPicPr>
        <p:blipFill>
          <a:blip r:embed="rId2"/>
          <a:stretch>
            <a:fillRect/>
          </a:stretch>
        </p:blipFill>
        <p:spPr bwMode="auto">
          <a:xfrm>
            <a:off x="3771900" y="2133600"/>
            <a:ext cx="6527800" cy="3263900"/>
          </a:xfrm>
          <a:prstGeom prst="rect">
            <a:avLst/>
          </a:prstGeom>
          <a:noFill/>
          <a:ln w="9525">
            <a:noFill/>
            <a:headEnd/>
            <a:tailEnd/>
          </a:ln>
        </p:spPr>
      </p:pic>
      <p:sp>
        <p:nvSpPr>
          <p:cNvPr id="3" name="TextBox 3"/>
          <p:cNvSpPr txBox="1"/>
          <p:nvPr/>
        </p:nvSpPr>
        <p:spPr>
          <a:xfrm>
            <a:off x="2578100" y="5397500"/>
            <a:ext cx="8915400" cy="508000"/>
          </a:xfrm>
          <a:prstGeom prst="rect">
            <a:avLst/>
          </a:prstGeom>
          <a:noFill/>
        </p:spPr>
        <p:txBody>
          <a:bodyPr/>
          <a:lstStyle/>
          <a:p>
            <a:pPr marL="0" lvl="0" indent="0" algn="ctr">
              <a:buNone/>
            </a:pPr>
            <a:r>
              <a:t>右图是左图的连通子图, 但不是连通分支.</a:t>
            </a:r>
          </a:p>
        </p:txBody>
      </p:sp>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67</a:t>
            </a:fld>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t>定义: 设</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oMath>
            </a14:m>
            <a:r>
              <a:t>是有向图, 那么:</a:t>
            </a:r>
          </a:p>
          <a:p>
            <a:pPr marL="457200" lvl="0" indent="-457200">
              <a:buAutoNum type="arabicParenBoth"/>
            </a:pPr>
            <a:r>
              <a:t>若略去</a:t>
            </a:r>
            <a14:m xmlns:a14="http://schemas.microsoft.com/office/drawing/2010/main">
              <m:oMath xmlns:m="http://schemas.openxmlformats.org/officeDocument/2006/math">
                <m:r>
                  <a:rPr>
                    <a:latin typeface="Cambria Math" panose="02040503050406030204" pitchFamily="18" charset="0"/>
                  </a:rPr>
                  <m:t>𝐺</m:t>
                </m:r>
              </m:oMath>
            </a14:m>
            <a:r>
              <a:t>中所有边的方向, 所得的无向图是连通的, 则称有向图</a:t>
            </a:r>
            <a14:m xmlns:a14="http://schemas.microsoft.com/office/drawing/2010/main">
              <m:oMath xmlns:m="http://schemas.openxmlformats.org/officeDocument/2006/math">
                <m:r>
                  <a:rPr>
                    <a:latin typeface="Cambria Math" panose="02040503050406030204" pitchFamily="18" charset="0"/>
                  </a:rPr>
                  <m:t>𝐺</m:t>
                </m:r>
              </m:oMath>
            </a14:m>
            <a:r>
              <a:t>是</a:t>
            </a:r>
            <a:r>
              <a:rPr b="1"/>
              <a:t>弱连通</a:t>
            </a:r>
            <a:r>
              <a:t>的.</a:t>
            </a:r>
          </a:p>
          <a:p>
            <a:pPr marL="457200" lvl="0" indent="-457200">
              <a:buAutoNum type="arabicParenBoth"/>
            </a:pPr>
            <a:r>
              <a:t>若</a:t>
            </a:r>
            <a14:m xmlns:a14="http://schemas.microsoft.com/office/drawing/2010/main">
              <m:oMath xmlns:m="http://schemas.openxmlformats.org/officeDocument/2006/math">
                <m:r>
                  <a:rPr>
                    <a:latin typeface="Cambria Math" panose="02040503050406030204" pitchFamily="18" charset="0"/>
                  </a:rPr>
                  <m:t>𝐺</m:t>
                </m:r>
              </m:oMath>
            </a14:m>
            <a:r>
              <a:t>中任何两个结点之间, 至少有一个结点到另一个结点是可达的, 则称有向图</a:t>
            </a:r>
            <a14:m xmlns:a14="http://schemas.microsoft.com/office/drawing/2010/main">
              <m:oMath xmlns:m="http://schemas.openxmlformats.org/officeDocument/2006/math">
                <m:r>
                  <a:rPr>
                    <a:latin typeface="Cambria Math" panose="02040503050406030204" pitchFamily="18" charset="0"/>
                  </a:rPr>
                  <m:t>𝐺</m:t>
                </m:r>
              </m:oMath>
            </a14:m>
            <a:r>
              <a:t>是</a:t>
            </a:r>
            <a:r>
              <a:rPr b="1"/>
              <a:t>单向连通</a:t>
            </a:r>
            <a:r>
              <a:t>的.</a:t>
            </a:r>
          </a:p>
          <a:p>
            <a:pPr marL="457200" lvl="0" indent="-457200">
              <a:buAutoNum type="arabicParenBoth"/>
            </a:pPr>
            <a:r>
              <a:t>若</a:t>
            </a:r>
            <a14:m xmlns:a14="http://schemas.microsoft.com/office/drawing/2010/main">
              <m:oMath xmlns:m="http://schemas.openxmlformats.org/officeDocument/2006/math">
                <m:r>
                  <a:rPr>
                    <a:latin typeface="Cambria Math" panose="02040503050406030204" pitchFamily="18" charset="0"/>
                  </a:rPr>
                  <m:t>𝐺</m:t>
                </m:r>
              </m:oMath>
            </a14:m>
            <a:r>
              <a:t>中任何两个结点之间都是相互可达的, 则称有向图</a:t>
            </a:r>
            <a14:m xmlns:a14="http://schemas.microsoft.com/office/drawing/2010/main">
              <m:oMath xmlns:m="http://schemas.openxmlformats.org/officeDocument/2006/math">
                <m:r>
                  <a:rPr>
                    <a:latin typeface="Cambria Math" panose="02040503050406030204" pitchFamily="18" charset="0"/>
                  </a:rPr>
                  <m:t>𝐺</m:t>
                </m:r>
              </m:oMath>
            </a14:m>
            <a:r>
              <a:t>是</a:t>
            </a:r>
            <a:r>
              <a:rPr b="1"/>
              <a:t>强连通</a:t>
            </a:r>
            <a:r>
              <a:t>的.</a:t>
            </a:r>
          </a:p>
        </p:txBody>
      </p:sp>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68</a:t>
            </a:fld>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T21601T-Chapter09_files/figure-pptx/unnamed-chunk-52-1.png"/>
          <p:cNvPicPr>
            <a:picLocks noGrp="1" noChangeAspect="1"/>
          </p:cNvPicPr>
          <p:nvPr/>
        </p:nvPicPr>
        <p:blipFill>
          <a:blip r:embed="rId2"/>
          <a:stretch>
            <a:fillRect/>
          </a:stretch>
        </p:blipFill>
        <p:spPr bwMode="auto">
          <a:xfrm>
            <a:off x="2578100" y="2692400"/>
            <a:ext cx="4305300" cy="2159000"/>
          </a:xfrm>
          <a:prstGeom prst="rect">
            <a:avLst/>
          </a:prstGeom>
          <a:noFill/>
          <a:ln w="9525">
            <a:noFill/>
            <a:headEnd/>
            <a:tailEnd/>
          </a:ln>
        </p:spPr>
      </p:pic>
      <p:sp>
        <p:nvSpPr>
          <p:cNvPr id="3" name="TextBox 3"/>
          <p:cNvSpPr txBox="1"/>
          <p:nvPr/>
        </p:nvSpPr>
        <p:spPr>
          <a:xfrm>
            <a:off x="2578100" y="5397500"/>
            <a:ext cx="4305300" cy="508000"/>
          </a:xfrm>
          <a:prstGeom prst="rect">
            <a:avLst/>
          </a:prstGeom>
          <a:noFill/>
        </p:spPr>
        <p:txBody>
          <a:bodyPr/>
          <a:lstStyle/>
          <a:p>
            <a:pPr marL="0" lvl="0" indent="0" algn="ctr">
              <a:buNone/>
            </a:pPr>
            <a:r>
              <a:t>G</a:t>
            </a:r>
            <a:r>
              <a:rPr baseline="-25000"/>
              <a:t>1</a:t>
            </a:r>
            <a:r>
              <a:t>是弱连通的, 但不是单向连通的(c和d互为不可达)和强连通(c到d不可达); G</a:t>
            </a:r>
            <a:r>
              <a:rPr baseline="-25000"/>
              <a:t>2</a:t>
            </a:r>
            <a:r>
              <a:t>是非连通的.</a:t>
            </a:r>
          </a:p>
        </p:txBody>
      </p:sp>
      <p:pic>
        <p:nvPicPr>
          <p:cNvPr id="4" name="Picture 1" descr="MAT21601T-Chapter09_files/figure-pptx/unnamed-chunk-53-1.png"/>
          <p:cNvPicPr>
            <a:picLocks noGrp="1" noChangeAspect="1"/>
          </p:cNvPicPr>
          <p:nvPr/>
        </p:nvPicPr>
        <p:blipFill>
          <a:blip r:embed="rId3"/>
          <a:stretch>
            <a:fillRect/>
          </a:stretch>
        </p:blipFill>
        <p:spPr bwMode="auto">
          <a:xfrm>
            <a:off x="7188200" y="2679700"/>
            <a:ext cx="4305300" cy="2159000"/>
          </a:xfrm>
          <a:prstGeom prst="rect">
            <a:avLst/>
          </a:prstGeom>
          <a:noFill/>
          <a:ln w="9525">
            <a:noFill/>
            <a:headEnd/>
            <a:tailEnd/>
          </a:ln>
        </p:spPr>
      </p:pic>
      <p:sp>
        <p:nvSpPr>
          <p:cNvPr id="5" name="TextBox 3"/>
          <p:cNvSpPr txBox="1"/>
          <p:nvPr/>
        </p:nvSpPr>
        <p:spPr>
          <a:xfrm>
            <a:off x="7188200" y="5384800"/>
            <a:ext cx="4305300" cy="508000"/>
          </a:xfrm>
          <a:prstGeom prst="rect">
            <a:avLst/>
          </a:prstGeom>
          <a:noFill/>
        </p:spPr>
        <p:txBody>
          <a:bodyPr/>
          <a:lstStyle/>
          <a:p>
            <a:pPr marL="0" lvl="0" indent="0" algn="ctr">
              <a:buNone/>
            </a:pPr>
            <a:r>
              <a:t>从左到右分别是强连通、单向连通和弱连通. 对于有向图: 若有向图是强连通的, 则必是单向连通的; 若有向图是单向连通的, 则必是弱连通的. 但这两个结论的逆不真.</a:t>
            </a:r>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69</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pPr marL="0" lvl="0" indent="0">
              <a:buNone/>
            </a:pPr>
            <a:r>
              <a:t>图的基本概念</a:t>
            </a:r>
          </a:p>
        </p:txBody>
      </p:sp>
      <p:sp>
        <p:nvSpPr>
          <p:cNvPr id="3" name="Content Placeholder 2"/>
          <p:cNvSpPr>
            <a:spLocks noGrp="1"/>
          </p:cNvSpPr>
          <p:nvPr>
            <p:ph idx="1"/>
          </p:nvPr>
        </p:nvSpPr>
        <p:spPr/>
        <p:txBody>
          <a:bodyPr/>
          <a:lstStyle/>
          <a:p>
            <a:pPr marL="0" lvl="0" indent="0">
              <a:spcBef>
                <a:spcPts val="3000"/>
              </a:spcBef>
              <a:buNone/>
            </a:pPr>
            <a:r>
              <a:rPr b="1"/>
              <a:t>图的定义</a:t>
            </a:r>
          </a:p>
          <a:p>
            <a:pPr marL="0" lvl="0" indent="0">
              <a:buNone/>
            </a:pPr>
            <a:r>
              <a:t>定义: 设</a:t>
            </a:r>
            <a14:m xmlns:a14="http://schemas.microsoft.com/office/drawing/2010/main">
              <m:oMath xmlns:m="http://schemas.openxmlformats.org/officeDocument/2006/math">
                <m:r>
                  <a:rPr>
                    <a:latin typeface="Cambria Math" panose="02040503050406030204" pitchFamily="18" charset="0"/>
                  </a:rPr>
                  <m:t>𝐴</m:t>
                </m:r>
              </m:oMath>
            </a14:m>
            <a:r>
              <a:t>和</a:t>
            </a:r>
            <a14:m xmlns:a14="http://schemas.microsoft.com/office/drawing/2010/main">
              <m:oMath xmlns:m="http://schemas.openxmlformats.org/officeDocument/2006/math">
                <m:r>
                  <a:rPr>
                    <a:latin typeface="Cambria Math" panose="02040503050406030204" pitchFamily="18" charset="0"/>
                  </a:rPr>
                  <m:t>𝐵</m:t>
                </m:r>
              </m:oMath>
            </a14:m>
            <a:r>
              <a:t>是任意两个集合, 称</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𝐴</m:t>
                  </m:r>
                  <m:r>
                    <a:rPr>
                      <a:latin typeface="Cambria Math" panose="02040503050406030204" pitchFamily="18" charset="0"/>
                    </a:rPr>
                    <m:t>&amp;</m:t>
                  </m:r>
                  <m:r>
                    <a:rPr>
                      <a:latin typeface="Cambria Math" panose="02040503050406030204" pitchFamily="18" charset="0"/>
                    </a:rPr>
                    <m:t>𝐵</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e>
                  </m:d>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r>
                    <a:rPr>
                      <a:latin typeface="Cambria Math" panose="02040503050406030204" pitchFamily="18" charset="0"/>
                    </a:rPr>
                    <m:t>𝐵</m:t>
                  </m:r>
                  <m:r>
                    <a:rPr>
                      <a:latin typeface="Cambria Math" panose="02040503050406030204" pitchFamily="18" charset="0"/>
                    </a:rPr>
                    <m:t>}</m:t>
                  </m:r>
                </m:oMath>
              </m:oMathPara>
            </a14:m>
            <a:endParaRPr/>
          </a:p>
          <a:p>
            <a:pPr marL="0" lvl="0" indent="0">
              <a:buNone/>
            </a:pPr>
            <a:r>
              <a:t>为</a:t>
            </a:r>
            <a14:m xmlns:a14="http://schemas.microsoft.com/office/drawing/2010/main">
              <m:oMath xmlns:m="http://schemas.openxmlformats.org/officeDocument/2006/math">
                <m:r>
                  <a:rPr>
                    <a:latin typeface="Cambria Math" panose="02040503050406030204" pitchFamily="18" charset="0"/>
                  </a:rPr>
                  <m:t>𝐴</m:t>
                </m:r>
              </m:oMath>
            </a14:m>
            <a:r>
              <a:t>与</a:t>
            </a:r>
            <a14:m xmlns:a14="http://schemas.microsoft.com/office/drawing/2010/main">
              <m:oMath xmlns:m="http://schemas.openxmlformats.org/officeDocument/2006/math">
                <m:r>
                  <a:rPr>
                    <a:latin typeface="Cambria Math" panose="02040503050406030204" pitchFamily="18" charset="0"/>
                  </a:rPr>
                  <m:t>𝐵</m:t>
                </m:r>
              </m:oMath>
            </a14:m>
            <a:r>
              <a:t>的</a:t>
            </a:r>
            <a:r>
              <a:rPr b="1"/>
              <a:t>无序积</a:t>
            </a:r>
            <a:r>
              <a:t>.</a:t>
            </a:r>
            <a14:m xmlns:a14="http://schemas.microsoft.com/office/drawing/2010/main">
              <m:oMath xmlns:m="http://schemas.openxmlformats.org/officeDocument/2006/math">
                <m:d>
                  <m:dPr>
                    <m:ctrlPr>
                      <a:rPr>
                        <a:latin typeface="Cambria Math" panose="02040503050406030204" pitchFamily="18" charset="0"/>
                      </a:rPr>
                    </m:ctrlPr>
                  </m:dPr>
                  <m:e>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e>
                </m:d>
              </m:oMath>
            </a14:m>
            <a:r>
              <a:t>称为</a:t>
            </a:r>
            <a:r>
              <a:rPr b="1"/>
              <a:t>无序偶</a:t>
            </a:r>
            <a:r>
              <a:t>.</a:t>
            </a:r>
          </a:p>
          <a:p>
            <a:pPr marL="0" lvl="0" indent="0">
              <a:buNone/>
            </a:pPr>
            <a:r>
              <a:t>对于无序偶, 有</a:t>
            </a:r>
            <a14:m xmlns:a14="http://schemas.microsoft.com/office/drawing/2010/main">
              <m:oMath xmlns:m="http://schemas.openxmlformats.org/officeDocument/2006/math">
                <m:d>
                  <m:dPr>
                    <m:ctrlPr>
                      <a:rPr>
                        <a:latin typeface="Cambria Math" panose="02040503050406030204" pitchFamily="18" charset="0"/>
                      </a:rPr>
                    </m:ctrlPr>
                  </m:dPr>
                  <m:e>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𝑏</m:t>
                    </m:r>
                    <m:r>
                      <a:rPr>
                        <a:latin typeface="Cambria Math" panose="02040503050406030204" pitchFamily="18" charset="0"/>
                      </a:rPr>
                      <m:t>,</m:t>
                    </m:r>
                    <m:r>
                      <a:rPr>
                        <a:latin typeface="Cambria Math" panose="02040503050406030204" pitchFamily="18" charset="0"/>
                      </a:rPr>
                      <m:t>𝑎</m:t>
                    </m:r>
                  </m:e>
                </m:d>
              </m:oMath>
            </a14:m>
            <a:r>
              <a:t>.</a:t>
            </a:r>
          </a:p>
          <a:p>
            <a:pPr marL="0" lvl="0" indent="0">
              <a:buNone/>
            </a:pPr>
            <a:r>
              <a:t>例: 设</a:t>
            </a:r>
            <a14:m xmlns:a14="http://schemas.microsoft.com/office/drawing/2010/main">
              <m:oMath xmlns:m="http://schemas.openxmlformats.org/officeDocument/2006/math">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oMath>
            </a14:m>
            <a:r>
              <a:t>, </a:t>
            </a:r>
            <a14:m xmlns:a14="http://schemas.microsoft.com/office/drawing/2010/main">
              <m:oMath xmlns:m="http://schemas.openxmlformats.org/officeDocument/2006/math">
                <m:r>
                  <a:rPr>
                    <a:latin typeface="Cambria Math" panose="02040503050406030204" pitchFamily="18" charset="0"/>
                  </a:rPr>
                  <m:t>𝐵</m:t>
                </m:r>
                <m:r>
                  <a:rPr>
                    <a:latin typeface="Cambria Math" panose="02040503050406030204" pitchFamily="18" charset="0"/>
                  </a:rPr>
                  <m:t>={1,2}</m:t>
                </m:r>
              </m:oMath>
            </a14:m>
            <a:r>
              <a:t>, 则</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𝐴</m:t>
                  </m:r>
                  <m:r>
                    <a:rPr>
                      <a:latin typeface="Cambria Math" panose="02040503050406030204" pitchFamily="18" charset="0"/>
                    </a:rPr>
                    <m:t>&amp;</m:t>
                  </m:r>
                  <m:r>
                    <a:rPr>
                      <a:latin typeface="Cambria Math" panose="02040503050406030204" pitchFamily="18" charset="0"/>
                    </a:rPr>
                    <m:t>𝐵</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𝑎</m:t>
                      </m:r>
                      <m:r>
                        <a:rPr>
                          <a:latin typeface="Cambria Math" panose="02040503050406030204" pitchFamily="18" charset="0"/>
                        </a:rPr>
                        <m:t>,1</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𝑎</m:t>
                      </m:r>
                      <m:r>
                        <a:rPr>
                          <a:latin typeface="Cambria Math" panose="02040503050406030204" pitchFamily="18" charset="0"/>
                        </a:rPr>
                        <m:t>,2</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𝑏</m:t>
                      </m:r>
                      <m:r>
                        <a:rPr>
                          <a:latin typeface="Cambria Math" panose="02040503050406030204" pitchFamily="18" charset="0"/>
                        </a:rPr>
                        <m:t>,1</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𝑏</m:t>
                      </m:r>
                      <m:r>
                        <a:rPr>
                          <a:latin typeface="Cambria Math" panose="02040503050406030204" pitchFamily="18" charset="0"/>
                        </a:rPr>
                        <m:t>,2</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𝑎</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𝑎</m:t>
                      </m:r>
                      <m:r>
                        <a:rPr>
                          <a:latin typeface="Cambria Math" panose="02040503050406030204" pitchFamily="18" charset="0"/>
                        </a:rPr>
                        <m:t>,2</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𝑏</m:t>
                      </m:r>
                      <m:r>
                        <a:rPr>
                          <a:latin typeface="Cambria Math" panose="02040503050406030204" pitchFamily="18" charset="0"/>
                        </a:rPr>
                        <m:t>,1</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𝑏</m:t>
                      </m:r>
                      <m:r>
                        <a:rPr>
                          <a:latin typeface="Cambria Math" panose="02040503050406030204" pitchFamily="18" charset="0"/>
                        </a:rPr>
                        <m:t>,2</m:t>
                      </m:r>
                    </m:e>
                  </m:d>
                  <m:r>
                    <a:rPr>
                      <a:latin typeface="Cambria Math" panose="02040503050406030204" pitchFamily="18" charset="0"/>
                    </a:rPr>
                    <m:t>}</m:t>
                  </m:r>
                </m:oMath>
              </m:oMathPara>
            </a14:m>
            <a:endParaRPr/>
          </a:p>
          <a:p>
            <a:pPr marL="0" lvl="0" indent="0">
              <a:buNone/>
            </a:pPr>
            <a14:m xmlns:a14="http://schemas.microsoft.com/office/drawing/2010/main">
              <m:oMathPara xmlns:m="http://schemas.openxmlformats.org/officeDocument/2006/math">
                <m:oMathParaPr>
                  <m:jc m:val="center"/>
                </m:oMathParaPr>
                <m:oMath xmlns:m="http://schemas.openxmlformats.org/officeDocument/2006/math">
                  <m:d>
                    <m:dPr>
                      <m:ctrlPr>
                        <a:rPr>
                          <a:latin typeface="Cambria Math" panose="02040503050406030204" pitchFamily="18" charset="0"/>
                        </a:rPr>
                      </m:ctrlPr>
                    </m:dPr>
                    <m:e>
                      <m:r>
                        <a:rPr>
                          <a:latin typeface="Cambria Math" panose="02040503050406030204" pitchFamily="18" charset="0"/>
                        </a:rPr>
                        <m:t>𝑎</m:t>
                      </m:r>
                      <m:r>
                        <a:rPr>
                          <a:latin typeface="Cambria Math" panose="02040503050406030204" pitchFamily="18" charset="0"/>
                        </a:rPr>
                        <m:t>,1</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𝑎</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𝑎</m:t>
                      </m:r>
                      <m:r>
                        <a:rPr>
                          <a:latin typeface="Cambria Math" panose="02040503050406030204" pitchFamily="18" charset="0"/>
                        </a:rPr>
                        <m:t>,2</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𝑎</m:t>
                      </m:r>
                    </m:e>
                  </m:d>
                  <m:r>
                    <a:rPr>
                      <a:latin typeface="Cambria Math" panose="02040503050406030204" pitchFamily="18" charset="0"/>
                    </a:rPr>
                    <m:t>,⋯</m:t>
                  </m:r>
                </m:oMath>
              </m:oMathPara>
            </a14:m>
            <a:endParaRPr/>
          </a:p>
        </p:txBody>
      </p:sp>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7</a:t>
            </a:fld>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定理: 有向图</a:t>
            </a:r>
            <a14:m xmlns:a14="http://schemas.microsoft.com/office/drawing/2010/main">
              <m:oMath xmlns:m="http://schemas.openxmlformats.org/officeDocument/2006/math">
                <m:r>
                  <a:rPr>
                    <a:latin typeface="Cambria Math" panose="02040503050406030204" pitchFamily="18" charset="0"/>
                  </a:rPr>
                  <m:t>𝐺</m:t>
                </m:r>
              </m:oMath>
            </a14:m>
            <a:r>
              <a:t>是强连通的, 当且仅当</a:t>
            </a:r>
            <a14:m xmlns:a14="http://schemas.microsoft.com/office/drawing/2010/main">
              <m:oMath xmlns:m="http://schemas.openxmlformats.org/officeDocument/2006/math">
                <m:r>
                  <a:rPr>
                    <a:latin typeface="Cambria Math" panose="02040503050406030204" pitchFamily="18" charset="0"/>
                  </a:rPr>
                  <m:t>𝐺</m:t>
                </m:r>
              </m:oMath>
            </a14:m>
            <a:r>
              <a:t>中存在一回路, 它经过图中每个结点至少一次.</a:t>
            </a:r>
          </a:p>
          <a:p>
            <a:pPr marL="0" lvl="0" indent="0">
              <a:buNone/>
            </a:pPr>
            <a:r>
              <a:t>右图是强连通图. 经过每个结点的回路: bcadb.</a:t>
            </a:r>
          </a:p>
        </p:txBody>
      </p:sp>
      <p:pic>
        <p:nvPicPr>
          <p:cNvPr id="2" name="Picture 1" descr="MAT21601T-Chapter09_files/figure-pptx/unnamed-chunk-54-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70</a:t>
            </a:fld>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定义: 设</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𝐺</m:t>
                    </m:r>
                  </m:e>
                  <m:sup>
                    <m:r>
                      <a:rPr>
                        <a:latin typeface="Cambria Math" panose="02040503050406030204" pitchFamily="18" charset="0"/>
                      </a:rPr>
                      <m:t>′</m:t>
                    </m:r>
                  </m:sup>
                </m:sSup>
              </m:oMath>
            </a14:m>
            <a:r>
              <a:t>是有向图</a:t>
            </a:r>
            <a14:m xmlns:a14="http://schemas.microsoft.com/office/drawing/2010/main">
              <m:oMath xmlns:m="http://schemas.openxmlformats.org/officeDocument/2006/math">
                <m:r>
                  <a:rPr>
                    <a:latin typeface="Cambria Math" panose="02040503050406030204" pitchFamily="18" charset="0"/>
                  </a:rPr>
                  <m:t>𝐺</m:t>
                </m:r>
              </m:oMath>
            </a14:m>
            <a:r>
              <a:t>的具有某种性质的子图, 若</a:t>
            </a:r>
            <a14:m xmlns:a14="http://schemas.microsoft.com/office/drawing/2010/main">
              <m:oMath xmlns:m="http://schemas.openxmlformats.org/officeDocument/2006/math">
                <m:r>
                  <a:rPr>
                    <a:latin typeface="Cambria Math" panose="02040503050406030204" pitchFamily="18" charset="0"/>
                  </a:rPr>
                  <m:t>𝐺</m:t>
                </m:r>
              </m:oMath>
            </a14:m>
            <a:r>
              <a:t>没有其它的子图具有这种性质且以</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𝐺</m:t>
                    </m:r>
                  </m:e>
                  <m:sup>
                    <m:r>
                      <a:rPr>
                        <a:latin typeface="Cambria Math" panose="02040503050406030204" pitchFamily="18" charset="0"/>
                      </a:rPr>
                      <m:t>′</m:t>
                    </m:r>
                  </m:sup>
                </m:sSup>
              </m:oMath>
            </a14:m>
            <a:r>
              <a:t>为其真子图, 则称</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𝐺</m:t>
                    </m:r>
                  </m:e>
                  <m:sup>
                    <m:r>
                      <a:rPr>
                        <a:latin typeface="Cambria Math" panose="02040503050406030204" pitchFamily="18" charset="0"/>
                      </a:rPr>
                      <m:t>′</m:t>
                    </m:r>
                  </m:sup>
                </m:sSup>
              </m:oMath>
            </a14:m>
            <a:r>
              <a:t>是</a:t>
            </a:r>
            <a14:m xmlns:a14="http://schemas.microsoft.com/office/drawing/2010/main">
              <m:oMath xmlns:m="http://schemas.openxmlformats.org/officeDocument/2006/math">
                <m:r>
                  <a:rPr>
                    <a:latin typeface="Cambria Math" panose="02040503050406030204" pitchFamily="18" charset="0"/>
                  </a:rPr>
                  <m:t>𝐺</m:t>
                </m:r>
              </m:oMath>
            </a14:m>
            <a:r>
              <a:t>的具有该性质的</a:t>
            </a:r>
            <a:r>
              <a:rPr b="1"/>
              <a:t>极大子图</a:t>
            </a:r>
            <a:r>
              <a:t>.</a:t>
            </a:r>
          </a:p>
          <a:p>
            <a:pPr marL="0" lvl="0" indent="0">
              <a:buNone/>
            </a:pPr>
            <a:r>
              <a:t>左上：原图；</a:t>
            </a:r>
          </a:p>
          <a:p>
            <a:pPr marL="0" lvl="0" indent="0">
              <a:buNone/>
            </a:pPr>
            <a:r>
              <a:t>右上：具有强连通性质极大子图；</a:t>
            </a:r>
          </a:p>
          <a:p>
            <a:pPr marL="0" lvl="0" indent="0">
              <a:buNone/>
            </a:pPr>
            <a:r>
              <a:t>左下：具有单向连通性质极大子图；</a:t>
            </a:r>
          </a:p>
          <a:p>
            <a:pPr marL="0" lvl="0" indent="0">
              <a:buNone/>
            </a:pPr>
            <a:r>
              <a:t>右下：具有单向连通性质极大子图.</a:t>
            </a:r>
          </a:p>
        </p:txBody>
      </p:sp>
      <p:pic>
        <p:nvPicPr>
          <p:cNvPr id="2" name="Picture 1" descr="MAT21601T-Chapter09_files/figure-pptx/unnamed-chunk-55-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71</a:t>
            </a:fld>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定义: 在有向图</a:t>
            </a:r>
            <a14:m xmlns:a14="http://schemas.microsoft.com/office/drawing/2010/main">
              <m:oMath xmlns:m="http://schemas.openxmlformats.org/officeDocument/2006/math">
                <m:r>
                  <a:rPr>
                    <a:latin typeface="Cambria Math" panose="02040503050406030204" pitchFamily="18" charset="0"/>
                  </a:rPr>
                  <m:t>𝐺</m:t>
                </m:r>
              </m:oMath>
            </a14:m>
            <a:r>
              <a:t>中, 具有强连通性质的极大子图称为</a:t>
            </a:r>
            <a:r>
              <a:rPr b="1"/>
              <a:t>强分图</a:t>
            </a:r>
            <a:r>
              <a:t>(</a:t>
            </a:r>
            <a:r>
              <a:rPr b="1"/>
              <a:t>强连通分支</a:t>
            </a:r>
            <a:r>
              <a:t>);具有单向连通性质的极大子图称为</a:t>
            </a:r>
            <a:r>
              <a:rPr b="1"/>
              <a:t>单向分图</a:t>
            </a:r>
            <a:r>
              <a:t>(</a:t>
            </a:r>
            <a:r>
              <a:rPr b="1"/>
              <a:t>单向连通分支</a:t>
            </a:r>
            <a:r>
              <a:t>);具有弱连通性质的极大子图称为</a:t>
            </a:r>
            <a:r>
              <a:rPr b="1"/>
              <a:t>弱分图</a:t>
            </a:r>
            <a:r>
              <a:t>(</a:t>
            </a:r>
            <a:r>
              <a:rPr b="1"/>
              <a:t>弱连通分支</a:t>
            </a:r>
            <a:r>
              <a:t>).</a:t>
            </a:r>
          </a:p>
          <a:p>
            <a:pPr marL="0" lvl="0" indent="0">
              <a:buNone/>
            </a:pPr>
            <a14:m xmlns:a14="http://schemas.microsoft.com/office/drawing/2010/main">
              <m:oMath xmlns:m="http://schemas.openxmlformats.org/officeDocument/2006/math">
                <m:r>
                  <a:rPr>
                    <a:latin typeface="Cambria Math" panose="02040503050406030204" pitchFamily="18" charset="0"/>
                  </a:rPr>
                  <m:t>𝐺</m:t>
                </m:r>
                <m:d>
                  <m:dPr>
                    <m:begChr m:val="["/>
                    <m:endChr m:val="]"/>
                    <m:ctrlPr>
                      <a:rPr i="1">
                        <a:latin typeface="Cambria Math" panose="02040503050406030204" pitchFamily="18" charset="0"/>
                      </a:rPr>
                    </m:ctrlPr>
                  </m:dPr>
                  <m:e>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r>
                      <a:rPr>
                        <a:latin typeface="Cambria Math" panose="02040503050406030204" pitchFamily="18" charset="0"/>
                      </a:rPr>
                      <m:t>}</m:t>
                    </m:r>
                  </m:e>
                </m:d>
              </m:oMath>
            </a14:m>
            <a:r>
              <a:t>, </a:t>
            </a:r>
            <a14:m xmlns:a14="http://schemas.microsoft.com/office/drawing/2010/main">
              <m:oMath xmlns:m="http://schemas.openxmlformats.org/officeDocument/2006/math">
                <m:r>
                  <a:rPr>
                    <a:latin typeface="Cambria Math" panose="02040503050406030204" pitchFamily="18" charset="0"/>
                  </a:rPr>
                  <m:t>𝐺</m:t>
                </m:r>
                <m:d>
                  <m:dPr>
                    <m:begChr m:val="["/>
                    <m:endChr m:val="]"/>
                    <m:ctrlPr>
                      <a:rPr i="1">
                        <a:latin typeface="Cambria Math" panose="02040503050406030204" pitchFamily="18" charset="0"/>
                      </a:rPr>
                    </m:ctrlPr>
                  </m:dPr>
                  <m:e>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r>
                      <a:rPr>
                        <a:latin typeface="Cambria Math" panose="02040503050406030204" pitchFamily="18" charset="0"/>
                      </a:rPr>
                      <m:t>}</m:t>
                    </m:r>
                  </m:e>
                </m:d>
              </m:oMath>
            </a14:m>
            <a:r>
              <a:t>, </a:t>
            </a:r>
            <a14:m xmlns:a14="http://schemas.microsoft.com/office/drawing/2010/main">
              <m:oMath xmlns:m="http://schemas.openxmlformats.org/officeDocument/2006/math">
                <m:r>
                  <a:rPr>
                    <a:latin typeface="Cambria Math" panose="02040503050406030204" pitchFamily="18" charset="0"/>
                  </a:rPr>
                  <m:t>𝐺</m:t>
                </m:r>
                <m:d>
                  <m:dPr>
                    <m:begChr m:val="["/>
                    <m:endChr m:val="]"/>
                    <m:ctrlPr>
                      <a:rPr i="1">
                        <a:latin typeface="Cambria Math" panose="02040503050406030204" pitchFamily="18" charset="0"/>
                      </a:rPr>
                    </m:ctrlPr>
                  </m:dPr>
                  <m:e>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5</m:t>
                        </m:r>
                      </m:sub>
                    </m:sSub>
                    <m:r>
                      <a:rPr>
                        <a:latin typeface="Cambria Math" panose="02040503050406030204" pitchFamily="18" charset="0"/>
                      </a:rPr>
                      <m:t>}</m:t>
                    </m:r>
                  </m:e>
                </m:d>
              </m:oMath>
            </a14:m>
            <a:r>
              <a:t>, </a:t>
            </a:r>
            <a14:m xmlns:a14="http://schemas.microsoft.com/office/drawing/2010/main">
              <m:oMath xmlns:m="http://schemas.openxmlformats.org/officeDocument/2006/math">
                <m:r>
                  <a:rPr>
                    <a:latin typeface="Cambria Math" panose="02040503050406030204" pitchFamily="18" charset="0"/>
                  </a:rPr>
                  <m:t>𝐺</m:t>
                </m:r>
                <m:d>
                  <m:dPr>
                    <m:begChr m:val="["/>
                    <m:endChr m:val="]"/>
                    <m:ctrlPr>
                      <a:rPr i="1">
                        <a:latin typeface="Cambria Math" panose="02040503050406030204" pitchFamily="18" charset="0"/>
                      </a:rPr>
                    </m:ctrlPr>
                  </m:dPr>
                  <m:e>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6</m:t>
                        </m:r>
                      </m:sub>
                    </m:sSub>
                    <m:r>
                      <a:rPr>
                        <a:latin typeface="Cambria Math" panose="02040503050406030204" pitchFamily="18" charset="0"/>
                      </a:rPr>
                      <m:t>}</m:t>
                    </m:r>
                  </m:e>
                </m:d>
              </m:oMath>
            </a14:m>
            <a:r>
              <a:t>是强分图;</a:t>
            </a:r>
          </a:p>
          <a:p>
            <a:pPr marL="0" lvl="0" indent="0">
              <a:buNone/>
            </a:pPr>
            <a14:m xmlns:a14="http://schemas.microsoft.com/office/drawing/2010/main">
              <m:oMath xmlns:m="http://schemas.openxmlformats.org/officeDocument/2006/math">
                <m:r>
                  <a:rPr>
                    <a:latin typeface="Cambria Math" panose="02040503050406030204" pitchFamily="18" charset="0"/>
                  </a:rPr>
                  <m:t>𝐺</m:t>
                </m:r>
                <m:d>
                  <m:dPr>
                    <m:begChr m:val="["/>
                    <m:endChr m:val="]"/>
                    <m:ctrlPr>
                      <a:rPr i="1">
                        <a:latin typeface="Cambria Math" panose="02040503050406030204" pitchFamily="18" charset="0"/>
                      </a:rPr>
                    </m:ctrlPr>
                  </m:dPr>
                  <m:e>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5</m:t>
                        </m:r>
                      </m:sub>
                    </m:sSub>
                    <m:r>
                      <a:rPr>
                        <a:latin typeface="Cambria Math" panose="02040503050406030204" pitchFamily="18" charset="0"/>
                      </a:rPr>
                      <m:t>}</m:t>
                    </m:r>
                  </m:e>
                </m:d>
              </m:oMath>
            </a14:m>
            <a:r>
              <a:t>, </a:t>
            </a:r>
            <a14:m xmlns:a14="http://schemas.microsoft.com/office/drawing/2010/main">
              <m:oMath xmlns:m="http://schemas.openxmlformats.org/officeDocument/2006/math">
                <m:r>
                  <a:rPr>
                    <a:latin typeface="Cambria Math" panose="02040503050406030204" pitchFamily="18" charset="0"/>
                  </a:rPr>
                  <m:t>𝐺</m:t>
                </m:r>
                <m:d>
                  <m:dPr>
                    <m:begChr m:val="["/>
                    <m:endChr m:val="]"/>
                    <m:ctrlPr>
                      <a:rPr i="1">
                        <a:latin typeface="Cambria Math" panose="02040503050406030204" pitchFamily="18" charset="0"/>
                      </a:rPr>
                    </m:ctrlPr>
                  </m:dPr>
                  <m:e>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5</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6</m:t>
                        </m:r>
                      </m:sub>
                    </m:sSub>
                    <m:r>
                      <a:rPr>
                        <a:latin typeface="Cambria Math" panose="02040503050406030204" pitchFamily="18" charset="0"/>
                      </a:rPr>
                      <m:t>}</m:t>
                    </m:r>
                  </m:e>
                </m:d>
              </m:oMath>
            </a14:m>
            <a:r>
              <a:t>是单向分图;</a:t>
            </a:r>
          </a:p>
          <a:p>
            <a:pPr marL="0" lvl="0" indent="0">
              <a:buNone/>
            </a:pPr>
            <a14:m xmlns:a14="http://schemas.microsoft.com/office/drawing/2010/main">
              <m:oMath xmlns:m="http://schemas.openxmlformats.org/officeDocument/2006/math">
                <m:r>
                  <a:rPr>
                    <a:latin typeface="Cambria Math" panose="02040503050406030204" pitchFamily="18" charset="0"/>
                  </a:rPr>
                  <m:t>𝐺</m:t>
                </m:r>
                <m:d>
                  <m:dPr>
                    <m:begChr m:val="["/>
                    <m:endChr m:val="]"/>
                    <m:ctrlPr>
                      <a:rPr i="1">
                        <a:latin typeface="Cambria Math" panose="02040503050406030204" pitchFamily="18" charset="0"/>
                      </a:rPr>
                    </m:ctrlPr>
                  </m:dPr>
                  <m:e>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5</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6</m:t>
                        </m:r>
                      </m:sub>
                    </m:sSub>
                    <m:r>
                      <a:rPr>
                        <a:latin typeface="Cambria Math" panose="02040503050406030204" pitchFamily="18" charset="0"/>
                      </a:rPr>
                      <m:t>}</m:t>
                    </m:r>
                  </m:e>
                </m:d>
              </m:oMath>
            </a14:m>
            <a:r>
              <a:t>是弱分图.</a:t>
            </a:r>
          </a:p>
        </p:txBody>
      </p:sp>
      <p:pic>
        <p:nvPicPr>
          <p:cNvPr id="2" name="Picture 1" descr="MAT21601T-Chapter09_files/figure-pptx/unnamed-chunk-56-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72</a:t>
            </a:fld>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14:m xmlns:a14="http://schemas.microsoft.com/office/drawing/2010/main">
              <m:oMath xmlns:m="http://schemas.openxmlformats.org/officeDocument/2006/math">
                <m:r>
                  <a:rPr>
                    <a:latin typeface="Cambria Math" panose="02040503050406030204" pitchFamily="18" charset="0"/>
                  </a:rPr>
                  <m:t>𝐺</m:t>
                </m:r>
                <m:d>
                  <m:dPr>
                    <m:begChr m:val="["/>
                    <m:endChr m:val="]"/>
                    <m:ctrlPr>
                      <a:rPr i="1">
                        <a:latin typeface="Cambria Math" panose="02040503050406030204" pitchFamily="18" charset="0"/>
                      </a:rPr>
                    </m:ctrlPr>
                  </m:dPr>
                  <m:e>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e>
                </m:d>
              </m:oMath>
            </a14:m>
            <a:r>
              <a:t>, </a:t>
            </a:r>
            <a14:m xmlns:a14="http://schemas.microsoft.com/office/drawing/2010/main">
              <m:oMath xmlns:m="http://schemas.openxmlformats.org/officeDocument/2006/math">
                <m:r>
                  <a:rPr>
                    <a:latin typeface="Cambria Math" panose="02040503050406030204" pitchFamily="18" charset="0"/>
                  </a:rPr>
                  <m:t>𝐺</m:t>
                </m:r>
                <m:d>
                  <m:dPr>
                    <m:begChr m:val="["/>
                    <m:endChr m:val="]"/>
                    <m:ctrlPr>
                      <a:rPr i="1">
                        <a:latin typeface="Cambria Math" panose="02040503050406030204" pitchFamily="18" charset="0"/>
                      </a:rPr>
                    </m:ctrlPr>
                  </m:dPr>
                  <m:e>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m:t>
                    </m:r>
                  </m:e>
                </m:d>
              </m:oMath>
            </a14:m>
            <a:r>
              <a:t>, </a:t>
            </a:r>
            <a14:m xmlns:a14="http://schemas.microsoft.com/office/drawing/2010/main">
              <m:oMath xmlns:m="http://schemas.openxmlformats.org/officeDocument/2006/math">
                <m:r>
                  <a:rPr>
                    <a:latin typeface="Cambria Math" panose="02040503050406030204" pitchFamily="18" charset="0"/>
                  </a:rPr>
                  <m:t>𝐺</m:t>
                </m:r>
                <m:d>
                  <m:dPr>
                    <m:begChr m:val="["/>
                    <m:endChr m:val="]"/>
                    <m:ctrlPr>
                      <a:rPr i="1">
                        <a:latin typeface="Cambria Math" panose="02040503050406030204" pitchFamily="18" charset="0"/>
                      </a:rPr>
                    </m:ctrlPr>
                  </m:dPr>
                  <m:e>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r>
                      <a:rPr>
                        <a:latin typeface="Cambria Math" panose="02040503050406030204" pitchFamily="18" charset="0"/>
                      </a:rPr>
                      <m:t>}</m:t>
                    </m:r>
                  </m:e>
                </m:d>
              </m:oMath>
            </a14:m>
            <a:r>
              <a:t>, </a:t>
            </a:r>
            <a14:m xmlns:a14="http://schemas.microsoft.com/office/drawing/2010/main">
              <m:oMath xmlns:m="http://schemas.openxmlformats.org/officeDocument/2006/math">
                <m:r>
                  <a:rPr>
                    <a:latin typeface="Cambria Math" panose="02040503050406030204" pitchFamily="18" charset="0"/>
                  </a:rPr>
                  <m:t>𝐺</m:t>
                </m:r>
                <m:d>
                  <m:dPr>
                    <m:begChr m:val="["/>
                    <m:endChr m:val="]"/>
                    <m:ctrlPr>
                      <a:rPr i="1">
                        <a:latin typeface="Cambria Math" panose="02040503050406030204" pitchFamily="18" charset="0"/>
                      </a:rPr>
                    </m:ctrlPr>
                  </m:dPr>
                  <m:e>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r>
                      <a:rPr>
                        <a:latin typeface="Cambria Math" panose="02040503050406030204" pitchFamily="18" charset="0"/>
                      </a:rPr>
                      <m:t>}</m:t>
                    </m:r>
                  </m:e>
                </m:d>
              </m:oMath>
            </a14:m>
            <a:r>
              <a:t>, </a:t>
            </a:r>
            <a14:m xmlns:a14="http://schemas.microsoft.com/office/drawing/2010/main">
              <m:oMath xmlns:m="http://schemas.openxmlformats.org/officeDocument/2006/math">
                <m:r>
                  <a:rPr>
                    <a:latin typeface="Cambria Math" panose="02040503050406030204" pitchFamily="18" charset="0"/>
                  </a:rPr>
                  <m:t>𝐺</m:t>
                </m:r>
                <m:d>
                  <m:dPr>
                    <m:begChr m:val="["/>
                    <m:endChr m:val="]"/>
                    <m:ctrlPr>
                      <a:rPr i="1">
                        <a:latin typeface="Cambria Math" panose="02040503050406030204" pitchFamily="18" charset="0"/>
                      </a:rPr>
                    </m:ctrlPr>
                  </m:dPr>
                  <m:e>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5</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6</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7</m:t>
                        </m:r>
                      </m:sub>
                    </m:sSub>
                    <m:r>
                      <a:rPr>
                        <a:latin typeface="Cambria Math" panose="02040503050406030204" pitchFamily="18" charset="0"/>
                      </a:rPr>
                      <m:t>}</m:t>
                    </m:r>
                  </m:e>
                </m:d>
              </m:oMath>
            </a14:m>
            <a:r>
              <a:t>是强分图;</a:t>
            </a:r>
          </a:p>
          <a:p>
            <a:pPr marL="0" lvl="0" indent="0">
              <a:buNone/>
            </a:pPr>
            <a14:m xmlns:a14="http://schemas.microsoft.com/office/drawing/2010/main">
              <m:oMath xmlns:m="http://schemas.openxmlformats.org/officeDocument/2006/math">
                <m:r>
                  <a:rPr>
                    <a:latin typeface="Cambria Math" panose="02040503050406030204" pitchFamily="18" charset="0"/>
                  </a:rPr>
                  <m:t>𝐺</m:t>
                </m:r>
                <m:d>
                  <m:dPr>
                    <m:begChr m:val="["/>
                    <m:endChr m:val="]"/>
                    <m:ctrlPr>
                      <a:rPr i="1">
                        <a:latin typeface="Cambria Math" panose="02040503050406030204" pitchFamily="18" charset="0"/>
                      </a:rPr>
                    </m:ctrlPr>
                  </m:dPr>
                  <m:e>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r>
                      <a:rPr>
                        <a:latin typeface="Cambria Math" panose="02040503050406030204" pitchFamily="18" charset="0"/>
                      </a:rPr>
                      <m:t>}</m:t>
                    </m:r>
                  </m:e>
                </m:d>
              </m:oMath>
            </a14:m>
            <a:r>
              <a:t>, </a:t>
            </a:r>
            <a14:m xmlns:a14="http://schemas.microsoft.com/office/drawing/2010/main">
              <m:oMath xmlns:m="http://schemas.openxmlformats.org/officeDocument/2006/math">
                <m:r>
                  <a:rPr>
                    <a:latin typeface="Cambria Math" panose="02040503050406030204" pitchFamily="18" charset="0"/>
                  </a:rPr>
                  <m:t>𝐺</m:t>
                </m:r>
                <m:d>
                  <m:dPr>
                    <m:begChr m:val="["/>
                    <m:endChr m:val="]"/>
                    <m:ctrlPr>
                      <a:rPr i="1">
                        <a:latin typeface="Cambria Math" panose="02040503050406030204" pitchFamily="18" charset="0"/>
                      </a:rPr>
                    </m:ctrlPr>
                  </m:dPr>
                  <m:e>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r>
                      <a:rPr>
                        <a:latin typeface="Cambria Math" panose="02040503050406030204" pitchFamily="18" charset="0"/>
                      </a:rPr>
                      <m:t>}</m:t>
                    </m:r>
                  </m:e>
                </m:d>
              </m:oMath>
            </a14:m>
            <a:r>
              <a:t>, </a:t>
            </a:r>
            <a14:m xmlns:a14="http://schemas.microsoft.com/office/drawing/2010/main">
              <m:oMath xmlns:m="http://schemas.openxmlformats.org/officeDocument/2006/math">
                <m:r>
                  <a:rPr>
                    <a:latin typeface="Cambria Math" panose="02040503050406030204" pitchFamily="18" charset="0"/>
                  </a:rPr>
                  <m:t>𝐺</m:t>
                </m:r>
                <m:d>
                  <m:dPr>
                    <m:begChr m:val="["/>
                    <m:endChr m:val="]"/>
                    <m:ctrlPr>
                      <a:rPr i="1">
                        <a:latin typeface="Cambria Math" panose="02040503050406030204" pitchFamily="18" charset="0"/>
                      </a:rPr>
                    </m:ctrlPr>
                  </m:dPr>
                  <m:e>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5</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6</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7</m:t>
                        </m:r>
                      </m:sub>
                    </m:sSub>
                    <m:r>
                      <a:rPr>
                        <a:latin typeface="Cambria Math" panose="02040503050406030204" pitchFamily="18" charset="0"/>
                      </a:rPr>
                      <m:t>}</m:t>
                    </m:r>
                  </m:e>
                </m:d>
              </m:oMath>
            </a14:m>
            <a:r>
              <a:t>是单向分图;</a:t>
            </a:r>
          </a:p>
          <a:p>
            <a:pPr marL="0" lvl="0" indent="0">
              <a:buNone/>
            </a:pPr>
            <a14:m xmlns:a14="http://schemas.microsoft.com/office/drawing/2010/main">
              <m:oMath xmlns:m="http://schemas.openxmlformats.org/officeDocument/2006/math">
                <m:r>
                  <a:rPr>
                    <a:latin typeface="Cambria Math" panose="02040503050406030204" pitchFamily="18" charset="0"/>
                  </a:rPr>
                  <m:t>𝐺</m:t>
                </m:r>
                <m:d>
                  <m:dPr>
                    <m:begChr m:val="["/>
                    <m:endChr m:val="]"/>
                    <m:ctrlPr>
                      <a:rPr i="1">
                        <a:latin typeface="Cambria Math" panose="02040503050406030204" pitchFamily="18" charset="0"/>
                      </a:rPr>
                    </m:ctrlPr>
                  </m:dPr>
                  <m:e>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3</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4</m:t>
                        </m:r>
                      </m:sub>
                    </m:sSub>
                    <m:r>
                      <a:rPr>
                        <a:latin typeface="Cambria Math" panose="02040503050406030204" pitchFamily="18" charset="0"/>
                      </a:rPr>
                      <m:t>}</m:t>
                    </m:r>
                  </m:e>
                </m:d>
              </m:oMath>
            </a14:m>
            <a:r>
              <a:t>, </a:t>
            </a:r>
            <a14:m xmlns:a14="http://schemas.microsoft.com/office/drawing/2010/main">
              <m:oMath xmlns:m="http://schemas.openxmlformats.org/officeDocument/2006/math">
                <m:r>
                  <a:rPr>
                    <a:latin typeface="Cambria Math" panose="02040503050406030204" pitchFamily="18" charset="0"/>
                  </a:rPr>
                  <m:t>𝐺</m:t>
                </m:r>
                <m:d>
                  <m:dPr>
                    <m:begChr m:val="["/>
                    <m:endChr m:val="]"/>
                    <m:ctrlPr>
                      <a:rPr i="1">
                        <a:latin typeface="Cambria Math" panose="02040503050406030204" pitchFamily="18" charset="0"/>
                      </a:rPr>
                    </m:ctrlPr>
                  </m:dPr>
                  <m:e>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5</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6</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7</m:t>
                        </m:r>
                      </m:sub>
                    </m:sSub>
                    <m:r>
                      <a:rPr>
                        <a:latin typeface="Cambria Math" panose="02040503050406030204" pitchFamily="18" charset="0"/>
                      </a:rPr>
                      <m:t>}</m:t>
                    </m:r>
                  </m:e>
                </m:d>
              </m:oMath>
            </a14:m>
            <a:r>
              <a:t>是弱分图.</a:t>
            </a:r>
          </a:p>
        </p:txBody>
      </p:sp>
      <p:pic>
        <p:nvPicPr>
          <p:cNvPr id="2" name="Picture 1" descr="MAT21601T-Chapter09_files/figure-pptx/unnamed-chunk-57-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73</a:t>
            </a:fld>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t>定理: 在简单有向图</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oMath>
            </a14:m>
            <a:r>
              <a:t>中, 任一结点都处于且只处于一个强分图中;每个结点和每条边都仅处于一个弱分图中;每个结点和每条边都至少处于一个单向分图中.</a:t>
            </a:r>
          </a:p>
          <a:p>
            <a:pPr marL="0" lvl="0" indent="0">
              <a:spcBef>
                <a:spcPts val="3000"/>
              </a:spcBef>
              <a:buNone/>
            </a:pPr>
            <a:r>
              <a:rPr b="1"/>
              <a:t>连通度</a:t>
            </a:r>
          </a:p>
          <a:p>
            <a:pPr marL="0" lvl="0" indent="0">
              <a:buNone/>
            </a:pPr>
            <a:r>
              <a:t>连通是图的一个比较常见的问题, 主要用于判断任意两个结点的连接状态, 特别是用于检测网络连接与电路连接的问题中, 运用比较广.</a:t>
            </a:r>
          </a:p>
          <a:p>
            <a:pPr marL="0" lvl="0" indent="0">
              <a:buNone/>
            </a:pPr>
            <a:r>
              <a:t>定义: 设无向图</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oMath>
            </a14:m>
            <a:r>
              <a:t>是连通的, 如果有结点子集</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𝑉</m:t>
                    </m:r>
                  </m:e>
                  <m:sup>
                    <m:r>
                      <a:rPr>
                        <a:latin typeface="Cambria Math" panose="02040503050406030204" pitchFamily="18" charset="0"/>
                      </a:rPr>
                      <m:t>′</m:t>
                    </m:r>
                  </m:sup>
                </m:sSup>
                <m:r>
                  <a:rPr>
                    <a:latin typeface="Cambria Math" panose="02040503050406030204" pitchFamily="18" charset="0"/>
                  </a:rPr>
                  <m:t>⊂</m:t>
                </m:r>
                <m:r>
                  <a:rPr>
                    <a:latin typeface="Cambria Math" panose="02040503050406030204" pitchFamily="18" charset="0"/>
                  </a:rPr>
                  <m:t>𝑉</m:t>
                </m:r>
              </m:oMath>
            </a14:m>
            <a:r>
              <a:t>, 使得在图</a:t>
            </a:r>
            <a14:m xmlns:a14="http://schemas.microsoft.com/office/drawing/2010/main">
              <m:oMath xmlns:m="http://schemas.openxmlformats.org/officeDocument/2006/math">
                <m:r>
                  <a:rPr>
                    <a:latin typeface="Cambria Math" panose="02040503050406030204" pitchFamily="18" charset="0"/>
                  </a:rPr>
                  <m:t>𝐺</m:t>
                </m:r>
              </m:oMath>
            </a14:m>
            <a:r>
              <a:t>中删除了</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𝑉</m:t>
                    </m:r>
                  </m:e>
                  <m:sup>
                    <m:r>
                      <a:rPr>
                        <a:latin typeface="Cambria Math" panose="02040503050406030204" pitchFamily="18" charset="0"/>
                      </a:rPr>
                      <m:t>′</m:t>
                    </m:r>
                  </m:sup>
                </m:sSup>
              </m:oMath>
            </a14:m>
            <a:r>
              <a:t>后, 所得到的子图</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𝑉</m:t>
                    </m:r>
                  </m:e>
                  <m:sup>
                    <m:r>
                      <a:rPr>
                        <a:latin typeface="Cambria Math" panose="02040503050406030204" pitchFamily="18" charset="0"/>
                      </a:rPr>
                      <m:t>′</m:t>
                    </m:r>
                  </m:sup>
                </m:sSup>
              </m:oMath>
            </a14:m>
            <a:r>
              <a:t>是非连通的, 而在图</a:t>
            </a:r>
            <a14:m xmlns:a14="http://schemas.microsoft.com/office/drawing/2010/main">
              <m:oMath xmlns:m="http://schemas.openxmlformats.org/officeDocument/2006/math">
                <m:r>
                  <a:rPr>
                    <a:latin typeface="Cambria Math" panose="02040503050406030204" pitchFamily="18" charset="0"/>
                  </a:rPr>
                  <m:t>𝐺</m:t>
                </m:r>
              </m:oMath>
            </a14:m>
            <a:r>
              <a:t>中删除</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𝑉</m:t>
                    </m:r>
                  </m:e>
                  <m:sup>
                    <m:r>
                      <a:rPr>
                        <a:latin typeface="Cambria Math" panose="02040503050406030204" pitchFamily="18" charset="0"/>
                      </a:rPr>
                      <m:t>′</m:t>
                    </m:r>
                  </m:sup>
                </m:sSup>
              </m:oMath>
            </a14:m>
            <a:r>
              <a:t>的任何真子集所得到的子图仍是连通的, 那么称</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𝑉</m:t>
                    </m:r>
                  </m:e>
                  <m:sup>
                    <m:r>
                      <a:rPr>
                        <a:latin typeface="Cambria Math" panose="02040503050406030204" pitchFamily="18" charset="0"/>
                      </a:rPr>
                      <m:t>′</m:t>
                    </m:r>
                  </m:sup>
                </m:sSup>
              </m:oMath>
            </a14:m>
            <a:r>
              <a:t>为</a:t>
            </a:r>
            <a14:m xmlns:a14="http://schemas.microsoft.com/office/drawing/2010/main">
              <m:oMath xmlns:m="http://schemas.openxmlformats.org/officeDocument/2006/math">
                <m:r>
                  <a:rPr>
                    <a:latin typeface="Cambria Math" panose="02040503050406030204" pitchFamily="18" charset="0"/>
                  </a:rPr>
                  <m:t>𝐺</m:t>
                </m:r>
              </m:oMath>
            </a14:m>
            <a:r>
              <a:t>的一个</a:t>
            </a:r>
            <a:r>
              <a:rPr b="1"/>
              <a:t>点割集</a:t>
            </a:r>
            <a:r>
              <a:t>.</a:t>
            </a:r>
          </a:p>
          <a:p>
            <a:pPr marL="0" lvl="0" indent="0">
              <a:buNone/>
            </a:pPr>
            <a:r>
              <a:t>若图</a:t>
            </a:r>
            <a14:m xmlns:a14="http://schemas.microsoft.com/office/drawing/2010/main">
              <m:oMath xmlns:m="http://schemas.openxmlformats.org/officeDocument/2006/math">
                <m:r>
                  <a:rPr>
                    <a:latin typeface="Cambria Math" panose="02040503050406030204" pitchFamily="18" charset="0"/>
                  </a:rPr>
                  <m:t>𝐺</m:t>
                </m:r>
              </m:oMath>
            </a14:m>
            <a:r>
              <a:t>的某一点割集仅有一个结点</a:t>
            </a:r>
            <a14:m xmlns:a14="http://schemas.microsoft.com/office/drawing/2010/main">
              <m:oMath xmlns:m="http://schemas.openxmlformats.org/officeDocument/2006/math">
                <m:r>
                  <a:rPr>
                    <a:latin typeface="Cambria Math" panose="02040503050406030204" pitchFamily="18" charset="0"/>
                  </a:rPr>
                  <m:t>𝑣</m:t>
                </m:r>
              </m:oMath>
            </a14:m>
            <a:r>
              <a:t>, 则称该结点</a:t>
            </a:r>
            <a14:m xmlns:a14="http://schemas.microsoft.com/office/drawing/2010/main">
              <m:oMath xmlns:m="http://schemas.openxmlformats.org/officeDocument/2006/math">
                <m:r>
                  <a:rPr>
                    <a:latin typeface="Cambria Math" panose="02040503050406030204" pitchFamily="18" charset="0"/>
                  </a:rPr>
                  <m:t>𝑣</m:t>
                </m:r>
              </m:oMath>
            </a14:m>
            <a:r>
              <a:t>为</a:t>
            </a:r>
            <a:r>
              <a:rPr b="1"/>
              <a:t>割点</a:t>
            </a:r>
            <a:r>
              <a:t>.</a:t>
            </a:r>
          </a:p>
        </p:txBody>
      </p:sp>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74</a:t>
            </a:fld>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T21601T-Chapter09_files/figure-pptx/unnamed-chunk-58-1.png"/>
          <p:cNvPicPr>
            <a:picLocks noGrp="1" noChangeAspect="1"/>
          </p:cNvPicPr>
          <p:nvPr/>
        </p:nvPicPr>
        <p:blipFill>
          <a:blip r:embed="rId2"/>
          <a:stretch>
            <a:fillRect/>
          </a:stretch>
        </p:blipFill>
        <p:spPr bwMode="auto">
          <a:xfrm>
            <a:off x="2578100" y="2692400"/>
            <a:ext cx="4305300" cy="2159000"/>
          </a:xfrm>
          <a:prstGeom prst="rect">
            <a:avLst/>
          </a:prstGeom>
          <a:noFill/>
          <a:ln w="9525">
            <a:noFill/>
            <a:headEnd/>
            <a:tailEnd/>
          </a:ln>
        </p:spPr>
      </p:pic>
      <p:sp>
        <p:nvSpPr>
          <p:cNvPr id="3" name="TextBox 3"/>
          <p:cNvSpPr txBox="1"/>
          <p:nvPr/>
        </p:nvSpPr>
        <p:spPr>
          <a:xfrm>
            <a:off x="2578100" y="5397500"/>
            <a:ext cx="4305300" cy="508000"/>
          </a:xfrm>
          <a:prstGeom prst="rect">
            <a:avLst/>
          </a:prstGeom>
          <a:noFill/>
        </p:spPr>
        <p:txBody>
          <a:bodyPr/>
          <a:lstStyle/>
          <a:p>
            <a:pPr marL="0" lvl="0" indent="0" algn="ctr">
              <a:buNone/>
            </a:pPr>
            <a:r>
              <a:t>点割集{v</a:t>
            </a:r>
            <a:r>
              <a:rPr baseline="-25000"/>
              <a:t>1</a:t>
            </a:r>
            <a:r>
              <a:t>, v</a:t>
            </a:r>
            <a:r>
              <a:rPr baseline="-25000"/>
              <a:t>3</a:t>
            </a:r>
            <a:r>
              <a:t>}.</a:t>
            </a:r>
          </a:p>
        </p:txBody>
      </p:sp>
      <p:pic>
        <p:nvPicPr>
          <p:cNvPr id="4" name="Picture 1" descr="MAT21601T-Chapter09_files/figure-pptx/unnamed-chunk-59-1.png"/>
          <p:cNvPicPr>
            <a:picLocks noGrp="1" noChangeAspect="1"/>
          </p:cNvPicPr>
          <p:nvPr/>
        </p:nvPicPr>
        <p:blipFill>
          <a:blip r:embed="rId3"/>
          <a:stretch>
            <a:fillRect/>
          </a:stretch>
        </p:blipFill>
        <p:spPr bwMode="auto">
          <a:xfrm>
            <a:off x="7188200" y="2679700"/>
            <a:ext cx="4305300" cy="2159000"/>
          </a:xfrm>
          <a:prstGeom prst="rect">
            <a:avLst/>
          </a:prstGeom>
          <a:noFill/>
          <a:ln w="9525">
            <a:noFill/>
            <a:headEnd/>
            <a:tailEnd/>
          </a:ln>
        </p:spPr>
      </p:pic>
      <p:sp>
        <p:nvSpPr>
          <p:cNvPr id="5" name="TextBox 3"/>
          <p:cNvSpPr txBox="1"/>
          <p:nvPr/>
        </p:nvSpPr>
        <p:spPr>
          <a:xfrm>
            <a:off x="7188200" y="5384800"/>
            <a:ext cx="4305300" cy="508000"/>
          </a:xfrm>
          <a:prstGeom prst="rect">
            <a:avLst/>
          </a:prstGeom>
          <a:noFill/>
        </p:spPr>
        <p:txBody>
          <a:bodyPr/>
          <a:lstStyle/>
          <a:p>
            <a:pPr marL="0" lvl="0" indent="0" algn="ctr">
              <a:buNone/>
            </a:pPr>
            <a:r>
              <a:t>割点v</a:t>
            </a:r>
            <a:r>
              <a:rPr baseline="-25000"/>
              <a:t>4</a:t>
            </a:r>
            <a:r>
              <a:t>.</a:t>
            </a:r>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75</a:t>
            </a:fld>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t>定义: 设无向图</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oMath>
            </a14:m>
            <a:r>
              <a:t>是连通的, 若有边子集</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m:t>
                    </m:r>
                  </m:sup>
                </m:sSup>
                <m:r>
                  <a:rPr>
                    <a:latin typeface="Cambria Math" panose="02040503050406030204" pitchFamily="18" charset="0"/>
                  </a:rPr>
                  <m:t>⊂</m:t>
                </m:r>
                <m:r>
                  <a:rPr>
                    <a:latin typeface="Cambria Math" panose="02040503050406030204" pitchFamily="18" charset="0"/>
                  </a:rPr>
                  <m:t>𝐸</m:t>
                </m:r>
              </m:oMath>
            </a14:m>
            <a:r>
              <a:t>, 使得在图</a:t>
            </a:r>
            <a14:m xmlns:a14="http://schemas.microsoft.com/office/drawing/2010/main">
              <m:oMath xmlns:m="http://schemas.openxmlformats.org/officeDocument/2006/math">
                <m:r>
                  <a:rPr>
                    <a:latin typeface="Cambria Math" panose="02040503050406030204" pitchFamily="18" charset="0"/>
                  </a:rPr>
                  <m:t>𝐺</m:t>
                </m:r>
              </m:oMath>
            </a14:m>
            <a:r>
              <a:t>中删除了</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m:t>
                    </m:r>
                  </m:sup>
                </m:sSup>
              </m:oMath>
            </a14:m>
            <a:r>
              <a:t>后, 所得到的子图</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m:t>
                    </m:r>
                  </m:sup>
                </m:sSup>
              </m:oMath>
            </a14:m>
            <a:r>
              <a:t>是非连通的, 而在图</a:t>
            </a:r>
            <a14:m xmlns:a14="http://schemas.microsoft.com/office/drawing/2010/main">
              <m:oMath xmlns:m="http://schemas.openxmlformats.org/officeDocument/2006/math">
                <m:r>
                  <a:rPr>
                    <a:latin typeface="Cambria Math" panose="02040503050406030204" pitchFamily="18" charset="0"/>
                  </a:rPr>
                  <m:t>𝐺</m:t>
                </m:r>
              </m:oMath>
            </a14:m>
            <a:r>
              <a:t>中删除</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m:t>
                    </m:r>
                  </m:sup>
                </m:sSup>
              </m:oMath>
            </a14:m>
            <a:r>
              <a:t>的任何真子集所得到的子图仍是连通图, 则称</a:t>
            </a:r>
            <a14:m xmlns:a14="http://schemas.microsoft.com/office/drawing/2010/main">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m:t>
                    </m:r>
                  </m:sup>
                </m:sSup>
              </m:oMath>
            </a14:m>
            <a:r>
              <a:t>为</a:t>
            </a:r>
            <a14:m xmlns:a14="http://schemas.microsoft.com/office/drawing/2010/main">
              <m:oMath xmlns:m="http://schemas.openxmlformats.org/officeDocument/2006/math">
                <m:r>
                  <a:rPr>
                    <a:latin typeface="Cambria Math" panose="02040503050406030204" pitchFamily="18" charset="0"/>
                  </a:rPr>
                  <m:t>𝐺</m:t>
                </m:r>
              </m:oMath>
            </a14:m>
            <a:r>
              <a:t>的一个</a:t>
            </a:r>
            <a:r>
              <a:rPr b="1"/>
              <a:t>边割集</a:t>
            </a:r>
            <a:r>
              <a:t>.</a:t>
            </a:r>
          </a:p>
          <a:p>
            <a:pPr marL="0" lvl="0" indent="0">
              <a:buNone/>
            </a:pPr>
            <a:r>
              <a:t>若图</a:t>
            </a:r>
            <a14:m xmlns:a14="http://schemas.microsoft.com/office/drawing/2010/main">
              <m:oMath xmlns:m="http://schemas.openxmlformats.org/officeDocument/2006/math">
                <m:r>
                  <a:rPr>
                    <a:latin typeface="Cambria Math" panose="02040503050406030204" pitchFamily="18" charset="0"/>
                  </a:rPr>
                  <m:t>𝐺</m:t>
                </m:r>
              </m:oMath>
            </a14:m>
            <a:r>
              <a:t>的某一边割集仅有一条边</a:t>
            </a:r>
            <a14:m xmlns:a14="http://schemas.microsoft.com/office/drawing/2010/main">
              <m:oMath xmlns:m="http://schemas.openxmlformats.org/officeDocument/2006/math">
                <m:r>
                  <a:rPr>
                    <a:latin typeface="Cambria Math" panose="02040503050406030204" pitchFamily="18" charset="0"/>
                  </a:rPr>
                  <m:t>𝑒</m:t>
                </m:r>
              </m:oMath>
            </a14:m>
            <a:r>
              <a:t>, 则称该边</a:t>
            </a:r>
            <a14:m xmlns:a14="http://schemas.microsoft.com/office/drawing/2010/main">
              <m:oMath xmlns:m="http://schemas.openxmlformats.org/officeDocument/2006/math">
                <m:r>
                  <a:rPr>
                    <a:latin typeface="Cambria Math" panose="02040503050406030204" pitchFamily="18" charset="0"/>
                  </a:rPr>
                  <m:t>𝑒</m:t>
                </m:r>
              </m:oMath>
            </a14:m>
            <a:r>
              <a:t>为</a:t>
            </a:r>
            <a:r>
              <a:rPr b="1"/>
              <a:t>割边</a:t>
            </a:r>
            <a:r>
              <a:t>或</a:t>
            </a:r>
            <a:r>
              <a:rPr b="1"/>
              <a:t>桥</a:t>
            </a:r>
            <a:r>
              <a:t>.</a:t>
            </a:r>
          </a:p>
        </p:txBody>
      </p:sp>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76</a:t>
            </a:fld>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T21601T-Chapter09_files/figure-pptx/unnamed-chunk-60-1.png"/>
          <p:cNvPicPr>
            <a:picLocks noGrp="1" noChangeAspect="1"/>
          </p:cNvPicPr>
          <p:nvPr/>
        </p:nvPicPr>
        <p:blipFill>
          <a:blip r:embed="rId2"/>
          <a:stretch>
            <a:fillRect/>
          </a:stretch>
        </p:blipFill>
        <p:spPr bwMode="auto">
          <a:xfrm>
            <a:off x="2578100" y="2692400"/>
            <a:ext cx="4305300" cy="2159000"/>
          </a:xfrm>
          <a:prstGeom prst="rect">
            <a:avLst/>
          </a:prstGeom>
          <a:noFill/>
          <a:ln w="9525">
            <a:noFill/>
            <a:headEnd/>
            <a:tailEnd/>
          </a:ln>
        </p:spPr>
      </p:pic>
      <p:sp>
        <p:nvSpPr>
          <p:cNvPr id="3" name="TextBox 3"/>
          <p:cNvSpPr txBox="1"/>
          <p:nvPr/>
        </p:nvSpPr>
        <p:spPr>
          <a:xfrm>
            <a:off x="2578100" y="5397500"/>
            <a:ext cx="4305300" cy="508000"/>
          </a:xfrm>
          <a:prstGeom prst="rect">
            <a:avLst/>
          </a:prstGeom>
          <a:noFill/>
        </p:spPr>
        <p:txBody>
          <a:bodyPr/>
          <a:lstStyle/>
          <a:p>
            <a:pPr marL="0" lvl="0" indent="0" algn="ctr">
              <a:buNone/>
            </a:pPr>
            <a:r>
              <a:t>边割集{e</a:t>
            </a:r>
            <a:r>
              <a:rPr baseline="-25000"/>
              <a:t>1</a:t>
            </a:r>
            <a:r>
              <a:t>, e</a:t>
            </a:r>
            <a:r>
              <a:rPr baseline="-25000"/>
              <a:t>2</a:t>
            </a:r>
            <a:r>
              <a:t>}.</a:t>
            </a:r>
          </a:p>
        </p:txBody>
      </p:sp>
      <p:pic>
        <p:nvPicPr>
          <p:cNvPr id="4" name="Picture 1" descr="MAT21601T-Chapter09_files/figure-pptx/unnamed-chunk-61-1.png"/>
          <p:cNvPicPr>
            <a:picLocks noGrp="1" noChangeAspect="1"/>
          </p:cNvPicPr>
          <p:nvPr/>
        </p:nvPicPr>
        <p:blipFill>
          <a:blip r:embed="rId3"/>
          <a:stretch>
            <a:fillRect/>
          </a:stretch>
        </p:blipFill>
        <p:spPr bwMode="auto">
          <a:xfrm>
            <a:off x="7188200" y="2679700"/>
            <a:ext cx="4305300" cy="2159000"/>
          </a:xfrm>
          <a:prstGeom prst="rect">
            <a:avLst/>
          </a:prstGeom>
          <a:noFill/>
          <a:ln w="9525">
            <a:noFill/>
            <a:headEnd/>
            <a:tailEnd/>
          </a:ln>
        </p:spPr>
      </p:pic>
      <p:sp>
        <p:nvSpPr>
          <p:cNvPr id="5" name="TextBox 3"/>
          <p:cNvSpPr txBox="1"/>
          <p:nvPr/>
        </p:nvSpPr>
        <p:spPr>
          <a:xfrm>
            <a:off x="7188200" y="5384800"/>
            <a:ext cx="4305300" cy="508000"/>
          </a:xfrm>
          <a:prstGeom prst="rect">
            <a:avLst/>
          </a:prstGeom>
          <a:noFill/>
        </p:spPr>
        <p:txBody>
          <a:bodyPr/>
          <a:lstStyle/>
          <a:p>
            <a:pPr marL="0" lvl="0" indent="0" algn="ctr">
              <a:buNone/>
            </a:pPr>
            <a:r>
              <a:t>割边e</a:t>
            </a:r>
            <a:r>
              <a:rPr baseline="-25000"/>
              <a:t>5</a:t>
            </a:r>
            <a:r>
              <a:t>.</a:t>
            </a:r>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77</a:t>
            </a:fld>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pPr marL="0" lvl="0" indent="0">
                  <a:buNone/>
                </a:pPr>
                <a:r>
                  <a:t>定义: 设无向图</a:t>
                </a:r>
                <a14:m>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oMath>
                </a14:m>
                <a:r>
                  <a:t>是连通的, 定义</a:t>
                </a:r>
                <a14:m>
                  <m:oMath xmlns:m="http://schemas.openxmlformats.org/officeDocument/2006/math">
                    <m:r>
                      <a:rPr>
                        <a:latin typeface="Cambria Math" panose="02040503050406030204" pitchFamily="18" charset="0"/>
                      </a:rPr>
                      <m:t>𝐺</m:t>
                    </m:r>
                  </m:oMath>
                </a14:m>
                <a:r>
                  <a:t>的</a:t>
                </a:r>
                <a:r>
                  <a:rPr b="1"/>
                  <a:t>点连通度</a:t>
                </a:r>
                <a14:m>
                  <m:oMath xmlns:m="http://schemas.openxmlformats.org/officeDocument/2006/math">
                    <m:r>
                      <a:rPr>
                        <a:latin typeface="Cambria Math" panose="02040503050406030204" pitchFamily="18" charset="0"/>
                      </a:rPr>
                      <m:t>𝜒</m:t>
                    </m:r>
                    <m:d>
                      <m:dPr>
                        <m:ctrlPr>
                          <a:rPr i="1">
                            <a:latin typeface="Cambria Math" panose="02040503050406030204" pitchFamily="18" charset="0"/>
                          </a:rPr>
                        </m:ctrlPr>
                      </m:dPr>
                      <m:e>
                        <m:r>
                          <a:rPr>
                            <a:latin typeface="Cambria Math" panose="02040503050406030204" pitchFamily="18" charset="0"/>
                          </a:rPr>
                          <m:t>𝐺</m:t>
                        </m:r>
                      </m:e>
                    </m:d>
                  </m:oMath>
                </a14:m>
                <a:r>
                  <a:t>如下:</a:t>
                </a:r>
              </a:p>
              <a:p>
                <a:pPr marL="0" lvl="0" indent="0">
                  <a:buNone/>
                </a:pPr>
                <a14:m>
                  <m:oMath xmlns:m="http://schemas.openxmlformats.org/officeDocument/2006/math">
                    <m:r>
                      <a:rPr>
                        <a:latin typeface="Cambria Math" panose="02040503050406030204" pitchFamily="18" charset="0"/>
                      </a:rPr>
                      <m:t>𝜒</m:t>
                    </m:r>
                    <m:d>
                      <m:dPr>
                        <m:ctrlPr>
                          <a:rPr i="1">
                            <a:latin typeface="Cambria Math" panose="02040503050406030204" pitchFamily="18" charset="0"/>
                          </a:rPr>
                        </m:ctrlPr>
                      </m:dPr>
                      <m:e>
                        <m:r>
                          <a:rPr>
                            <a:latin typeface="Cambria Math" panose="02040503050406030204" pitchFamily="18" charset="0"/>
                          </a:rPr>
                          <m:t>𝐺</m:t>
                        </m:r>
                      </m:e>
                    </m:d>
                    <m:r>
                      <a:rPr>
                        <a:latin typeface="Cambria Math" panose="02040503050406030204" pitchFamily="18" charset="0"/>
                      </a:rPr>
                      <m:t>=</m:t>
                    </m:r>
                    <m:r>
                      <m:rPr>
                        <m:sty m:val="p"/>
                      </m:rPr>
                      <a:rPr>
                        <a:latin typeface="Cambria Math" panose="02040503050406030204" pitchFamily="18" charset="0"/>
                      </a:rPr>
                      <m:t>min</m:t>
                    </m:r>
                    <m:r>
                      <a:rPr>
                        <a:latin typeface="Cambria Math" panose="02040503050406030204" pitchFamily="18" charset="0"/>
                      </a:rPr>
                      <m:t>{</m:t>
                    </m:r>
                    <m:d>
                      <m:dPr>
                        <m:begChr m:val="|"/>
                        <m:endChr m:val="|"/>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𝑉</m:t>
                            </m:r>
                          </m:e>
                          <m:sup>
                            <m:r>
                              <a:rPr>
                                <a:latin typeface="Cambria Math" panose="02040503050406030204" pitchFamily="18" charset="0"/>
                              </a:rPr>
                              <m:t>′</m:t>
                            </m:r>
                          </m:sup>
                        </m:sSup>
                      </m:e>
                    </m:d>
                    <m:r>
                      <a:rPr>
                        <a:latin typeface="Cambria Math" panose="02040503050406030204" pitchFamily="18" charset="0"/>
                      </a:rPr>
                      <m:t>  |</m:t>
                    </m:r>
                    <m:sSup>
                      <m:sSupPr>
                        <m:ctrlPr>
                          <a:rPr i="1">
                            <a:latin typeface="Cambria Math" panose="02040503050406030204" pitchFamily="18" charset="0"/>
                          </a:rPr>
                        </m:ctrlPr>
                      </m:sSupPr>
                      <m:e>
                        <m:r>
                          <a:rPr>
                            <a:latin typeface="Cambria Math" panose="02040503050406030204" pitchFamily="18" charset="0"/>
                          </a:rPr>
                          <m:t>𝑉</m:t>
                        </m:r>
                      </m:e>
                      <m:sup>
                        <m:r>
                          <a:rPr>
                            <a:latin typeface="Cambria Math" panose="02040503050406030204" pitchFamily="18" charset="0"/>
                          </a:rPr>
                          <m:t>′</m:t>
                        </m:r>
                      </m:sup>
                    </m:sSup>
                  </m:oMath>
                </a14:m>
                <a:r>
                  <a:t>为</a:t>
                </a:r>
                <a14:m>
                  <m:oMath xmlns:m="http://schemas.openxmlformats.org/officeDocument/2006/math">
                    <m:r>
                      <a:rPr>
                        <a:latin typeface="Cambria Math" panose="02040503050406030204" pitchFamily="18" charset="0"/>
                      </a:rPr>
                      <m:t>𝐺</m:t>
                    </m:r>
                  </m:oMath>
                </a14:m>
                <a:r>
                  <a:t>的点割集或者</a:t>
                </a:r>
                <a14:m>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𝑉</m:t>
                        </m:r>
                      </m:e>
                      <m:sup>
                        <m:r>
                          <a:rPr>
                            <a:latin typeface="Cambria Math" panose="02040503050406030204" pitchFamily="18" charset="0"/>
                          </a:rPr>
                          <m:t>′</m:t>
                        </m:r>
                      </m:sup>
                    </m:sSup>
                  </m:oMath>
                </a14:m>
                <a:r>
                  <a:t>使</a:t>
                </a:r>
                <a14:m>
                  <m:oMath xmlns:m="http://schemas.openxmlformats.org/officeDocument/2006/math">
                    <m:r>
                      <a:rPr>
                        <a:latin typeface="Cambria Math" panose="02040503050406030204" pitchFamily="18" charset="0"/>
                      </a:rPr>
                      <m:t>𝐺</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𝑉</m:t>
                        </m:r>
                      </m:e>
                      <m:sup>
                        <m:r>
                          <a:rPr>
                            <a:latin typeface="Cambria Math" panose="02040503050406030204" pitchFamily="18" charset="0"/>
                          </a:rPr>
                          <m:t>′</m:t>
                        </m:r>
                      </m:sup>
                    </m:sSup>
                  </m:oMath>
                </a14:m>
                <a:r>
                  <a:t>成为平凡图}</a:t>
                </a:r>
              </a:p>
              <a:p>
                <a:pPr marL="0" lvl="0" indent="0">
                  <a:buNone/>
                </a:pPr>
                <a:r>
                  <a:t>点连通度</a:t>
                </a:r>
                <a14:m>
                  <m:oMath xmlns:m="http://schemas.openxmlformats.org/officeDocument/2006/math">
                    <m:r>
                      <a:rPr>
                        <a:latin typeface="Cambria Math" panose="02040503050406030204" pitchFamily="18" charset="0"/>
                      </a:rPr>
                      <m:t>𝜒</m:t>
                    </m:r>
                    <m:d>
                      <m:dPr>
                        <m:ctrlPr>
                          <a:rPr i="1">
                            <a:latin typeface="Cambria Math" panose="02040503050406030204" pitchFamily="18" charset="0"/>
                          </a:rPr>
                        </m:ctrlPr>
                      </m:dPr>
                      <m:e>
                        <m:r>
                          <a:rPr>
                            <a:latin typeface="Cambria Math" panose="02040503050406030204" pitchFamily="18" charset="0"/>
                          </a:rPr>
                          <m:t>𝐺</m:t>
                        </m:r>
                      </m:e>
                    </m:d>
                  </m:oMath>
                </a14:m>
                <a:r>
                  <a:t>是由连通图</a:t>
                </a:r>
                <a14:m>
                  <m:oMath xmlns:m="http://schemas.openxmlformats.org/officeDocument/2006/math">
                    <m:r>
                      <a:rPr>
                        <a:latin typeface="Cambria Math" panose="02040503050406030204" pitchFamily="18" charset="0"/>
                      </a:rPr>
                      <m:t>𝐺</m:t>
                    </m:r>
                  </m:oMath>
                </a14:m>
                <a:r>
                  <a:t>产生非连通图需要删除的点的最少数目.</a:t>
                </a:r>
              </a:p>
              <a:p>
                <a:pPr marL="0" lvl="0" indent="0">
                  <a:buNone/>
                </a:pPr>
                <a:r>
                  <a:t>若</a:t>
                </a:r>
                <a14:m>
                  <m:oMath xmlns:m="http://schemas.openxmlformats.org/officeDocument/2006/math">
                    <m:r>
                      <a:rPr>
                        <a:latin typeface="Cambria Math" panose="02040503050406030204" pitchFamily="18" charset="0"/>
                      </a:rPr>
                      <m:t>𝐺</m:t>
                    </m:r>
                  </m:oMath>
                </a14:m>
                <a:r>
                  <a:t>是非连通的, 则因为不用删除任何结点</a:t>
                </a:r>
                <a14:m>
                  <m:oMath xmlns:m="http://schemas.openxmlformats.org/officeDocument/2006/math">
                    <m:r>
                      <a:rPr>
                        <a:latin typeface="Cambria Math" panose="02040503050406030204" pitchFamily="18" charset="0"/>
                      </a:rPr>
                      <m:t>𝐺</m:t>
                    </m:r>
                  </m:oMath>
                </a14:m>
                <a:r>
                  <a:t>就是非连通的, 因而, 规定其点连通度</a:t>
                </a:r>
              </a:p>
              <a:p>
                <a:pPr marL="0" lv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𝜒</m:t>
                      </m:r>
                      <m:d>
                        <m:dPr>
                          <m:ctrlPr>
                            <a:rPr i="1">
                              <a:latin typeface="Cambria Math" panose="02040503050406030204" pitchFamily="18" charset="0"/>
                            </a:rPr>
                          </m:ctrlPr>
                        </m:dPr>
                        <m:e>
                          <m:r>
                            <a:rPr>
                              <a:latin typeface="Cambria Math" panose="02040503050406030204" pitchFamily="18" charset="0"/>
                            </a:rPr>
                            <m:t>𝐺</m:t>
                          </m:r>
                        </m:e>
                      </m:d>
                      <m:r>
                        <a:rPr>
                          <a:latin typeface="Cambria Math" panose="02040503050406030204" pitchFamily="18" charset="0"/>
                        </a:rPr>
                        <m:t>=0.</m:t>
                      </m:r>
                    </m:oMath>
                  </m:oMathPara>
                </a14:m>
                <a:endParaRPr/>
              </a:p>
              <a:p>
                <a:pPr marL="0" lvl="0" indent="0">
                  <a:buNone/>
                </a:pPr>
                <a:r>
                  <a:t>定义: 设无向图</a:t>
                </a:r>
                <a14:m>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oMath>
                </a14:m>
                <a:r>
                  <a:t>是连通的, 定义</a:t>
                </a:r>
                <a14:m>
                  <m:oMath xmlns:m="http://schemas.openxmlformats.org/officeDocument/2006/math">
                    <m:r>
                      <a:rPr>
                        <a:latin typeface="Cambria Math" panose="02040503050406030204" pitchFamily="18" charset="0"/>
                      </a:rPr>
                      <m:t>𝐺</m:t>
                    </m:r>
                  </m:oMath>
                </a14:m>
                <a:r>
                  <a:t>的边连通度</a:t>
                </a:r>
                <a14:m>
                  <m:oMath xmlns:m="http://schemas.openxmlformats.org/officeDocument/2006/math">
                    <m:r>
                      <a:rPr>
                        <a:latin typeface="Cambria Math" panose="02040503050406030204" pitchFamily="18" charset="0"/>
                      </a:rPr>
                      <m:t>𝜆</m:t>
                    </m:r>
                    <m:d>
                      <m:dPr>
                        <m:ctrlPr>
                          <a:rPr i="1">
                            <a:latin typeface="Cambria Math" panose="02040503050406030204" pitchFamily="18" charset="0"/>
                          </a:rPr>
                        </m:ctrlPr>
                      </m:dPr>
                      <m:e>
                        <m:r>
                          <a:rPr>
                            <a:latin typeface="Cambria Math" panose="02040503050406030204" pitchFamily="18" charset="0"/>
                          </a:rPr>
                          <m:t>𝐺</m:t>
                        </m:r>
                      </m:e>
                    </m:d>
                  </m:oMath>
                </a14:m>
                <a:r>
                  <a:t>如下:</a:t>
                </a:r>
              </a:p>
              <a:p>
                <a:pPr marL="0" lv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𝜆</m:t>
                      </m:r>
                      <m:d>
                        <m:dPr>
                          <m:ctrlPr>
                            <a:rPr i="1">
                              <a:latin typeface="Cambria Math" panose="02040503050406030204" pitchFamily="18" charset="0"/>
                            </a:rPr>
                          </m:ctrlPr>
                        </m:dPr>
                        <m:e>
                          <m:r>
                            <a:rPr>
                              <a:latin typeface="Cambria Math" panose="02040503050406030204" pitchFamily="18" charset="0"/>
                            </a:rPr>
                            <m:t>𝐺</m:t>
                          </m:r>
                        </m:e>
                      </m:d>
                      <m:r>
                        <a:rPr>
                          <a:latin typeface="Cambria Math" panose="02040503050406030204" pitchFamily="18" charset="0"/>
                        </a:rPr>
                        <m:t>=</m:t>
                      </m:r>
                      <m:d>
                        <m:dPr>
                          <m:begChr m:val="{"/>
                          <m:endChr m:val=""/>
                          <m:ctrlPr>
                            <a:rPr i="1">
                              <a:latin typeface="Cambria Math" panose="02040503050406030204" pitchFamily="18" charset="0"/>
                            </a:rPr>
                          </m:ctrlPr>
                        </m:dPr>
                        <m:e>
                          <m:m>
                            <m:mPr>
                              <m:mcs>
                                <m:mc>
                                  <m:mcPr>
                                    <m:count m:val="2"/>
                                    <m:mcJc m:val="center"/>
                                  </m:mcPr>
                                </m:mc>
                              </m:mcs>
                              <m:ctrlPr>
                                <a:rPr i="1">
                                  <a:latin typeface="Cambria Math" panose="02040503050406030204" pitchFamily="18" charset="0"/>
                                </a:rPr>
                              </m:ctrlPr>
                            </m:mPr>
                            <m:mr>
                              <m:e>
                                <m:r>
                                  <a:rPr>
                                    <a:latin typeface="Cambria Math" panose="02040503050406030204" pitchFamily="18" charset="0"/>
                                  </a:rPr>
                                  <m:t>0</m:t>
                                </m:r>
                              </m:e>
                              <m:e>
                                <m:r>
                                  <a:rPr>
                                    <a:latin typeface="Cambria Math" panose="02040503050406030204" pitchFamily="18" charset="0"/>
                                  </a:rPr>
                                  <m:t>𝐺</m:t>
                                </m:r>
                                <m:r>
                                  <a:rPr>
                                    <a:latin typeface="Cambria Math" panose="02040503050406030204" pitchFamily="18" charset="0"/>
                                  </a:rPr>
                                  <m:t>是非连通图</m:t>
                                </m:r>
                              </m:e>
                            </m:mr>
                            <m:mr>
                              <m:e>
                                <m:r>
                                  <m:rPr>
                                    <m:sty m:val="p"/>
                                  </m:rPr>
                                  <a:rPr>
                                    <a:latin typeface="Cambria Math" panose="02040503050406030204" pitchFamily="18" charset="0"/>
                                  </a:rPr>
                                  <m:t>min</m:t>
                                </m:r>
                                <m:r>
                                  <a:rPr>
                                    <a:latin typeface="Cambria Math" panose="02040503050406030204" pitchFamily="18" charset="0"/>
                                  </a:rPr>
                                  <m:t>{</m:t>
                                </m:r>
                                <m:d>
                                  <m:dPr>
                                    <m:begChr m:val="|"/>
                                    <m:endChr m:val="|"/>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m:t>
                                        </m:r>
                                      </m:sup>
                                    </m:sSup>
                                  </m:e>
                                </m:d>
                                <m:r>
                                  <a:rPr>
                                    <a:latin typeface="Cambria Math" panose="02040503050406030204" pitchFamily="18" charset="0"/>
                                  </a:rPr>
                                  <m:t>  |</m:t>
                                </m:r>
                                <m:sSup>
                                  <m:sSupPr>
                                    <m:ctrlPr>
                                      <a:rPr i="1">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m:t>
                                    </m:r>
                                  </m:sup>
                                </m:sSup>
                                <m:r>
                                  <a:rPr>
                                    <a:latin typeface="Cambria Math" panose="02040503050406030204" pitchFamily="18" charset="0"/>
                                  </a:rPr>
                                  <m:t>为边割集</m:t>
                                </m:r>
                                <m:r>
                                  <a:rPr>
                                    <a:latin typeface="Cambria Math" panose="02040503050406030204" pitchFamily="18" charset="0"/>
                                  </a:rPr>
                                  <m:t>}</m:t>
                                </m:r>
                              </m:e>
                              <m:e>
                                <m:r>
                                  <a:rPr>
                                    <a:latin typeface="Cambria Math" panose="02040503050406030204" pitchFamily="18" charset="0"/>
                                  </a:rPr>
                                  <m:t>否则</m:t>
                                </m:r>
                              </m:e>
                            </m:mr>
                          </m:m>
                        </m:e>
                      </m:d>
                    </m:oMath>
                  </m:oMathPara>
                </a14:m>
                <a:endParaRPr/>
              </a:p>
              <a:p>
                <a:pPr marL="0" lvl="0" indent="0">
                  <a:buNone/>
                </a:pPr>
                <a:r>
                  <a:t>边连通度</a:t>
                </a:r>
                <a14:m>
                  <m:oMath xmlns:m="http://schemas.openxmlformats.org/officeDocument/2006/math">
                    <m:r>
                      <a:rPr>
                        <a:latin typeface="Cambria Math" panose="02040503050406030204" pitchFamily="18" charset="0"/>
                      </a:rPr>
                      <m:t>𝜆</m:t>
                    </m:r>
                    <m:d>
                      <m:dPr>
                        <m:ctrlPr>
                          <a:rPr i="1">
                            <a:latin typeface="Cambria Math" panose="02040503050406030204" pitchFamily="18" charset="0"/>
                          </a:rPr>
                        </m:ctrlPr>
                      </m:dPr>
                      <m:e>
                        <m:r>
                          <a:rPr>
                            <a:latin typeface="Cambria Math" panose="02040503050406030204" pitchFamily="18" charset="0"/>
                          </a:rPr>
                          <m:t>𝐺</m:t>
                        </m:r>
                      </m:e>
                    </m:d>
                  </m:oMath>
                </a14:m>
                <a:r>
                  <a:t>是由连通图</a:t>
                </a:r>
                <a14:m>
                  <m:oMath xmlns:m="http://schemas.openxmlformats.org/officeDocument/2006/math">
                    <m:r>
                      <a:rPr>
                        <a:latin typeface="Cambria Math" panose="02040503050406030204" pitchFamily="18" charset="0"/>
                      </a:rPr>
                      <m:t>𝐺</m:t>
                    </m:r>
                  </m:oMath>
                </a14:m>
                <a:r>
                  <a:t>产生非连通图需要删除边的最少数目.</a:t>
                </a:r>
              </a:p>
              <a:p>
                <a:pPr marL="0" lvl="0" indent="0">
                  <a:buNone/>
                </a:pPr>
                <a:r>
                  <a:t>若</a:t>
                </a:r>
                <a14:m>
                  <m:oMath xmlns:m="http://schemas.openxmlformats.org/officeDocument/2006/math">
                    <m:r>
                      <a:rPr>
                        <a:latin typeface="Cambria Math" panose="02040503050406030204" pitchFamily="18" charset="0"/>
                      </a:rPr>
                      <m:t>𝐺</m:t>
                    </m:r>
                  </m:oMath>
                </a14:m>
                <a:r>
                  <a:t>是非连通的, 则因为不用删除任何边</a:t>
                </a:r>
                <a14:m>
                  <m:oMath xmlns:m="http://schemas.openxmlformats.org/officeDocument/2006/math">
                    <m:r>
                      <a:rPr>
                        <a:latin typeface="Cambria Math" panose="02040503050406030204" pitchFamily="18" charset="0"/>
                      </a:rPr>
                      <m:t>𝐺</m:t>
                    </m:r>
                  </m:oMath>
                </a14:m>
                <a:r>
                  <a:t>就是非连通的, 因而, 规定其边连通度</a:t>
                </a:r>
              </a:p>
              <a:p>
                <a:pPr marL="0" lv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𝜆</m:t>
                      </m:r>
                      <m:d>
                        <m:dPr>
                          <m:ctrlPr>
                            <a:rPr i="1">
                              <a:latin typeface="Cambria Math" panose="02040503050406030204" pitchFamily="18" charset="0"/>
                            </a:rPr>
                          </m:ctrlPr>
                        </m:dPr>
                        <m:e>
                          <m:r>
                            <a:rPr>
                              <a:latin typeface="Cambria Math" panose="02040503050406030204" pitchFamily="18" charset="0"/>
                            </a:rPr>
                            <m:t>𝐺</m:t>
                          </m:r>
                        </m:e>
                      </m:d>
                      <m:r>
                        <a:rPr>
                          <a:latin typeface="Cambria Math" panose="02040503050406030204" pitchFamily="18" charset="0"/>
                        </a:rPr>
                        <m:t>=0.</m:t>
                      </m:r>
                    </m:oMath>
                  </m:oMathPara>
                </a14:m>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16" t="-1935"/>
                </a:stretch>
              </a:blipFill>
            </p:spPr>
            <p:txBody>
              <a:bodyPr/>
              <a:lstStyle/>
              <a:p>
                <a:r>
                  <a:rPr lang="zh-CN" altLang="en-US">
                    <a:noFill/>
                  </a:rPr>
                  <a:t> </a:t>
                </a:r>
              </a:p>
            </p:txBody>
          </p:sp>
        </mc:Fallback>
      </mc:AlternateContent>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78</a:t>
            </a:fld>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例: 如图所示,</a:t>
            </a:r>
          </a:p>
          <a:p>
            <a:pPr marL="0" lvl="0" indent="0">
              <a:buNone/>
            </a:pPr>
            <a:r>
              <a:t>点连通度</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𝜒</m:t>
                  </m:r>
                  <m:d>
                    <m:dPr>
                      <m:ctrlPr>
                        <a:rPr i="1">
                          <a:latin typeface="Cambria Math" panose="02040503050406030204" pitchFamily="18" charset="0"/>
                        </a:rPr>
                      </m:ctrlPr>
                    </m:dPr>
                    <m:e>
                      <m:r>
                        <a:rPr>
                          <a:latin typeface="Cambria Math" panose="02040503050406030204" pitchFamily="18" charset="0"/>
                        </a:rPr>
                        <m:t>𝐺</m:t>
                      </m:r>
                    </m:e>
                  </m:d>
                  <m:r>
                    <a:rPr>
                      <a:latin typeface="Cambria Math" panose="02040503050406030204" pitchFamily="18" charset="0"/>
                    </a:rPr>
                    <m:t>=1,</m:t>
                  </m:r>
                </m:oMath>
              </m:oMathPara>
            </a14:m>
            <a:endParaRPr/>
          </a:p>
          <a:p>
            <a:pPr marL="0" lvl="0" indent="0">
              <a:buNone/>
            </a:pPr>
            <a:r>
              <a:t>边连通度</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𝜆</m:t>
                  </m:r>
                  <m:d>
                    <m:dPr>
                      <m:ctrlPr>
                        <a:rPr i="1">
                          <a:latin typeface="Cambria Math" panose="02040503050406030204" pitchFamily="18" charset="0"/>
                        </a:rPr>
                      </m:ctrlPr>
                    </m:dPr>
                    <m:e>
                      <m:r>
                        <a:rPr>
                          <a:latin typeface="Cambria Math" panose="02040503050406030204" pitchFamily="18" charset="0"/>
                        </a:rPr>
                        <m:t>𝐺</m:t>
                      </m:r>
                    </m:e>
                  </m:d>
                  <m:r>
                    <a:rPr>
                      <a:latin typeface="Cambria Math" panose="02040503050406030204" pitchFamily="18" charset="0"/>
                    </a:rPr>
                    <m:t>=2.</m:t>
                  </m:r>
                </m:oMath>
              </m:oMathPara>
            </a14:m>
            <a:endParaRPr/>
          </a:p>
        </p:txBody>
      </p:sp>
      <p:pic>
        <p:nvPicPr>
          <p:cNvPr id="2" name="Picture 1" descr="MAT21601T-Chapter09_files/figure-pptx/unnamed-chunk-62-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79</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t>图分为</a:t>
            </a:r>
            <a:r>
              <a:rPr b="1"/>
              <a:t>无向图</a:t>
            </a:r>
            <a:r>
              <a:t>、</a:t>
            </a:r>
            <a:r>
              <a:rPr b="1"/>
              <a:t>有向图</a:t>
            </a:r>
            <a:r>
              <a:t>和</a:t>
            </a:r>
            <a:r>
              <a:rPr b="1"/>
              <a:t>混和图</a:t>
            </a:r>
            <a:r>
              <a:t>三类.</a:t>
            </a:r>
          </a:p>
          <a:p>
            <a:pPr marL="0" lvl="0" indent="0">
              <a:buNone/>
            </a:pPr>
            <a:r>
              <a:t>定义: 一个</a:t>
            </a:r>
            <a:r>
              <a:rPr b="1"/>
              <a:t>无向图</a:t>
            </a:r>
            <a:r>
              <a:t>是一个三元组</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𝜑</m:t>
                </m:r>
                <m:r>
                  <a:rPr>
                    <a:latin typeface="Cambria Math" panose="02040503050406030204" pitchFamily="18" charset="0"/>
                  </a:rPr>
                  <m:t>⟩</m:t>
                </m:r>
              </m:oMath>
            </a14:m>
            <a:r>
              <a:t>. 其中:</a:t>
            </a:r>
          </a:p>
          <a:p>
            <a:pPr marL="457200" lvl="0" indent="-457200">
              <a:buAutoNum type="arabicParenBoth"/>
            </a:pPr>
            <a14:m xmlns:a14="http://schemas.microsoft.com/office/drawing/2010/main">
              <m:oMath xmlns:m="http://schemas.openxmlformats.org/officeDocument/2006/math">
                <m:r>
                  <a:rPr>
                    <a:latin typeface="Cambria Math" panose="02040503050406030204" pitchFamily="18" charset="0"/>
                  </a:rPr>
                  <m:t>𝑉</m:t>
                </m:r>
              </m:oMath>
            </a14:m>
            <a:r>
              <a:t>是一个非空有限集合, 它的元素称为结点(节点, 顶点).</a:t>
            </a:r>
          </a:p>
          <a:p>
            <a:pPr marL="457200" lvl="0" indent="-457200">
              <a:buAutoNum type="arabicParenBoth"/>
            </a:pPr>
            <a14:m xmlns:a14="http://schemas.microsoft.com/office/drawing/2010/main">
              <m:oMath xmlns:m="http://schemas.openxmlformats.org/officeDocument/2006/math">
                <m:r>
                  <a:rPr>
                    <a:latin typeface="Cambria Math" panose="02040503050406030204" pitchFamily="18" charset="0"/>
                  </a:rPr>
                  <m:t>𝐸</m:t>
                </m:r>
              </m:oMath>
            </a14:m>
            <a:r>
              <a:t>是一个有限集合, 它的元素称为</a:t>
            </a:r>
            <a:r>
              <a:rPr b="1"/>
              <a:t>无向边</a:t>
            </a:r>
            <a:r>
              <a:t>.</a:t>
            </a:r>
          </a:p>
          <a:p>
            <a:pPr marL="457200" lvl="0" indent="-457200">
              <a:buAutoNum type="arabicParenBoth"/>
            </a:pPr>
            <a14:m xmlns:a14="http://schemas.microsoft.com/office/drawing/2010/main">
              <m:oMath xmlns:m="http://schemas.openxmlformats.org/officeDocument/2006/math">
                <m:r>
                  <a:rPr>
                    <a:latin typeface="Cambria Math" panose="02040503050406030204" pitchFamily="18" charset="0"/>
                  </a:rPr>
                  <m:t>𝜑</m:t>
                </m:r>
              </m:oMath>
            </a14:m>
            <a:r>
              <a:t>是从边集</a:t>
            </a:r>
            <a14:m xmlns:a14="http://schemas.microsoft.com/office/drawing/2010/main">
              <m:oMath xmlns:m="http://schemas.openxmlformats.org/officeDocument/2006/math">
                <m:r>
                  <a:rPr>
                    <a:latin typeface="Cambria Math" panose="02040503050406030204" pitchFamily="18" charset="0"/>
                  </a:rPr>
                  <m:t>𝐸</m:t>
                </m:r>
              </m:oMath>
            </a14:m>
            <a:r>
              <a:t>到结点集</a:t>
            </a:r>
            <a14:m xmlns:a14="http://schemas.microsoft.com/office/drawing/2010/main">
              <m:oMath xmlns:m="http://schemas.openxmlformats.org/officeDocument/2006/math">
                <m:r>
                  <a:rPr>
                    <a:latin typeface="Cambria Math" panose="02040503050406030204" pitchFamily="18" charset="0"/>
                  </a:rPr>
                  <m:t>𝑉</m:t>
                </m:r>
              </m:oMath>
            </a14:m>
            <a:r>
              <a:t>上的</a:t>
            </a:r>
            <a:r>
              <a:rPr b="1"/>
              <a:t>无序偶</a:t>
            </a:r>
            <a:r>
              <a:t>映射</a:t>
            </a:r>
          </a:p>
          <a:p>
            <a:pPr marL="0" lvl="0" indent="0">
              <a:buNone/>
            </a:pPr>
            <a:r>
              <a:t>(即</a:t>
            </a:r>
            <a14:m xmlns:a14="http://schemas.microsoft.com/office/drawing/2010/main">
              <m:oMath xmlns:m="http://schemas.openxmlformats.org/officeDocument/2006/math">
                <m:r>
                  <a:rPr>
                    <a:latin typeface="Cambria Math" panose="02040503050406030204" pitchFamily="18" charset="0"/>
                  </a:rPr>
                  <m:t>𝜑</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&amp;</m:t>
                </m:r>
                <m:r>
                  <a:rPr>
                    <a:latin typeface="Cambria Math" panose="02040503050406030204" pitchFamily="18" charset="0"/>
                  </a:rPr>
                  <m:t>𝑉</m:t>
                </m:r>
              </m:oMath>
            </a14:m>
            <a:r>
              <a:t>).</a:t>
            </a:r>
          </a:p>
        </p:txBody>
      </p:sp>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8</a:t>
            </a:fld>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定理: 对于任何无向图, 有</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𝜒</m:t>
                  </m:r>
                  <m:d>
                    <m:dPr>
                      <m:ctrlPr>
                        <a:rPr i="1">
                          <a:latin typeface="Cambria Math" panose="02040503050406030204" pitchFamily="18" charset="0"/>
                        </a:rPr>
                      </m:ctrlPr>
                    </m:dPr>
                    <m:e>
                      <m:r>
                        <a:rPr>
                          <a:latin typeface="Cambria Math" panose="02040503050406030204" pitchFamily="18" charset="0"/>
                        </a:rPr>
                        <m:t>𝐺</m:t>
                      </m:r>
                    </m:e>
                  </m:d>
                  <m:r>
                    <a:rPr>
                      <a:latin typeface="Cambria Math" panose="02040503050406030204" pitchFamily="18" charset="0"/>
                    </a:rPr>
                    <m:t>≤</m:t>
                  </m:r>
                  <m:r>
                    <a:rPr>
                      <a:latin typeface="Cambria Math" panose="02040503050406030204" pitchFamily="18" charset="0"/>
                    </a:rPr>
                    <m:t>𝜆</m:t>
                  </m:r>
                  <m:d>
                    <m:dPr>
                      <m:ctrlPr>
                        <a:rPr i="1">
                          <a:latin typeface="Cambria Math" panose="02040503050406030204" pitchFamily="18" charset="0"/>
                        </a:rPr>
                      </m:ctrlPr>
                    </m:dPr>
                    <m:e>
                      <m:r>
                        <a:rPr>
                          <a:latin typeface="Cambria Math" panose="02040503050406030204" pitchFamily="18" charset="0"/>
                        </a:rPr>
                        <m:t>𝐺</m:t>
                      </m:r>
                    </m:e>
                  </m:d>
                  <m:r>
                    <a:rPr>
                      <a:latin typeface="Cambria Math" panose="02040503050406030204" pitchFamily="18" charset="0"/>
                    </a:rPr>
                    <m:t>≤</m:t>
                  </m:r>
                  <m:r>
                    <a:rPr>
                      <a:latin typeface="Cambria Math" panose="02040503050406030204" pitchFamily="18" charset="0"/>
                    </a:rPr>
                    <m:t>𝛿</m:t>
                  </m:r>
                  <m:d>
                    <m:dPr>
                      <m:ctrlPr>
                        <a:rPr i="1">
                          <a:latin typeface="Cambria Math" panose="02040503050406030204" pitchFamily="18" charset="0"/>
                        </a:rPr>
                      </m:ctrlPr>
                    </m:dPr>
                    <m:e>
                      <m:r>
                        <a:rPr>
                          <a:latin typeface="Cambria Math" panose="02040503050406030204" pitchFamily="18" charset="0"/>
                        </a:rPr>
                        <m:t>𝐺</m:t>
                      </m:r>
                    </m:e>
                  </m:d>
                </m:oMath>
              </m:oMathPara>
            </a14:m>
            <a:endParaRPr/>
          </a:p>
          <a:p>
            <a:pPr marL="0" lvl="0" indent="0">
              <a:buNone/>
            </a:pPr>
            <a:r>
              <a:t>例: 如图所示,</a:t>
            </a:r>
          </a:p>
          <a:p>
            <a:pPr marL="0" lvl="0" indent="0">
              <a:buNone/>
            </a:pPr>
            <a:r>
              <a:t>该图的点连通度</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𝜒</m:t>
                  </m:r>
                  <m:d>
                    <m:dPr>
                      <m:ctrlPr>
                        <a:rPr i="1">
                          <a:latin typeface="Cambria Math" panose="02040503050406030204" pitchFamily="18" charset="0"/>
                        </a:rPr>
                      </m:ctrlPr>
                    </m:dPr>
                    <m:e>
                      <m:r>
                        <a:rPr>
                          <a:latin typeface="Cambria Math" panose="02040503050406030204" pitchFamily="18" charset="0"/>
                        </a:rPr>
                        <m:t>𝐺</m:t>
                      </m:r>
                    </m:e>
                  </m:d>
                  <m:r>
                    <a:rPr>
                      <a:latin typeface="Cambria Math" panose="02040503050406030204" pitchFamily="18" charset="0"/>
                    </a:rPr>
                    <m:t>=1.</m:t>
                  </m:r>
                </m:oMath>
              </m:oMathPara>
            </a14:m>
            <a:endParaRPr/>
          </a:p>
          <a:p>
            <a:pPr marL="0" lvl="0" indent="0">
              <a:buNone/>
            </a:pPr>
            <a:r>
              <a:t>边连通度</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𝜆</m:t>
                  </m:r>
                  <m:d>
                    <m:dPr>
                      <m:ctrlPr>
                        <a:rPr i="1">
                          <a:latin typeface="Cambria Math" panose="02040503050406030204" pitchFamily="18" charset="0"/>
                        </a:rPr>
                      </m:ctrlPr>
                    </m:dPr>
                    <m:e>
                      <m:r>
                        <a:rPr>
                          <a:latin typeface="Cambria Math" panose="02040503050406030204" pitchFamily="18" charset="0"/>
                        </a:rPr>
                        <m:t>𝐺</m:t>
                      </m:r>
                    </m:e>
                  </m:d>
                  <m:r>
                    <a:rPr>
                      <a:latin typeface="Cambria Math" panose="02040503050406030204" pitchFamily="18" charset="0"/>
                    </a:rPr>
                    <m:t>=2.</m:t>
                  </m:r>
                </m:oMath>
              </m:oMathPara>
            </a14:m>
            <a:endParaRPr/>
          </a:p>
          <a:p>
            <a:pPr marL="0" lvl="0" indent="0">
              <a:buNone/>
            </a:pPr>
            <a:r>
              <a:t>最小度</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𝛿</m:t>
                  </m:r>
                  <m:d>
                    <m:dPr>
                      <m:ctrlPr>
                        <a:rPr i="1">
                          <a:latin typeface="Cambria Math" panose="02040503050406030204" pitchFamily="18" charset="0"/>
                        </a:rPr>
                      </m:ctrlPr>
                    </m:dPr>
                    <m:e>
                      <m:r>
                        <a:rPr>
                          <a:latin typeface="Cambria Math" panose="02040503050406030204" pitchFamily="18" charset="0"/>
                        </a:rPr>
                        <m:t>𝐺</m:t>
                      </m:r>
                    </m:e>
                  </m:d>
                  <m:r>
                    <a:rPr>
                      <a:latin typeface="Cambria Math" panose="02040503050406030204" pitchFamily="18" charset="0"/>
                    </a:rPr>
                    <m:t>=2.</m:t>
                  </m:r>
                </m:oMath>
              </m:oMathPara>
            </a14:m>
            <a:endParaRPr/>
          </a:p>
        </p:txBody>
      </p:sp>
      <p:pic>
        <p:nvPicPr>
          <p:cNvPr id="2" name="Picture 1" descr="MAT21601T-Chapter09_files/figure-pptx/unnamed-chunk-63-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80</a:t>
            </a:fld>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在任意6人的集会上, 总有3人互相认识, 或总有3人互相不认识. 如何证明？</a:t>
            </a:r>
          </a:p>
          <a:p>
            <a:pPr marL="0" lvl="0" indent="0">
              <a:buNone/>
            </a:pPr>
            <a:r>
              <a:t> </a:t>
            </a:r>
          </a:p>
          <a:p>
            <a:pPr marL="0" lvl="0" indent="0">
              <a:buNone/>
            </a:pPr>
            <a:r>
              <a:t>3人相互认识即</a:t>
            </a:r>
            <a14:m xmlns:a14="http://schemas.microsoft.com/office/drawing/2010/main">
              <m:oMath xmlns:m="http://schemas.openxmlformats.org/officeDocument/2006/math">
                <m:r>
                  <a:rPr>
                    <a:latin typeface="Cambria Math" panose="02040503050406030204" pitchFamily="18" charset="0"/>
                  </a:rPr>
                  <m:t>𝐺</m:t>
                </m:r>
              </m:oMath>
            </a14:m>
            <a:r>
              <a:t>包含</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𝐾</m:t>
                    </m:r>
                  </m:e>
                  <m:sub>
                    <m:r>
                      <a:rPr>
                        <a:latin typeface="Cambria Math" panose="02040503050406030204" pitchFamily="18" charset="0"/>
                      </a:rPr>
                      <m:t>3</m:t>
                    </m:r>
                  </m:sub>
                </m:sSub>
              </m:oMath>
            </a14:m>
            <a:r>
              <a:t>为子图;</a:t>
            </a:r>
          </a:p>
          <a:p>
            <a:pPr marL="0" lvl="0" indent="0">
              <a:buNone/>
            </a:pPr>
            <a:r>
              <a:t>3人相互不认识即</a:t>
            </a:r>
            <a14:m xmlns:a14="http://schemas.microsoft.com/office/drawing/2010/main">
              <m:oMath xmlns:m="http://schemas.openxmlformats.org/officeDocument/2006/math">
                <m:r>
                  <a:rPr>
                    <a:latin typeface="Cambria Math" panose="02040503050406030204" pitchFamily="18" charset="0"/>
                  </a:rPr>
                  <m:t>𝐺</m:t>
                </m:r>
              </m:oMath>
            </a14:m>
            <a:r>
              <a:t>包含</a:t>
            </a:r>
            <a14:m xmlns:a14="http://schemas.microsoft.com/office/drawing/2010/main">
              <m:oMath xmlns:m="http://schemas.openxmlformats.org/officeDocument/2006/math">
                <m:r>
                  <a:rPr>
                    <a:latin typeface="Cambria Math" panose="02040503050406030204" pitchFamily="18" charset="0"/>
                  </a:rPr>
                  <m:t>⟨3,0⟩</m:t>
                </m:r>
              </m:oMath>
            </a14:m>
            <a:r>
              <a:t>图为子图.</a:t>
            </a:r>
          </a:p>
        </p:txBody>
      </p:sp>
      <p:pic>
        <p:nvPicPr>
          <p:cNvPr id="2" name="Picture 1" descr="MAT21601T-Chapter09_files/figure-pptx/unnamed-chunk-64-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81</a:t>
            </a:fld>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任取</a:t>
            </a:r>
            <a14:m xmlns:a14="http://schemas.microsoft.com/office/drawing/2010/main">
              <m:oMath xmlns:m="http://schemas.openxmlformats.org/officeDocument/2006/math">
                <m:r>
                  <a:rPr>
                    <a:latin typeface="Cambria Math" panose="02040503050406030204" pitchFamily="18" charset="0"/>
                  </a:rPr>
                  <m:t>𝑉</m:t>
                </m:r>
              </m:oMath>
            </a14:m>
            <a:r>
              <a:t>中结点</a:t>
            </a:r>
            <a14:m xmlns:a14="http://schemas.microsoft.com/office/drawing/2010/main">
              <m:oMath xmlns:m="http://schemas.openxmlformats.org/officeDocument/2006/math">
                <m:r>
                  <a:rPr>
                    <a:latin typeface="Cambria Math" panose="02040503050406030204" pitchFamily="18" charset="0"/>
                  </a:rPr>
                  <m:t>𝑣</m:t>
                </m:r>
              </m:oMath>
            </a14:m>
            <a:r>
              <a:t>, 则有两种情况:</a:t>
            </a:r>
          </a:p>
          <a:p>
            <a:pPr marL="0" lvl="0" indent="0">
              <a:buNone/>
            </a:pPr>
            <a:r>
              <a:t>(1)</a:t>
            </a:r>
            <a14:m xmlns:a14="http://schemas.microsoft.com/office/drawing/2010/main">
              <m:oMath xmlns:m="http://schemas.openxmlformats.org/officeDocument/2006/math">
                <m:r>
                  <a:rPr>
                    <a:latin typeface="Cambria Math" panose="02040503050406030204" pitchFamily="18" charset="0"/>
                  </a:rPr>
                  <m:t>𝑣</m:t>
                </m:r>
              </m:oMath>
            </a14:m>
            <a:r>
              <a:t>至少与另外3个结点邻接, 这又包含两种情况:</a:t>
            </a:r>
          </a:p>
          <a:p>
            <a:pPr lvl="0"/>
            <a:r>
              <a:t>这三个结点互不邻接, 则</a:t>
            </a:r>
            <a14:m xmlns:a14="http://schemas.microsoft.com/office/drawing/2010/main">
              <m:oMath xmlns:m="http://schemas.openxmlformats.org/officeDocument/2006/math">
                <m:r>
                  <a:rPr>
                    <a:latin typeface="Cambria Math" panose="02040503050406030204" pitchFamily="18" charset="0"/>
                  </a:rPr>
                  <m:t>𝐺</m:t>
                </m:r>
              </m:oMath>
            </a14:m>
            <a:r>
              <a:t>包含</a:t>
            </a:r>
            <a14:m xmlns:a14="http://schemas.microsoft.com/office/drawing/2010/main">
              <m:oMath xmlns:m="http://schemas.openxmlformats.org/officeDocument/2006/math">
                <m:r>
                  <a:rPr>
                    <a:latin typeface="Cambria Math" panose="02040503050406030204" pitchFamily="18" charset="0"/>
                  </a:rPr>
                  <m:t>⟨3,0⟩</m:t>
                </m:r>
              </m:oMath>
            </a14:m>
            <a:r>
              <a:t>为子图;</a:t>
            </a:r>
          </a:p>
          <a:p>
            <a:pPr lvl="0"/>
            <a:r>
              <a:t>这三个结点至少有两个邻接, 则</a:t>
            </a:r>
            <a14:m xmlns:a14="http://schemas.microsoft.com/office/drawing/2010/main">
              <m:oMath xmlns:m="http://schemas.openxmlformats.org/officeDocument/2006/math">
                <m:r>
                  <a:rPr>
                    <a:latin typeface="Cambria Math" panose="02040503050406030204" pitchFamily="18" charset="0"/>
                  </a:rPr>
                  <m:t>𝐺</m:t>
                </m:r>
              </m:oMath>
            </a14:m>
            <a:r>
              <a:t>包含</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3</m:t>
                    </m:r>
                  </m:sub>
                </m:sSub>
              </m:oMath>
            </a14:m>
            <a:r>
              <a:t>为子图.</a:t>
            </a:r>
          </a:p>
        </p:txBody>
      </p:sp>
      <p:pic>
        <p:nvPicPr>
          <p:cNvPr id="2" name="Picture 1" descr="MAT21601T-Chapter09_files/figure-pptx/unnamed-chunk-65-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82</a:t>
            </a:fld>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(2)</a:t>
            </a:r>
            <a14:m xmlns:a14="http://schemas.microsoft.com/office/drawing/2010/main">
              <m:oMath xmlns:m="http://schemas.openxmlformats.org/officeDocument/2006/math">
                <m:r>
                  <a:rPr>
                    <a:latin typeface="Cambria Math" panose="02040503050406030204" pitchFamily="18" charset="0"/>
                  </a:rPr>
                  <m:t>𝑣</m:t>
                </m:r>
              </m:oMath>
            </a14:m>
            <a:r>
              <a:t>至多与另外2个结点邻接(即至少与另外3个结点不邻接), 这又包含两种情况:</a:t>
            </a:r>
          </a:p>
          <a:p>
            <a:pPr lvl="0"/>
            <a:r>
              <a:t>这3个结点两两邻接, 则</a:t>
            </a:r>
            <a14:m xmlns:a14="http://schemas.microsoft.com/office/drawing/2010/main">
              <m:oMath xmlns:m="http://schemas.openxmlformats.org/officeDocument/2006/math">
                <m:r>
                  <a:rPr>
                    <a:latin typeface="Cambria Math" panose="02040503050406030204" pitchFamily="18" charset="0"/>
                  </a:rPr>
                  <m:t>𝐺</m:t>
                </m:r>
              </m:oMath>
            </a14:m>
            <a:r>
              <a:t>包含</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3</m:t>
                    </m:r>
                  </m:sub>
                </m:sSub>
              </m:oMath>
            </a14:m>
            <a:r>
              <a:t>为子图.</a:t>
            </a:r>
          </a:p>
          <a:p>
            <a:pPr lvl="0"/>
            <a:r>
              <a:t>这3个结点至少2结点不邻接, 则</a:t>
            </a:r>
            <a14:m xmlns:a14="http://schemas.microsoft.com/office/drawing/2010/main">
              <m:oMath xmlns:m="http://schemas.openxmlformats.org/officeDocument/2006/math">
                <m:r>
                  <a:rPr>
                    <a:latin typeface="Cambria Math" panose="02040503050406030204" pitchFamily="18" charset="0"/>
                  </a:rPr>
                  <m:t>𝐺</m:t>
                </m:r>
              </m:oMath>
            </a14:m>
            <a:r>
              <a:t>包含</a:t>
            </a:r>
            <a14:m xmlns:a14="http://schemas.microsoft.com/office/drawing/2010/main">
              <m:oMath xmlns:m="http://schemas.openxmlformats.org/officeDocument/2006/math">
                <m:r>
                  <a:rPr>
                    <a:latin typeface="Cambria Math" panose="02040503050406030204" pitchFamily="18" charset="0"/>
                  </a:rPr>
                  <m:t>⟨3,0⟩</m:t>
                </m:r>
              </m:oMath>
            </a14:m>
            <a:r>
              <a:t>为子图.</a:t>
            </a:r>
          </a:p>
        </p:txBody>
      </p:sp>
      <p:pic>
        <p:nvPicPr>
          <p:cNvPr id="2" name="Picture 1" descr="MAT21601T-Chapter09_files/figure-pptx/unnamed-chunk-66-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83</a:t>
            </a:fld>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t>证明在任意一次集会中和奇数个人握手的人的个数为偶数个.</a:t>
            </a:r>
          </a:p>
          <a:p>
            <a:pPr marL="0" lvl="0" indent="0">
              <a:buNone/>
            </a:pPr>
            <a:r>
              <a:t>解: 将集会中的人作为结点, 若两个人握手则对应的结点连线, 则的简单图</a:t>
            </a:r>
            <a14:m xmlns:a14="http://schemas.microsoft.com/office/drawing/2010/main">
              <m:oMath xmlns:m="http://schemas.openxmlformats.org/officeDocument/2006/math">
                <m:r>
                  <a:rPr>
                    <a:latin typeface="Cambria Math" panose="02040503050406030204" pitchFamily="18" charset="0"/>
                  </a:rPr>
                  <m:t>𝐺</m:t>
                </m:r>
              </m:oMath>
            </a14:m>
            <a:r>
              <a:t>.</a:t>
            </a:r>
          </a:p>
          <a:p>
            <a:pPr marL="0" lvl="0" indent="0">
              <a:buNone/>
            </a:pPr>
            <a:r>
              <a:t>这样</a:t>
            </a:r>
            <a14:m xmlns:a14="http://schemas.microsoft.com/office/drawing/2010/main">
              <m:oMath xmlns:m="http://schemas.openxmlformats.org/officeDocument/2006/math">
                <m:r>
                  <a:rPr>
                    <a:latin typeface="Cambria Math" panose="02040503050406030204" pitchFamily="18" charset="0"/>
                  </a:rPr>
                  <m:t>𝐺</m:t>
                </m:r>
              </m:oMath>
            </a14:m>
            <a:r>
              <a:t>中点</a:t>
            </a:r>
            <a14:m xmlns:a14="http://schemas.microsoft.com/office/drawing/2010/main">
              <m:oMath xmlns:m="http://schemas.openxmlformats.org/officeDocument/2006/math">
                <m:r>
                  <a:rPr>
                    <a:latin typeface="Cambria Math" panose="02040503050406030204" pitchFamily="18" charset="0"/>
                  </a:rPr>
                  <m:t>𝑣</m:t>
                </m:r>
              </m:oMath>
            </a14:m>
            <a:r>
              <a:t>的度对应于集会中与</a:t>
            </a:r>
            <a14:m xmlns:a14="http://schemas.microsoft.com/office/drawing/2010/main">
              <m:oMath xmlns:m="http://schemas.openxmlformats.org/officeDocument/2006/math">
                <m:r>
                  <a:rPr>
                    <a:latin typeface="Cambria Math" panose="02040503050406030204" pitchFamily="18" charset="0"/>
                  </a:rPr>
                  <m:t>𝑣</m:t>
                </m:r>
              </m:oMath>
            </a14:m>
            <a:r>
              <a:t>握手的人的个数.于是, 问题转化为证明“图</a:t>
            </a:r>
            <a14:m xmlns:a14="http://schemas.microsoft.com/office/drawing/2010/main">
              <m:oMath xmlns:m="http://schemas.openxmlformats.org/officeDocument/2006/math">
                <m:r>
                  <a:rPr>
                    <a:latin typeface="Cambria Math" panose="02040503050406030204" pitchFamily="18" charset="0"/>
                  </a:rPr>
                  <m:t>𝐺</m:t>
                </m:r>
              </m:oMath>
            </a14:m>
            <a:r>
              <a:t>中度数为奇数的点的个数为偶数”.</a:t>
            </a:r>
          </a:p>
          <a:p>
            <a:pPr marL="0" lvl="0" indent="0">
              <a:buNone/>
            </a:pPr>
            <a:r>
              <a:t>根据定理“在任何图</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oMath>
            </a14:m>
            <a:r>
              <a:t>中, 度为奇数的结点个数必为偶数”, 得证.</a:t>
            </a:r>
          </a:p>
          <a:p>
            <a:pPr marL="0" lvl="0" indent="0">
              <a:buNone/>
            </a:pPr>
            <a:r>
              <a:t>图的数学抽象是三元组, 其形象直观的表示即图的图示.</a:t>
            </a:r>
          </a:p>
          <a:p>
            <a:pPr marL="0" lvl="0" indent="0">
              <a:buNone/>
            </a:pPr>
            <a:r>
              <a:t>为便于计算, 图也可以用矩阵来表示, 图的结点和结点之间关系、结点与边之间关系、边与回路之间关系, 都可以用矩阵表示.</a:t>
            </a:r>
          </a:p>
          <a:p>
            <a:pPr marL="0" lvl="0" indent="0">
              <a:buNone/>
            </a:pPr>
            <a:r>
              <a:t>可以充分利用矩阵代数中的各种运算来研究图的结构特征及其性质, 这样便于用计算机处理图.</a:t>
            </a:r>
          </a:p>
        </p:txBody>
      </p:sp>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84</a:t>
            </a:fld>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marL="0" lvl="0" indent="0">
              <a:buNone/>
            </a:pPr>
            <a:r>
              <a:t>图的矩阵表示</a:t>
            </a:r>
          </a:p>
        </p:txBody>
      </p:sp>
      <p:sp>
        <p:nvSpPr>
          <p:cNvPr id="3" name="Content Placeholder 2"/>
          <p:cNvSpPr>
            <a:spLocks noGrp="1"/>
          </p:cNvSpPr>
          <p:nvPr>
            <p:ph sz="half" idx="1"/>
          </p:nvPr>
        </p:nvSpPr>
        <p:spPr/>
        <p:txBody>
          <a:bodyPr/>
          <a:lstStyle/>
          <a:p>
            <a:pPr marL="0" lvl="0" indent="0">
              <a:spcBef>
                <a:spcPts val="3000"/>
              </a:spcBef>
              <a:buNone/>
            </a:pPr>
            <a:r>
              <a:rPr b="1"/>
              <a:t>任意图</a:t>
            </a:r>
          </a:p>
          <a:p>
            <a:pPr marL="0" lvl="0" indent="0">
              <a:buNone/>
            </a:pPr>
            <a:r>
              <a:t>关联矩阵 定义: 设</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oMath>
            </a14:m>
            <a:r>
              <a:t>是无向图, </a:t>
            </a:r>
            <a14:m xmlns:a14="http://schemas.microsoft.com/office/drawing/2010/main">
              <m:oMath xmlns:m="http://schemas.openxmlformats.org/officeDocument/2006/math">
                <m:r>
                  <a:rPr>
                    <a:latin typeface="Cambria Math" panose="02040503050406030204" pitchFamily="18" charset="0"/>
                  </a:rPr>
                  <m:t>𝑉</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𝑛</m:t>
                    </m:r>
                  </m:sub>
                </m:sSub>
                <m:r>
                  <a:rPr>
                    <a:latin typeface="Cambria Math" panose="02040503050406030204" pitchFamily="18" charset="0"/>
                  </a:rPr>
                  <m:t>}</m:t>
                </m:r>
              </m:oMath>
            </a14:m>
            <a:r>
              <a:t>, </a:t>
            </a:r>
            <a14:m xmlns:a14="http://schemas.microsoft.com/office/drawing/2010/main">
              <m:oMath xmlns:m="http://schemas.openxmlformats.org/officeDocument/2006/math">
                <m:r>
                  <a:rPr>
                    <a:latin typeface="Cambria Math" panose="02040503050406030204" pitchFamily="18" charset="0"/>
                  </a:rPr>
                  <m:t>𝐸</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𝑚</m:t>
                    </m:r>
                  </m:sub>
                </m:sSub>
                <m:r>
                  <a:rPr>
                    <a:latin typeface="Cambria Math" panose="02040503050406030204" pitchFamily="18" charset="0"/>
                  </a:rPr>
                  <m:t>}</m:t>
                </m:r>
              </m:oMath>
            </a14:m>
            <a:r>
              <a:t>, 设</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𝑚</m:t>
                    </m:r>
                  </m:e>
                  <m:sub>
                    <m:r>
                      <a:rPr>
                        <a:latin typeface="Cambria Math" panose="02040503050406030204" pitchFamily="18" charset="0"/>
                      </a:rPr>
                      <m:t>𝑖𝑗</m:t>
                    </m:r>
                  </m:sub>
                </m:sSub>
              </m:oMath>
            </a14:m>
            <a:r>
              <a:t>为结点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与边</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𝑗</m:t>
                    </m:r>
                  </m:sub>
                </m:sSub>
              </m:oMath>
            </a14:m>
            <a:r>
              <a:t>的关联次数, 称</a:t>
            </a:r>
            <a14:m xmlns:a14="http://schemas.microsoft.com/office/drawing/2010/main">
              <m:oMath xmlns:m="http://schemas.openxmlformats.org/officeDocument/2006/math">
                <m:sSub>
                  <m:sSubPr>
                    <m:ctrlPr>
                      <a:rPr>
                        <a:latin typeface="Cambria Math" panose="02040503050406030204" pitchFamily="18" charset="0"/>
                      </a:rPr>
                    </m:ctrlPr>
                  </m:sSubPr>
                  <m:e>
                    <m:d>
                      <m:dPr>
                        <m:ctrlPr>
                          <a:rPr>
                            <a:latin typeface="Cambria Math" panose="02040503050406030204" pitchFamily="18" charset="0"/>
                          </a:rPr>
                        </m:ctrlPr>
                      </m:dPr>
                      <m:e>
                        <m:sSub>
                          <m:sSubPr>
                            <m:ctrlPr>
                              <a:rPr>
                                <a:latin typeface="Cambria Math" panose="02040503050406030204" pitchFamily="18" charset="0"/>
                              </a:rPr>
                            </m:ctrlPr>
                          </m:sSubPr>
                          <m:e>
                            <m:r>
                              <a:rPr>
                                <a:latin typeface="Cambria Math" panose="02040503050406030204" pitchFamily="18" charset="0"/>
                              </a:rPr>
                              <m:t>𝑚</m:t>
                            </m:r>
                          </m:e>
                          <m:sub>
                            <m:r>
                              <a:rPr>
                                <a:latin typeface="Cambria Math" panose="02040503050406030204" pitchFamily="18" charset="0"/>
                              </a:rPr>
                              <m:t>𝑖𝑗</m:t>
                            </m:r>
                          </m:sub>
                        </m:sSub>
                      </m:e>
                    </m:d>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𝑚</m:t>
                    </m:r>
                  </m:sub>
                </m:sSub>
              </m:oMath>
            </a14:m>
            <a:r>
              <a:t>为</a:t>
            </a:r>
            <a14:m xmlns:a14="http://schemas.microsoft.com/office/drawing/2010/main">
              <m:oMath xmlns:m="http://schemas.openxmlformats.org/officeDocument/2006/math">
                <m:r>
                  <a:rPr>
                    <a:latin typeface="Cambria Math" panose="02040503050406030204" pitchFamily="18" charset="0"/>
                  </a:rPr>
                  <m:t>𝐺</m:t>
                </m:r>
              </m:oMath>
            </a14:m>
            <a:r>
              <a:t>的</a:t>
            </a:r>
            <a:r>
              <a:rPr b="1"/>
              <a:t>关联矩阵</a:t>
            </a:r>
            <a:r>
              <a:t>, 记为</a:t>
            </a:r>
            <a14:m xmlns:a14="http://schemas.microsoft.com/office/drawing/2010/main">
              <m:oMath xmlns:m="http://schemas.openxmlformats.org/officeDocument/2006/math">
                <m:r>
                  <a:rPr>
                    <a:latin typeface="Cambria Math" panose="02040503050406030204" pitchFamily="18" charset="0"/>
                  </a:rPr>
                  <m:t>𝑀</m:t>
                </m:r>
                <m:d>
                  <m:dPr>
                    <m:ctrlPr>
                      <a:rPr i="1">
                        <a:latin typeface="Cambria Math" panose="02040503050406030204" pitchFamily="18" charset="0"/>
                      </a:rPr>
                    </m:ctrlPr>
                  </m:dPr>
                  <m:e>
                    <m:r>
                      <a:rPr>
                        <a:latin typeface="Cambria Math" panose="02040503050406030204" pitchFamily="18" charset="0"/>
                      </a:rPr>
                      <m:t>𝐺</m:t>
                    </m:r>
                  </m:e>
                </m:d>
              </m:oMath>
            </a14:m>
            <a:r>
              <a:t>或</a:t>
            </a:r>
            <a14:m xmlns:a14="http://schemas.microsoft.com/office/drawing/2010/main">
              <m:oMath xmlns:m="http://schemas.openxmlformats.org/officeDocument/2006/math">
                <m:r>
                  <a:rPr>
                    <a:latin typeface="Cambria Math" panose="02040503050406030204" pitchFamily="18" charset="0"/>
                  </a:rPr>
                  <m:t>𝑀</m:t>
                </m:r>
              </m:oMath>
            </a14:m>
            <a:r>
              <a:t>.</a:t>
            </a:r>
          </a:p>
          <a:p>
            <a:pPr marL="0" lvl="0" indent="0">
              <a:buNone/>
            </a:pPr>
            <a:r>
              <a:t>例: 无向图</a:t>
            </a:r>
            <a14:m xmlns:a14="http://schemas.microsoft.com/office/drawing/2010/main">
              <m:oMath xmlns:m="http://schemas.openxmlformats.org/officeDocument/2006/math">
                <m:r>
                  <a:rPr>
                    <a:latin typeface="Cambria Math" panose="02040503050406030204" pitchFamily="18" charset="0"/>
                  </a:rPr>
                  <m:t>𝐺</m:t>
                </m:r>
              </m:oMath>
            </a14:m>
            <a:r>
              <a:t>如图所示, 其关联矩阵</a:t>
            </a:r>
            <a14:m xmlns:a14="http://schemas.microsoft.com/office/drawing/2010/main">
              <m:oMath xmlns:m="http://schemas.openxmlformats.org/officeDocument/2006/math">
                <m:r>
                  <a:rPr>
                    <a:latin typeface="Cambria Math" panose="02040503050406030204" pitchFamily="18" charset="0"/>
                  </a:rPr>
                  <m:t>𝑀</m:t>
                </m:r>
              </m:oMath>
            </a14:m>
            <a:r>
              <a:t>:</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d>
                    <m:dPr>
                      <m:ctrlPr>
                        <a:rPr>
                          <a:latin typeface="Cambria Math" panose="02040503050406030204" pitchFamily="18" charset="0"/>
                        </a:rPr>
                      </m:ctrlPr>
                    </m:dPr>
                    <m:e>
                      <m:m>
                        <m:mPr>
                          <m:mcs>
                            <m:mc>
                              <m:mcPr>
                                <m:count m:val="7"/>
                                <m:mcJc m:val="center"/>
                              </m:mcPr>
                            </m:mc>
                          </m:mcs>
                          <m:ctrlPr>
                            <a:rPr>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2</m:t>
                            </m:r>
                          </m:e>
                          <m:e>
                            <m:r>
                              <a:rPr>
                                <a:latin typeface="Cambria Math" panose="02040503050406030204" pitchFamily="18" charset="0"/>
                              </a:rPr>
                              <m:t>1</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1</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mr>
                      </m:m>
                    </m:e>
                  </m:d>
                </m:oMath>
              </m:oMathPara>
            </a14:m>
            <a:endParaRPr/>
          </a:p>
        </p:txBody>
      </p:sp>
      <p:pic>
        <p:nvPicPr>
          <p:cNvPr id="2" name="Picture 1" descr="MAT21601T-Chapter09_files/figure-pptx/unnamed-chunk-67-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85</a:t>
            </a:fld>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sz="half" idx="1"/>
              </p:nvPr>
            </p:nvSpPr>
            <p:spPr/>
            <p:txBody>
              <a:bodyPr>
                <a:normAutofit fontScale="92500"/>
              </a:bodyPr>
              <a:lstStyle/>
              <a:p>
                <a:pPr marL="0" lvl="0" indent="0">
                  <a:buNone/>
                </a:pPr>
                <a:r>
                  <a:t>定义: 设</a:t>
                </a:r>
                <a14:m>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oMath>
                </a14:m>
                <a:r>
                  <a:t>是有向无环图, </a:t>
                </a:r>
                <a14:m>
                  <m:oMath xmlns:m="http://schemas.openxmlformats.org/officeDocument/2006/math">
                    <m:r>
                      <a:rPr>
                        <a:latin typeface="Cambria Math" panose="02040503050406030204" pitchFamily="18" charset="0"/>
                      </a:rPr>
                      <m:t>𝑉</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𝑛</m:t>
                        </m:r>
                      </m:sub>
                    </m:sSub>
                    <m:r>
                      <a:rPr>
                        <a:latin typeface="Cambria Math" panose="02040503050406030204" pitchFamily="18" charset="0"/>
                      </a:rPr>
                      <m:t>}</m:t>
                    </m:r>
                  </m:oMath>
                </a14:m>
                <a:r>
                  <a:t>, </a:t>
                </a:r>
                <a14:m>
                  <m:oMath xmlns:m="http://schemas.openxmlformats.org/officeDocument/2006/math">
                    <m:r>
                      <a:rPr>
                        <a:latin typeface="Cambria Math" panose="02040503050406030204" pitchFamily="18" charset="0"/>
                      </a:rPr>
                      <m:t>𝐸</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𝑚</m:t>
                        </m:r>
                      </m:sub>
                    </m:sSub>
                    <m:r>
                      <a:rPr>
                        <a:latin typeface="Cambria Math" panose="02040503050406030204" pitchFamily="18" charset="0"/>
                      </a:rPr>
                      <m:t>}</m:t>
                    </m:r>
                  </m:oMath>
                </a14:m>
                <a:r>
                  <a:t>, 则矩阵</a:t>
                </a:r>
                <a14:m>
                  <m:oMath xmlns:m="http://schemas.openxmlformats.org/officeDocument/2006/math">
                    <m:r>
                      <a:rPr>
                        <a:latin typeface="Cambria Math" panose="02040503050406030204" pitchFamily="18" charset="0"/>
                      </a:rPr>
                      <m:t>𝑀</m:t>
                    </m:r>
                    <m:d>
                      <m:dPr>
                        <m:ctrlPr>
                          <a:rPr i="1">
                            <a:latin typeface="Cambria Math" panose="02040503050406030204" pitchFamily="18" charset="0"/>
                          </a:rPr>
                        </m:ctrlPr>
                      </m:dPr>
                      <m:e>
                        <m:r>
                          <a:rPr>
                            <a:latin typeface="Cambria Math" panose="02040503050406030204" pitchFamily="18" charset="0"/>
                          </a:rPr>
                          <m:t>𝐺</m:t>
                        </m:r>
                      </m:e>
                    </m:d>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𝑚</m:t>
                            </m:r>
                          </m:e>
                          <m:sub>
                            <m:r>
                              <a:rPr>
                                <a:latin typeface="Cambria Math" panose="02040503050406030204" pitchFamily="18" charset="0"/>
                              </a:rPr>
                              <m:t>𝑖𝑗</m:t>
                            </m:r>
                          </m:sub>
                        </m:sSub>
                      </m:e>
                    </m:d>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𝑚</m:t>
                    </m:r>
                  </m:oMath>
                </a14:m>
                <a:r>
                  <a:t>称为</a:t>
                </a:r>
                <a14:m>
                  <m:oMath xmlns:m="http://schemas.openxmlformats.org/officeDocument/2006/math">
                    <m:r>
                      <a:rPr>
                        <a:latin typeface="Cambria Math" panose="02040503050406030204" pitchFamily="18" charset="0"/>
                      </a:rPr>
                      <m:t>𝐺</m:t>
                    </m:r>
                  </m:oMath>
                </a14:m>
                <a:r>
                  <a:t>的</a:t>
                </a:r>
                <a:r>
                  <a:rPr b="1"/>
                  <a:t>关联矩阵</a:t>
                </a:r>
                <a:r>
                  <a:t>, 简记为</a:t>
                </a:r>
                <a14:m>
                  <m:oMath xmlns:m="http://schemas.openxmlformats.org/officeDocument/2006/math">
                    <m:r>
                      <a:rPr>
                        <a:latin typeface="Cambria Math" panose="02040503050406030204" pitchFamily="18" charset="0"/>
                      </a:rPr>
                      <m:t>𝑀</m:t>
                    </m:r>
                  </m:oMath>
                </a14:m>
                <a:r>
                  <a:t>. 其中:</a:t>
                </a:r>
              </a:p>
              <a:p>
                <a:pPr marL="0" lvl="0" indent="0">
                  <a:buNone/>
                </a:pPr>
                <a14:m>
                  <m:oMathPara xmlns:m="http://schemas.openxmlformats.org/officeDocument/2006/math">
                    <m:oMathParaPr>
                      <m:jc m:val="center"/>
                    </m:oMathParaPr>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𝑚</m:t>
                          </m:r>
                        </m:e>
                        <m:sub>
                          <m:r>
                            <a:rPr>
                              <a:latin typeface="Cambria Math" panose="02040503050406030204" pitchFamily="18" charset="0"/>
                            </a:rPr>
                            <m:t>𝑖𝑗</m:t>
                          </m:r>
                        </m:sub>
                      </m:sSub>
                      <m:r>
                        <a:rPr>
                          <a:latin typeface="Cambria Math" panose="02040503050406030204" pitchFamily="18" charset="0"/>
                        </a:rPr>
                        <m:t>=</m:t>
                      </m:r>
                      <m:d>
                        <m:dPr>
                          <m:begChr m:val="{"/>
                          <m:endChr m:val=""/>
                          <m:ctrlPr>
                            <a:rPr i="1">
                              <a:latin typeface="Cambria Math" panose="02040503050406030204" pitchFamily="18" charset="0"/>
                            </a:rPr>
                          </m:ctrlPr>
                        </m:dPr>
                        <m:e>
                          <m:m>
                            <m:mPr>
                              <m:mcs>
                                <m:mc>
                                  <m:mcPr>
                                    <m:count m:val="2"/>
                                    <m:mcJc m:val="center"/>
                                  </m:mcPr>
                                </m:mc>
                              </m:mcs>
                              <m:ctrlPr>
                                <a:rPr i="1">
                                  <a:latin typeface="Cambria Math" panose="02040503050406030204" pitchFamily="18" charset="0"/>
                                </a:rPr>
                              </m:ctrlPr>
                            </m:mPr>
                            <m:mr>
                              <m:e>
                                <m:r>
                                  <a:rPr>
                                    <a:latin typeface="Cambria Math" panose="02040503050406030204" pitchFamily="18" charset="0"/>
                                  </a:rPr>
                                  <m:t>0</m:t>
                                </m:r>
                              </m:e>
                              <m:e>
                                <m:r>
                                  <a:rPr>
                                    <a:latin typeface="Cambria Math" panose="02040503050406030204" pitchFamily="18" charset="0"/>
                                  </a:rPr>
                                  <m:t>若</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𝑗</m:t>
                                    </m:r>
                                  </m:sub>
                                </m:sSub>
                                <m:r>
                                  <a:rPr>
                                    <a:latin typeface="Cambria Math" panose="02040503050406030204" pitchFamily="18" charset="0"/>
                                  </a:rPr>
                                  <m:t>不关联</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e>
                            </m:mr>
                            <m:mr>
                              <m:e>
                                <m:r>
                                  <a:rPr>
                                    <a:latin typeface="Cambria Math" panose="02040503050406030204" pitchFamily="18" charset="0"/>
                                  </a:rPr>
                                  <m:t>1</m:t>
                                </m:r>
                              </m:e>
                              <m:e>
                                <m:r>
                                  <a:rPr>
                                    <a:latin typeface="Cambria Math" panose="02040503050406030204" pitchFamily="18" charset="0"/>
                                  </a:rPr>
                                  <m:t>若</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r>
                                  <a:rPr>
                                    <a:latin typeface="Cambria Math" panose="02040503050406030204" pitchFamily="18" charset="0"/>
                                  </a:rPr>
                                  <m:t>是</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𝑗</m:t>
                                    </m:r>
                                  </m:sub>
                                </m:sSub>
                                <m:r>
                                  <a:rPr>
                                    <a:latin typeface="Cambria Math" panose="02040503050406030204" pitchFamily="18" charset="0"/>
                                  </a:rPr>
                                  <m:t>的始点</m:t>
                                </m:r>
                              </m:e>
                            </m:mr>
                            <m:mr>
                              <m:e>
                                <m:r>
                                  <a:rPr>
                                    <a:latin typeface="Cambria Math" panose="02040503050406030204" pitchFamily="18" charset="0"/>
                                  </a:rPr>
                                  <m:t>−1</m:t>
                                </m:r>
                              </m:e>
                              <m:e>
                                <m:r>
                                  <a:rPr>
                                    <a:latin typeface="Cambria Math" panose="02040503050406030204" pitchFamily="18" charset="0"/>
                                  </a:rPr>
                                  <m:t>若</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r>
                                  <a:rPr>
                                    <a:latin typeface="Cambria Math" panose="02040503050406030204" pitchFamily="18" charset="0"/>
                                  </a:rPr>
                                  <m:t>是</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𝑗</m:t>
                                    </m:r>
                                  </m:sub>
                                </m:sSub>
                                <m:r>
                                  <a:rPr>
                                    <a:latin typeface="Cambria Math" panose="02040503050406030204" pitchFamily="18" charset="0"/>
                                  </a:rPr>
                                  <m:t>的终点</m:t>
                                </m:r>
                              </m:e>
                            </m:mr>
                          </m:m>
                        </m:e>
                      </m:d>
                    </m:oMath>
                  </m:oMathPara>
                </a14:m>
                <a:endParaRPr/>
              </a:p>
              <a:p>
                <a:pPr marL="0" lvl="0" indent="0">
                  <a:buNone/>
                </a:pPr>
                <a:r>
                  <a:t>例: 给出有向图</a:t>
                </a:r>
                <a14:m>
                  <m:oMath xmlns:m="http://schemas.openxmlformats.org/officeDocument/2006/math">
                    <m:r>
                      <a:rPr>
                        <a:latin typeface="Cambria Math" panose="02040503050406030204" pitchFamily="18" charset="0"/>
                      </a:rPr>
                      <m:t>𝐺</m:t>
                    </m:r>
                  </m:oMath>
                </a14:m>
                <a:r>
                  <a:t>如图所示, 其关联矩阵</a:t>
                </a:r>
                <a14:m>
                  <m:oMath xmlns:m="http://schemas.openxmlformats.org/officeDocument/2006/math">
                    <m:r>
                      <a:rPr>
                        <a:latin typeface="Cambria Math" panose="02040503050406030204" pitchFamily="18" charset="0"/>
                      </a:rPr>
                      <m:t>𝑀</m:t>
                    </m:r>
                  </m:oMath>
                </a14:m>
                <a:r>
                  <a:t>:</a:t>
                </a:r>
              </a:p>
              <a:p>
                <a:pPr marL="0" lvl="0" indent="0">
                  <a:buNone/>
                </a:pPr>
                <a14:m>
                  <m:oMathPara xmlns:m="http://schemas.openxmlformats.org/officeDocument/2006/math">
                    <m:oMathParaPr>
                      <m:jc m:val="center"/>
                    </m:oMathParaPr>
                    <m:oMath xmlns:m="http://schemas.openxmlformats.org/officeDocument/2006/math">
                      <m:d>
                        <m:dPr>
                          <m:ctrlPr>
                            <a:rPr>
                              <a:latin typeface="Cambria Math" panose="02040503050406030204" pitchFamily="18" charset="0"/>
                            </a:rPr>
                          </m:ctrlPr>
                        </m:dPr>
                        <m:e>
                          <m:m>
                            <m:mPr>
                              <m:mcs>
                                <m:mc>
                                  <m:mcPr>
                                    <m:count m:val="7"/>
                                    <m:mcJc m:val="center"/>
                                  </m:mcPr>
                                </m:mc>
                              </m:mcs>
                              <m:ctrlPr>
                                <a:rPr>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−1</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mr>
                          </m:m>
                        </m:e>
                      </m:d>
                    </m:oMath>
                  </m:oMathPara>
                </a14:m>
                <a:endParaRPr/>
              </a:p>
            </p:txBody>
          </p:sp>
        </mc:Choice>
        <mc:Fallback>
          <p:sp>
            <p:nvSpPr>
              <p:cNvPr id="3" name="Content Placeholder 2"/>
              <p:cNvSpPr>
                <a:spLocks noGrp="1" noRot="1" noChangeAspect="1" noMove="1" noResize="1" noEditPoints="1" noAdjustHandles="1" noChangeArrowheads="1" noChangeShapeType="1" noTextEdit="1"/>
              </p:cNvSpPr>
              <p:nvPr>
                <p:ph sz="half" idx="1"/>
              </p:nvPr>
            </p:nvSpPr>
            <p:spPr>
              <a:blipFill>
                <a:blip r:embed="rId2"/>
                <a:stretch>
                  <a:fillRect l="-990" t="-645"/>
                </a:stretch>
              </a:blipFill>
            </p:spPr>
            <p:txBody>
              <a:bodyPr/>
              <a:lstStyle/>
              <a:p>
                <a:r>
                  <a:rPr lang="zh-CN" altLang="en-US">
                    <a:noFill/>
                  </a:rPr>
                  <a:t> </a:t>
                </a:r>
              </a:p>
            </p:txBody>
          </p:sp>
        </mc:Fallback>
      </mc:AlternateContent>
      <p:pic>
        <p:nvPicPr>
          <p:cNvPr id="2" name="Picture 1" descr="MAT21601T-Chapter09_files/figure-pptx/unnamed-chunk-68-1.png"/>
          <p:cNvPicPr>
            <a:picLocks noGrp="1" noChangeAspect="1"/>
          </p:cNvPicPr>
          <p:nvPr/>
        </p:nvPicPr>
        <p:blipFill>
          <a:blip r:embed="rId3"/>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86</a:t>
            </a:fld>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定义: 设</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oMath>
            </a14:m>
            <a:r>
              <a:t>是无向图, </a:t>
            </a:r>
            <a14:m xmlns:a14="http://schemas.microsoft.com/office/drawing/2010/main">
              <m:oMath xmlns:m="http://schemas.openxmlformats.org/officeDocument/2006/math">
                <m:r>
                  <a:rPr>
                    <a:latin typeface="Cambria Math" panose="02040503050406030204" pitchFamily="18" charset="0"/>
                  </a:rPr>
                  <m:t>𝑉</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𝑛</m:t>
                    </m:r>
                  </m:sub>
                </m:sSub>
                <m:r>
                  <a:rPr>
                    <a:latin typeface="Cambria Math" panose="02040503050406030204" pitchFamily="18" charset="0"/>
                  </a:rPr>
                  <m:t>}</m:t>
                </m:r>
              </m:oMath>
            </a14:m>
            <a:r>
              <a:t>, 则</a:t>
            </a:r>
            <a14:m xmlns:a14="http://schemas.microsoft.com/office/drawing/2010/main">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oMath>
            </a14:m>
            <a:r>
              <a:t>阶矩阵</a:t>
            </a:r>
            <a14:m xmlns:a14="http://schemas.microsoft.com/office/drawing/2010/main">
              <m:oMath xmlns:m="http://schemas.openxmlformats.org/officeDocument/2006/math">
                <m:r>
                  <a:rPr>
                    <a:latin typeface="Cambria Math" panose="02040503050406030204" pitchFamily="18" charset="0"/>
                  </a:rPr>
                  <m:t>𝐴</m:t>
                </m:r>
                <m:d>
                  <m:dPr>
                    <m:ctrlPr>
                      <a:rPr i="1">
                        <a:latin typeface="Cambria Math" panose="02040503050406030204" pitchFamily="18" charset="0"/>
                      </a:rPr>
                    </m:ctrlPr>
                  </m:dPr>
                  <m:e>
                    <m:r>
                      <a:rPr>
                        <a:latin typeface="Cambria Math" panose="02040503050406030204" pitchFamily="18" charset="0"/>
                      </a:rPr>
                      <m:t>𝐺</m:t>
                    </m:r>
                  </m:e>
                </m:d>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𝑖𝑗</m:t>
                        </m:r>
                      </m:sub>
                    </m:sSub>
                  </m:e>
                </m:d>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oMath>
            </a14:m>
            <a:r>
              <a:t>称为</a:t>
            </a:r>
            <a14:m xmlns:a14="http://schemas.microsoft.com/office/drawing/2010/main">
              <m:oMath xmlns:m="http://schemas.openxmlformats.org/officeDocument/2006/math">
                <m:r>
                  <a:rPr>
                    <a:latin typeface="Cambria Math" panose="02040503050406030204" pitchFamily="18" charset="0"/>
                  </a:rPr>
                  <m:t>𝐺</m:t>
                </m:r>
              </m:oMath>
            </a14:m>
            <a:r>
              <a:t>的</a:t>
            </a:r>
            <a:r>
              <a:rPr b="1"/>
              <a:t>邻接矩阵</a:t>
            </a:r>
            <a:r>
              <a:t>. 简记为</a:t>
            </a:r>
            <a14:m xmlns:a14="http://schemas.microsoft.com/office/drawing/2010/main">
              <m:oMath xmlns:m="http://schemas.openxmlformats.org/officeDocument/2006/math">
                <m:r>
                  <a:rPr>
                    <a:latin typeface="Cambria Math" panose="02040503050406030204" pitchFamily="18" charset="0"/>
                  </a:rPr>
                  <m:t>𝐴</m:t>
                </m:r>
              </m:oMath>
            </a14:m>
            <a:r>
              <a:t>. 其中: </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𝑖𝑗</m:t>
                    </m:r>
                  </m:sub>
                </m:sSub>
              </m:oMath>
            </a14:m>
            <a:r>
              <a:t>是同时以</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和</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oMath>
            </a14:m>
            <a:r>
              <a:t>为端点边数.</a:t>
            </a:r>
          </a:p>
          <a:p>
            <a:pPr marL="0" lvl="0" indent="0">
              <a:buNone/>
            </a:pPr>
            <a:r>
              <a:t>例: 给出无向图</a:t>
            </a:r>
            <a14:m xmlns:a14="http://schemas.microsoft.com/office/drawing/2010/main">
              <m:oMath xmlns:m="http://schemas.openxmlformats.org/officeDocument/2006/math">
                <m:r>
                  <a:rPr>
                    <a:latin typeface="Cambria Math" panose="02040503050406030204" pitchFamily="18" charset="0"/>
                  </a:rPr>
                  <m:t>𝐺</m:t>
                </m:r>
              </m:oMath>
            </a14:m>
            <a:r>
              <a:t>如图所示, 它的邻接矩阵</a:t>
            </a:r>
            <a14:m xmlns:a14="http://schemas.microsoft.com/office/drawing/2010/main">
              <m:oMath xmlns:m="http://schemas.openxmlformats.org/officeDocument/2006/math">
                <m:r>
                  <a:rPr>
                    <a:latin typeface="Cambria Math" panose="02040503050406030204" pitchFamily="18" charset="0"/>
                  </a:rPr>
                  <m:t>𝑀</m:t>
                </m:r>
              </m:oMath>
            </a14:m>
            <a:r>
              <a:t>为:</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d>
                    <m:dPr>
                      <m:ctrlPr>
                        <a:rPr>
                          <a:latin typeface="Cambria Math" panose="02040503050406030204" pitchFamily="18" charset="0"/>
                        </a:rPr>
                      </m:ctrlPr>
                    </m:dPr>
                    <m:e>
                      <m:m>
                        <m:mPr>
                          <m:mcs>
                            <m:mc>
                              <m:mcPr>
                                <m:count m:val="5"/>
                                <m:mcJc m:val="center"/>
                              </m:mcPr>
                            </m:mc>
                          </m:mcs>
                          <m:ctrlPr>
                            <a:rPr>
                              <a:latin typeface="Cambria Math" panose="02040503050406030204" pitchFamily="18" charset="0"/>
                            </a:rPr>
                          </m:ctrlPr>
                        </m:mPr>
                        <m:mr>
                          <m:e>
                            <m:r>
                              <a:rPr>
                                <a:latin typeface="Cambria Math" panose="02040503050406030204" pitchFamily="18" charset="0"/>
                              </a:rPr>
                              <m:t>0</m:t>
                            </m:r>
                          </m:e>
                          <m:e>
                            <m:r>
                              <a:rPr>
                                <a:latin typeface="Cambria Math" panose="02040503050406030204" pitchFamily="18" charset="0"/>
                              </a:rPr>
                              <m:t>2</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2</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0</m:t>
                            </m:r>
                          </m:e>
                        </m:mr>
                      </m:m>
                    </m:e>
                  </m:d>
                </m:oMath>
              </m:oMathPara>
            </a14:m>
            <a:endParaRPr/>
          </a:p>
          <a:p>
            <a:pPr marL="0" lvl="0" indent="0">
              <a:buNone/>
            </a:pPr>
            <a:r>
              <a:t>’</a:t>
            </a:r>
          </a:p>
        </p:txBody>
      </p:sp>
      <p:pic>
        <p:nvPicPr>
          <p:cNvPr id="2" name="Picture 1" descr="MAT21601T-Chapter09_files/figure-pptx/unnamed-chunk-69-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87</a:t>
            </a:fld>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定义: 设</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oMath>
            </a14:m>
            <a:r>
              <a:t>是有向图, </a:t>
            </a:r>
            <a14:m xmlns:a14="http://schemas.microsoft.com/office/drawing/2010/main">
              <m:oMath xmlns:m="http://schemas.openxmlformats.org/officeDocument/2006/math">
                <m:r>
                  <a:rPr>
                    <a:latin typeface="Cambria Math" panose="02040503050406030204" pitchFamily="18" charset="0"/>
                  </a:rPr>
                  <m:t>𝑉</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𝑛</m:t>
                    </m:r>
                  </m:sub>
                </m:sSub>
                <m:r>
                  <a:rPr>
                    <a:latin typeface="Cambria Math" panose="02040503050406030204" pitchFamily="18" charset="0"/>
                  </a:rPr>
                  <m:t>}</m:t>
                </m:r>
              </m:oMath>
            </a14:m>
            <a:r>
              <a:t>, 则</a:t>
            </a:r>
            <a14:m xmlns:a14="http://schemas.microsoft.com/office/drawing/2010/main">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oMath>
            </a14:m>
            <a:r>
              <a:t>阶矩阵</a:t>
            </a:r>
          </a:p>
          <a:p>
            <a:pPr marL="0" lvl="0" indent="0">
              <a:buNone/>
            </a:pPr>
            <a14:m xmlns:a14="http://schemas.microsoft.com/office/drawing/2010/main">
              <m:oMathPara xmlns:m="http://schemas.openxmlformats.org/officeDocument/2006/math">
                <m:oMathParaPr>
                  <m:jc m:val="centerGroup"/>
                </m:oMathParaPr>
                <m:oMath xmlns:m="http://schemas.openxmlformats.org/officeDocument/2006/math">
                  <m:r>
                    <a:rPr>
                      <a:latin typeface="Cambria Math" panose="02040503050406030204" pitchFamily="18" charset="0"/>
                    </a:rPr>
                    <m:t>𝐴</m:t>
                  </m:r>
                  <m:d>
                    <m:dPr>
                      <m:ctrlPr>
                        <a:rPr i="1">
                          <a:latin typeface="Cambria Math" panose="02040503050406030204" pitchFamily="18" charset="0"/>
                        </a:rPr>
                      </m:ctrlPr>
                    </m:dPr>
                    <m:e>
                      <m:r>
                        <a:rPr>
                          <a:latin typeface="Cambria Math" panose="02040503050406030204" pitchFamily="18" charset="0"/>
                        </a:rPr>
                        <m:t>𝐺</m:t>
                      </m:r>
                    </m:e>
                  </m:d>
                  <m:r>
                    <a:rPr>
                      <a:latin typeface="Cambria Math" panose="02040503050406030204" pitchFamily="18" charset="0"/>
                    </a:rPr>
                    <m:t>=</m:t>
                  </m:r>
                  <m:sSub>
                    <m:sSubPr>
                      <m:ctrlPr>
                        <a:rPr i="1">
                          <a:latin typeface="Cambria Math" panose="02040503050406030204" pitchFamily="18" charset="0"/>
                        </a:rPr>
                      </m:ctrlPr>
                    </m:sSub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𝑖𝑗</m:t>
                              </m:r>
                            </m:sub>
                          </m:sSub>
                        </m:e>
                      </m:d>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sub>
                  </m:sSub>
                </m:oMath>
              </m:oMathPara>
            </a14:m>
            <a:endParaRPr/>
          </a:p>
          <a:p>
            <a:pPr marL="0" lvl="0" indent="0">
              <a:buNone/>
            </a:pPr>
            <a:r>
              <a:t>称为</a:t>
            </a:r>
            <a14:m xmlns:a14="http://schemas.microsoft.com/office/drawing/2010/main">
              <m:oMath xmlns:m="http://schemas.openxmlformats.org/officeDocument/2006/math">
                <m:r>
                  <a:rPr>
                    <a:latin typeface="Cambria Math" panose="02040503050406030204" pitchFamily="18" charset="0"/>
                  </a:rPr>
                  <m:t>𝐺</m:t>
                </m:r>
              </m:oMath>
            </a14:m>
            <a:r>
              <a:t>的邻接矩阵. 简记为</a:t>
            </a:r>
            <a14:m xmlns:a14="http://schemas.microsoft.com/office/drawing/2010/main">
              <m:oMath xmlns:m="http://schemas.openxmlformats.org/officeDocument/2006/math">
                <m:r>
                  <a:rPr>
                    <a:latin typeface="Cambria Math" panose="02040503050406030204" pitchFamily="18" charset="0"/>
                  </a:rPr>
                  <m:t>𝐴</m:t>
                </m:r>
              </m:oMath>
            </a14:m>
            <a:r>
              <a:t>. 其中: </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𝑖𝑗</m:t>
                    </m:r>
                  </m:sub>
                </m:sSub>
              </m:oMath>
            </a14:m>
            <a:r>
              <a:t>是</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oMath>
            </a14:m>
            <a:r>
              <a:t>邻接到</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oMath>
            </a14:m>
            <a:r>
              <a:t>的边数.</a:t>
            </a:r>
          </a:p>
          <a:p>
            <a:pPr marL="0" lvl="0" indent="0">
              <a:buNone/>
            </a:pPr>
            <a:r>
              <a:t>例: 给出有向图</a:t>
            </a:r>
            <a14:m xmlns:a14="http://schemas.microsoft.com/office/drawing/2010/main">
              <m:oMath xmlns:m="http://schemas.openxmlformats.org/officeDocument/2006/math">
                <m:r>
                  <a:rPr>
                    <a:latin typeface="Cambria Math" panose="02040503050406030204" pitchFamily="18" charset="0"/>
                  </a:rPr>
                  <m:t>𝐺</m:t>
                </m:r>
              </m:oMath>
            </a14:m>
            <a:r>
              <a:t>如图所示, 它的邻接矩阵</a:t>
            </a:r>
            <a14:m xmlns:a14="http://schemas.microsoft.com/office/drawing/2010/main">
              <m:oMath xmlns:m="http://schemas.openxmlformats.org/officeDocument/2006/math">
                <m:r>
                  <a:rPr>
                    <a:latin typeface="Cambria Math" panose="02040503050406030204" pitchFamily="18" charset="0"/>
                  </a:rPr>
                  <m:t>𝐴</m:t>
                </m:r>
              </m:oMath>
            </a14:m>
            <a:r>
              <a:t>为:</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d>
                    <m:dPr>
                      <m:ctrlPr>
                        <a:rPr>
                          <a:latin typeface="Cambria Math" panose="02040503050406030204" pitchFamily="18" charset="0"/>
                        </a:rPr>
                      </m:ctrlPr>
                    </m:dPr>
                    <m:e>
                      <m:m>
                        <m:mPr>
                          <m:mcs>
                            <m:mc>
                              <m:mcPr>
                                <m:count m:val="5"/>
                                <m:mcJc m:val="center"/>
                              </m:mcPr>
                            </m:mc>
                          </m:mcs>
                          <m:ctrlPr>
                            <a:rPr>
                              <a:latin typeface="Cambria Math" panose="02040503050406030204" pitchFamily="18" charset="0"/>
                            </a:rPr>
                          </m:ctrlPr>
                        </m:mPr>
                        <m:mr>
                          <m:e>
                            <m:r>
                              <a:rPr>
                                <a:latin typeface="Cambria Math" panose="02040503050406030204" pitchFamily="18" charset="0"/>
                              </a:rPr>
                              <m:t>0</m:t>
                            </m:r>
                          </m:e>
                          <m:e>
                            <m:r>
                              <a:rPr>
                                <a:latin typeface="Cambria Math" panose="02040503050406030204" pitchFamily="18" charset="0"/>
                              </a:rPr>
                              <m:t>2</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0</m:t>
                            </m:r>
                          </m:e>
                        </m:mr>
                      </m:m>
                    </m:e>
                  </m:d>
                </m:oMath>
              </m:oMathPara>
            </a14:m>
            <a:endParaRPr/>
          </a:p>
        </p:txBody>
      </p:sp>
      <p:pic>
        <p:nvPicPr>
          <p:cNvPr id="2" name="Picture 1" descr="MAT21601T-Chapter09_files/figure-pptx/unnamed-chunk-70-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88</a:t>
            </a:fld>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spcBef>
                <a:spcPts val="3000"/>
              </a:spcBef>
              <a:buNone/>
            </a:pPr>
            <a:r>
              <a:rPr b="1"/>
              <a:t>简单图</a:t>
            </a:r>
          </a:p>
          <a:p>
            <a:pPr marL="0" lvl="0" indent="0">
              <a:buNone/>
            </a:pPr>
            <a:r>
              <a:t>定义: 设</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oMath>
            </a14:m>
            <a:r>
              <a:t>是简单无向图, </a:t>
            </a:r>
            <a14:m xmlns:a14="http://schemas.microsoft.com/office/drawing/2010/main">
              <m:oMath xmlns:m="http://schemas.openxmlformats.org/officeDocument/2006/math">
                <m:r>
                  <a:rPr>
                    <a:latin typeface="Cambria Math" panose="02040503050406030204" pitchFamily="18" charset="0"/>
                  </a:rPr>
                  <m:t>𝑉</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𝑛</m:t>
                    </m:r>
                  </m:sub>
                </m:sSub>
                <m:r>
                  <a:rPr>
                    <a:latin typeface="Cambria Math" panose="02040503050406030204" pitchFamily="18" charset="0"/>
                  </a:rPr>
                  <m:t>}, </m:t>
                </m:r>
                <m:r>
                  <a:rPr>
                    <a:latin typeface="Cambria Math" panose="02040503050406030204" pitchFamily="18" charset="0"/>
                  </a:rPr>
                  <m:t>𝐸</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𝑚</m:t>
                    </m:r>
                  </m:sub>
                </m:sSub>
                <m:r>
                  <a:rPr>
                    <a:latin typeface="Cambria Math" panose="02040503050406030204" pitchFamily="18" charset="0"/>
                  </a:rPr>
                  <m:t>}</m:t>
                </m:r>
              </m:oMath>
            </a14:m>
            <a:r>
              <a:t>, 矩阵</a:t>
            </a:r>
            <a14:m xmlns:a14="http://schemas.microsoft.com/office/drawing/2010/main">
              <m:oMath xmlns:m="http://schemas.openxmlformats.org/officeDocument/2006/math">
                <m:r>
                  <a:rPr>
                    <a:latin typeface="Cambria Math" panose="02040503050406030204" pitchFamily="18" charset="0"/>
                  </a:rPr>
                  <m:t>𝑀</m:t>
                </m:r>
                <m:r>
                  <a:rPr>
                    <a:latin typeface="Cambria Math" panose="02040503050406030204" pitchFamily="18" charset="0"/>
                  </a:rPr>
                  <m:t>=</m:t>
                </m:r>
                <m:sSub>
                  <m:sSubPr>
                    <m:ctrlPr>
                      <a:rPr i="1">
                        <a:latin typeface="Cambria Math" panose="02040503050406030204" pitchFamily="18" charset="0"/>
                      </a:rPr>
                    </m:ctrlPr>
                  </m:sSub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𝑚</m:t>
                            </m:r>
                          </m:e>
                          <m:sub>
                            <m:r>
                              <a:rPr>
                                <a:latin typeface="Cambria Math" panose="02040503050406030204" pitchFamily="18" charset="0"/>
                              </a:rPr>
                              <m:t>𝑖𝑗</m:t>
                            </m:r>
                          </m:sub>
                        </m:sSub>
                      </m:e>
                    </m:d>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𝑚</m:t>
                    </m:r>
                  </m:sub>
                </m:sSub>
              </m:oMath>
            </a14:m>
            <a:r>
              <a:t>称为</a:t>
            </a:r>
            <a14:m xmlns:a14="http://schemas.microsoft.com/office/drawing/2010/main">
              <m:oMath xmlns:m="http://schemas.openxmlformats.org/officeDocument/2006/math">
                <m:r>
                  <a:rPr>
                    <a:latin typeface="Cambria Math" panose="02040503050406030204" pitchFamily="18" charset="0"/>
                  </a:rPr>
                  <m:t>𝐺</m:t>
                </m:r>
              </m:oMath>
            </a14:m>
            <a:r>
              <a:t>的</a:t>
            </a:r>
            <a:r>
              <a:rPr b="1"/>
              <a:t>关联矩阵</a:t>
            </a:r>
            <a:r>
              <a:t>, 其中:</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𝑚</m:t>
                      </m:r>
                    </m:e>
                    <m:sub>
                      <m:r>
                        <a:rPr>
                          <a:latin typeface="Cambria Math" panose="02040503050406030204" pitchFamily="18" charset="0"/>
                        </a:rPr>
                        <m:t>𝑖𝑗</m:t>
                      </m:r>
                    </m:sub>
                  </m:sSub>
                  <m:r>
                    <a:rPr>
                      <a:latin typeface="Cambria Math" panose="02040503050406030204" pitchFamily="18" charset="0"/>
                    </a:rPr>
                    <m:t>=</m:t>
                  </m:r>
                  <m:d>
                    <m:dPr>
                      <m:begChr m:val="{"/>
                      <m:endChr m:val=""/>
                      <m:ctrlPr>
                        <a:rPr i="1">
                          <a:latin typeface="Cambria Math" panose="02040503050406030204" pitchFamily="18" charset="0"/>
                        </a:rPr>
                      </m:ctrlPr>
                    </m:dPr>
                    <m:e>
                      <m:m>
                        <m:mPr>
                          <m:mcs>
                            <m:mc>
                              <m:mcPr>
                                <m:count m:val="2"/>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若</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𝑗</m:t>
                                </m:r>
                              </m:sub>
                            </m:sSub>
                            <m:r>
                              <a:rPr>
                                <a:latin typeface="Cambria Math" panose="02040503050406030204" pitchFamily="18" charset="0"/>
                              </a:rPr>
                              <m:t>关联</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e>
                        </m:mr>
                        <m:mr>
                          <m:e>
                            <m:r>
                              <a:rPr>
                                <a:latin typeface="Cambria Math" panose="02040503050406030204" pitchFamily="18" charset="0"/>
                              </a:rPr>
                              <m:t>0</m:t>
                            </m:r>
                          </m:e>
                          <m:e>
                            <m:r>
                              <a:rPr>
                                <a:latin typeface="Cambria Math" panose="02040503050406030204" pitchFamily="18" charset="0"/>
                              </a:rPr>
                              <m:t>若</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𝑗</m:t>
                                </m:r>
                              </m:sub>
                            </m:sSub>
                            <m:r>
                              <a:rPr>
                                <a:latin typeface="Cambria Math" panose="02040503050406030204" pitchFamily="18" charset="0"/>
                              </a:rPr>
                              <m:t>不关联</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e>
                        </m:mr>
                      </m:m>
                    </m:e>
                  </m:d>
                </m:oMath>
              </m:oMathPara>
            </a14:m>
            <a:endParaRPr/>
          </a:p>
          <a:p>
            <a:pPr marL="0" lvl="0" indent="0">
              <a:buNone/>
            </a:pPr>
            <a:r>
              <a:t>简单无向图的关联矩阵</a:t>
            </a:r>
            <a14:m xmlns:a14="http://schemas.microsoft.com/office/drawing/2010/main">
              <m:oMath xmlns:m="http://schemas.openxmlformats.org/officeDocument/2006/math">
                <m:r>
                  <a:rPr>
                    <a:latin typeface="Cambria Math" panose="02040503050406030204" pitchFamily="18" charset="0"/>
                  </a:rPr>
                  <m:t>𝑀</m:t>
                </m:r>
              </m:oMath>
            </a14:m>
            <a:r>
              <a:t>具有以下特性:</a:t>
            </a:r>
          </a:p>
          <a:p>
            <a:pPr marL="457200" lvl="0" indent="-457200">
              <a:buAutoNum type="arabicParenBoth"/>
            </a:pPr>
            <a:r>
              <a:t>矩阵的每一列恰有两个1, 因为每条边关联两个结点.</a:t>
            </a:r>
          </a:p>
          <a:p>
            <a:pPr marL="457200" lvl="0" indent="-457200">
              <a:buAutoNum type="arabicParenBoth"/>
            </a:pPr>
            <a:r>
              <a:t>矩阵的每一行元素之和为对应结点的度.</a:t>
            </a:r>
          </a:p>
          <a:p>
            <a:pPr marL="457200" lvl="0" indent="-457200">
              <a:buAutoNum type="arabicParenBoth"/>
            </a:pPr>
            <a:r>
              <a:t>若一行中元素全为0, 说明所对应的结点为孤立点.</a:t>
            </a:r>
          </a:p>
        </p:txBody>
      </p:sp>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89</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通常是用平面上的图形来表示无向图</a:t>
            </a:r>
          </a:p>
          <a:p>
            <a:pPr marL="0" lvl="0" indent="0">
              <a:buNone/>
            </a:pP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𝜑</m:t>
                </m:r>
                <m:r>
                  <a:rPr>
                    <a:latin typeface="Cambria Math" panose="02040503050406030204" pitchFamily="18" charset="0"/>
                  </a:rPr>
                  <m:t>⟩</m:t>
                </m:r>
              </m:oMath>
            </a14:m>
            <a:r>
              <a:t>, 称为无向图的</a:t>
            </a:r>
            <a:r>
              <a:rPr b="1"/>
              <a:t>图示</a:t>
            </a:r>
            <a:r>
              <a:t>.</a:t>
            </a:r>
          </a:p>
          <a:p>
            <a:pPr marL="0" lvl="0" indent="0">
              <a:buNone/>
            </a:pPr>
            <a14:m xmlns:a14="http://schemas.microsoft.com/office/drawing/2010/main">
              <m:oMath xmlns:m="http://schemas.openxmlformats.org/officeDocument/2006/math">
                <m:r>
                  <a:rPr>
                    <a:latin typeface="Cambria Math" panose="02040503050406030204" pitchFamily="18" charset="0"/>
                  </a:rPr>
                  <m:t>𝑉</m:t>
                </m:r>
              </m:oMath>
            </a14:m>
            <a:r>
              <a:t>中的每个结点用一个小圆圈(小圆点)来表示, </a:t>
            </a:r>
            <a14:m xmlns:a14="http://schemas.microsoft.com/office/drawing/2010/main">
              <m:oMath xmlns:m="http://schemas.openxmlformats.org/officeDocument/2006/math">
                <m:r>
                  <a:rPr>
                    <a:latin typeface="Cambria Math" panose="02040503050406030204" pitchFamily="18" charset="0"/>
                  </a:rPr>
                  <m:t>𝐸</m:t>
                </m:r>
              </m:oMath>
            </a14:m>
            <a:r>
              <a:t>中的每条边用连接它的两个端点的直线或曲线来表示.</a:t>
            </a:r>
          </a:p>
        </p:txBody>
      </p:sp>
      <p:pic>
        <p:nvPicPr>
          <p:cNvPr id="2" name="Picture 1" descr="MAT21601T-Chapter09_files/figure-pptx/unnamed-chunk-1-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9</a:t>
            </a:fld>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例: 给出简单无向图</a:t>
            </a:r>
            <a14:m xmlns:a14="http://schemas.microsoft.com/office/drawing/2010/main">
              <m:oMath xmlns:m="http://schemas.openxmlformats.org/officeDocument/2006/math">
                <m:r>
                  <a:rPr>
                    <a:latin typeface="Cambria Math" panose="02040503050406030204" pitchFamily="18" charset="0"/>
                  </a:rPr>
                  <m:t>𝐺</m:t>
                </m:r>
              </m:oMath>
            </a14:m>
            <a:r>
              <a:t>如图所示, 它的关联矩阵</a:t>
            </a:r>
            <a14:m xmlns:a14="http://schemas.microsoft.com/office/drawing/2010/main">
              <m:oMath xmlns:m="http://schemas.openxmlformats.org/officeDocument/2006/math">
                <m:r>
                  <a:rPr>
                    <a:latin typeface="Cambria Math" panose="02040503050406030204" pitchFamily="18" charset="0"/>
                  </a:rPr>
                  <m:t>𝑀</m:t>
                </m:r>
              </m:oMath>
            </a14:m>
            <a:r>
              <a:t>为:</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d>
                    <m:dPr>
                      <m:ctrlPr>
                        <a:rPr>
                          <a:latin typeface="Cambria Math" panose="02040503050406030204" pitchFamily="18" charset="0"/>
                        </a:rPr>
                      </m:ctrlPr>
                    </m:dPr>
                    <m:e>
                      <m:m>
                        <m:mPr>
                          <m:mcs>
                            <m:mc>
                              <m:mcPr>
                                <m:count m:val="7"/>
                                <m:mcJc m:val="center"/>
                              </m:mcPr>
                            </m:mc>
                          </m:mcs>
                          <m:ctrlPr>
                            <a:rPr>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1</m:t>
                            </m:r>
                          </m:e>
                        </m:mr>
                      </m:m>
                    </m:e>
                  </m:d>
                </m:oMath>
              </m:oMathPara>
            </a14:m>
            <a:endParaRPr/>
          </a:p>
        </p:txBody>
      </p:sp>
      <p:pic>
        <p:nvPicPr>
          <p:cNvPr id="2" name="Picture 1" descr="MAT21601T-Chapter09_files/figure-pptx/unnamed-chunk-71-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90</a:t>
            </a:fld>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t>定义: 设</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oMath>
            </a14:m>
            <a:r>
              <a:t>是简单有向图, </a:t>
            </a:r>
            <a14:m xmlns:a14="http://schemas.microsoft.com/office/drawing/2010/main">
              <m:oMath xmlns:m="http://schemas.openxmlformats.org/officeDocument/2006/math">
                <m:r>
                  <a:rPr>
                    <a:latin typeface="Cambria Math" panose="02040503050406030204" pitchFamily="18" charset="0"/>
                  </a:rPr>
                  <m:t>𝑉</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𝑛</m:t>
                    </m:r>
                  </m:sub>
                </m:sSub>
                <m:r>
                  <a:rPr>
                    <a:latin typeface="Cambria Math" panose="02040503050406030204" pitchFamily="18" charset="0"/>
                  </a:rPr>
                  <m:t>}</m:t>
                </m:r>
              </m:oMath>
            </a14:m>
            <a:r>
              <a:t>, </a:t>
            </a:r>
            <a14:m xmlns:a14="http://schemas.microsoft.com/office/drawing/2010/main">
              <m:oMath xmlns:m="http://schemas.openxmlformats.org/officeDocument/2006/math">
                <m:r>
                  <a:rPr>
                    <a:latin typeface="Cambria Math" panose="02040503050406030204" pitchFamily="18" charset="0"/>
                  </a:rPr>
                  <m:t>𝐸</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𝑚</m:t>
                    </m:r>
                  </m:sub>
                </m:sSub>
                <m:r>
                  <a:rPr>
                    <a:latin typeface="Cambria Math" panose="02040503050406030204" pitchFamily="18" charset="0"/>
                  </a:rPr>
                  <m:t>}</m:t>
                </m:r>
              </m:oMath>
            </a14:m>
            <a:r>
              <a:t>, 则矩阵</a:t>
            </a:r>
            <a14:m xmlns:a14="http://schemas.microsoft.com/office/drawing/2010/main">
              <m:oMath xmlns:m="http://schemas.openxmlformats.org/officeDocument/2006/math">
                <m:r>
                  <a:rPr>
                    <a:latin typeface="Cambria Math" panose="02040503050406030204" pitchFamily="18" charset="0"/>
                  </a:rPr>
                  <m:t>𝑀</m:t>
                </m:r>
                <m:r>
                  <a:rPr>
                    <a:latin typeface="Cambria Math" panose="02040503050406030204" pitchFamily="18" charset="0"/>
                  </a:rPr>
                  <m:t>=</m:t>
                </m:r>
                <m:sSub>
                  <m:sSubPr>
                    <m:ctrlPr>
                      <a:rPr i="1">
                        <a:latin typeface="Cambria Math" panose="02040503050406030204" pitchFamily="18" charset="0"/>
                      </a:rPr>
                    </m:ctrlPr>
                  </m:sSub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𝑚</m:t>
                            </m:r>
                          </m:e>
                          <m:sub>
                            <m:r>
                              <a:rPr>
                                <a:latin typeface="Cambria Math" panose="02040503050406030204" pitchFamily="18" charset="0"/>
                              </a:rPr>
                              <m:t>𝑖𝑗</m:t>
                            </m:r>
                          </m:sub>
                        </m:sSub>
                      </m:e>
                    </m:d>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𝑚</m:t>
                    </m:r>
                  </m:sub>
                </m:sSub>
              </m:oMath>
            </a14:m>
            <a:r>
              <a:t>称为</a:t>
            </a:r>
            <a14:m xmlns:a14="http://schemas.microsoft.com/office/drawing/2010/main">
              <m:oMath xmlns:m="http://schemas.openxmlformats.org/officeDocument/2006/math">
                <m:r>
                  <a:rPr>
                    <a:latin typeface="Cambria Math" panose="02040503050406030204" pitchFamily="18" charset="0"/>
                  </a:rPr>
                  <m:t>𝐺</m:t>
                </m:r>
              </m:oMath>
            </a14:m>
            <a:r>
              <a:t>的</a:t>
            </a:r>
            <a:r>
              <a:rPr b="1"/>
              <a:t>关联矩阵</a:t>
            </a:r>
            <a:r>
              <a:t>, 其中:</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𝑚</m:t>
                      </m:r>
                    </m:e>
                    <m:sub>
                      <m:r>
                        <a:rPr>
                          <a:latin typeface="Cambria Math" panose="02040503050406030204" pitchFamily="18" charset="0"/>
                        </a:rPr>
                        <m:t>𝑖𝑗</m:t>
                      </m:r>
                    </m:sub>
                  </m:sSub>
                  <m:r>
                    <a:rPr>
                      <a:latin typeface="Cambria Math" panose="02040503050406030204" pitchFamily="18" charset="0"/>
                    </a:rPr>
                    <m:t>=</m:t>
                  </m:r>
                  <m:d>
                    <m:dPr>
                      <m:begChr m:val="{"/>
                      <m:endChr m:val=""/>
                      <m:ctrlPr>
                        <a:rPr i="1">
                          <a:latin typeface="Cambria Math" panose="02040503050406030204" pitchFamily="18" charset="0"/>
                        </a:rPr>
                      </m:ctrlPr>
                    </m:dPr>
                    <m:e>
                      <m:m>
                        <m:mPr>
                          <m:mcs>
                            <m:mc>
                              <m:mcPr>
                                <m:count m:val="2"/>
                                <m:mcJc m:val="center"/>
                              </m:mcPr>
                            </m:mc>
                          </m:mcs>
                          <m:ctrlPr>
                            <a:rPr i="1">
                              <a:latin typeface="Cambria Math" panose="02040503050406030204" pitchFamily="18" charset="0"/>
                            </a:rPr>
                          </m:ctrlPr>
                        </m:mPr>
                        <m:mr>
                          <m:e>
                            <m:r>
                              <a:rPr>
                                <a:latin typeface="Cambria Math" panose="02040503050406030204" pitchFamily="18" charset="0"/>
                              </a:rPr>
                              <m:t>0</m:t>
                            </m:r>
                          </m:e>
                          <m:e>
                            <m:r>
                              <a:rPr>
                                <a:latin typeface="Cambria Math" panose="02040503050406030204" pitchFamily="18" charset="0"/>
                              </a:rPr>
                              <m:t>若</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𝑗</m:t>
                                </m:r>
                              </m:sub>
                            </m:sSub>
                            <m:r>
                              <a:rPr>
                                <a:latin typeface="Cambria Math" panose="02040503050406030204" pitchFamily="18" charset="0"/>
                              </a:rPr>
                              <m:t>不关联</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e>
                        </m:mr>
                        <m:mr>
                          <m:e>
                            <m:r>
                              <a:rPr>
                                <a:latin typeface="Cambria Math" panose="02040503050406030204" pitchFamily="18" charset="0"/>
                              </a:rPr>
                              <m:t>1</m:t>
                            </m:r>
                          </m:e>
                          <m:e>
                            <m:r>
                              <a:rPr>
                                <a:latin typeface="Cambria Math" panose="02040503050406030204" pitchFamily="18" charset="0"/>
                              </a:rPr>
                              <m:t>若</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r>
                              <a:rPr>
                                <a:latin typeface="Cambria Math" panose="02040503050406030204" pitchFamily="18" charset="0"/>
                              </a:rPr>
                              <m:t>是</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𝑗</m:t>
                                </m:r>
                              </m:sub>
                            </m:sSub>
                            <m:r>
                              <a:rPr>
                                <a:latin typeface="Cambria Math" panose="02040503050406030204" pitchFamily="18" charset="0"/>
                              </a:rPr>
                              <m:t>的始点</m:t>
                            </m:r>
                          </m:e>
                        </m:mr>
                        <m:mr>
                          <m:e>
                            <m:r>
                              <a:rPr>
                                <a:latin typeface="Cambria Math" panose="02040503050406030204" pitchFamily="18" charset="0"/>
                              </a:rPr>
                              <m:t>−1</m:t>
                            </m:r>
                          </m:e>
                          <m:e>
                            <m:r>
                              <a:rPr>
                                <a:latin typeface="Cambria Math" panose="02040503050406030204" pitchFamily="18" charset="0"/>
                              </a:rPr>
                              <m:t>若</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r>
                              <a:rPr>
                                <a:latin typeface="Cambria Math" panose="02040503050406030204" pitchFamily="18" charset="0"/>
                              </a:rPr>
                              <m:t>是</m:t>
                            </m:r>
                            <m:sSub>
                              <m:sSubPr>
                                <m:ctrlPr>
                                  <a:rPr i="1">
                                    <a:latin typeface="Cambria Math" panose="02040503050406030204" pitchFamily="18" charset="0"/>
                                  </a:rPr>
                                </m:ctrlPr>
                              </m:sSubPr>
                              <m:e>
                                <m:r>
                                  <a:rPr>
                                    <a:latin typeface="Cambria Math" panose="02040503050406030204" pitchFamily="18" charset="0"/>
                                  </a:rPr>
                                  <m:t>𝑒</m:t>
                                </m:r>
                              </m:e>
                              <m:sub>
                                <m:r>
                                  <a:rPr>
                                    <a:latin typeface="Cambria Math" panose="02040503050406030204" pitchFamily="18" charset="0"/>
                                  </a:rPr>
                                  <m:t>𝑗</m:t>
                                </m:r>
                              </m:sub>
                            </m:sSub>
                            <m:r>
                              <a:rPr>
                                <a:latin typeface="Cambria Math" panose="02040503050406030204" pitchFamily="18" charset="0"/>
                              </a:rPr>
                              <m:t>的终点</m:t>
                            </m:r>
                          </m:e>
                        </m:mr>
                      </m:m>
                    </m:e>
                  </m:d>
                </m:oMath>
              </m:oMathPara>
            </a14:m>
            <a:endParaRPr/>
          </a:p>
          <a:p>
            <a:pPr marL="0" lvl="0" indent="0">
              <a:buNone/>
            </a:pPr>
            <a:r>
              <a:t>简单有向图的关联矩阵</a:t>
            </a:r>
            <a14:m xmlns:a14="http://schemas.microsoft.com/office/drawing/2010/main">
              <m:oMath xmlns:m="http://schemas.openxmlformats.org/officeDocument/2006/math">
                <m:r>
                  <a:rPr>
                    <a:latin typeface="Cambria Math" panose="02040503050406030204" pitchFamily="18" charset="0"/>
                  </a:rPr>
                  <m:t>𝑀</m:t>
                </m:r>
              </m:oMath>
            </a14:m>
            <a:r>
              <a:t>具有以下特性:</a:t>
            </a:r>
          </a:p>
          <a:p>
            <a:pPr marL="457200" lvl="0" indent="-457200">
              <a:buAutoNum type="arabicParenBoth"/>
            </a:pPr>
            <a:r>
              <a:t>矩阵的每一列元素之和为0, 因为每条边关联两个结点, 一个是它的始点, 一个是它的终点.</a:t>
            </a:r>
          </a:p>
          <a:p>
            <a:pPr marL="457200" lvl="0" indent="-457200">
              <a:buAutoNum type="arabicParenBoth"/>
            </a:pPr>
            <a:r>
              <a:t>矩阵的每一行元素绝对值之和为对应结点的度.</a:t>
            </a:r>
          </a:p>
          <a:p>
            <a:pPr marL="457200" lvl="0" indent="-457200">
              <a:buAutoNum type="arabicParenBoth"/>
            </a:pPr>
            <a:r>
              <a:t>矩阵的所有元素的代数和为0.</a:t>
            </a:r>
          </a:p>
        </p:txBody>
      </p:sp>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91</a:t>
            </a:fld>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T21601T-Chapter09_files/figure-pptx/unnamed-chunk-72-1.png"/>
          <p:cNvPicPr>
            <a:picLocks noGrp="1" noChangeAspect="1"/>
          </p:cNvPicPr>
          <p:nvPr/>
        </p:nvPicPr>
        <p:blipFill>
          <a:blip r:embed="rId2"/>
          <a:stretch>
            <a:fillRect/>
          </a:stretch>
        </p:blipFill>
        <p:spPr bwMode="auto">
          <a:xfrm>
            <a:off x="2578100" y="2946400"/>
            <a:ext cx="4305300" cy="21590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例: 给出简单有向图</a:t>
            </a:r>
            <a14:m xmlns:a14="http://schemas.microsoft.com/office/drawing/2010/main">
              <m:oMath xmlns:m="http://schemas.openxmlformats.org/officeDocument/2006/math">
                <m:r>
                  <a:rPr>
                    <a:latin typeface="Cambria Math" panose="02040503050406030204" pitchFamily="18" charset="0"/>
                  </a:rPr>
                  <m:t>𝐺</m:t>
                </m:r>
              </m:oMath>
            </a14:m>
            <a:r>
              <a:t>如图所示, 它的关联矩阵</a:t>
            </a:r>
            <a14:m xmlns:a14="http://schemas.microsoft.com/office/drawing/2010/main">
              <m:oMath xmlns:m="http://schemas.openxmlformats.org/officeDocument/2006/math">
                <m:r>
                  <a:rPr>
                    <a:latin typeface="Cambria Math" panose="02040503050406030204" pitchFamily="18" charset="0"/>
                  </a:rPr>
                  <m:t>𝑀</m:t>
                </m:r>
              </m:oMath>
            </a14:m>
            <a:r>
              <a:t>为:</a:t>
            </a:r>
          </a:p>
          <a:p>
            <a:pPr marL="0" lvl="0" indent="0">
              <a:buNone/>
            </a:pPr>
            <a:r>
              <a:t> </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d>
                    <m:dPr>
                      <m:ctrlPr>
                        <a:rPr>
                          <a:latin typeface="Cambria Math" panose="02040503050406030204" pitchFamily="18" charset="0"/>
                        </a:rPr>
                      </m:ctrlPr>
                    </m:dPr>
                    <m:e>
                      <m:m>
                        <m:mPr>
                          <m:mcs>
                            <m:mc>
                              <m:mcPr>
                                <m:count m:val="7"/>
                                <m:mcJc m:val="center"/>
                              </m:mcPr>
                            </m:mc>
                          </m:mcs>
                          <m:ctrlPr>
                            <a:rPr>
                              <a:latin typeface="Cambria Math" panose="02040503050406030204" pitchFamily="18" charset="0"/>
                            </a:rPr>
                          </m:ctrlPr>
                        </m:mPr>
                        <m:mr>
                          <m:e>
                            <m:r>
                              <a:rPr>
                                <a:latin typeface="Cambria Math" panose="02040503050406030204" pitchFamily="18" charset="0"/>
                              </a:rPr>
                              <m:t>−</m:t>
                            </m:r>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m:t>
                            </m:r>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m:t>
                            </m:r>
                            <m:r>
                              <a:rPr>
                                <a:latin typeface="Cambria Math" panose="02040503050406030204" pitchFamily="18" charset="0"/>
                              </a:rPr>
                              <m:t>1</m:t>
                            </m:r>
                          </m:e>
                          <m:e>
                            <m:r>
                              <a:rPr>
                                <a:latin typeface="Cambria Math" panose="02040503050406030204" pitchFamily="18" charset="0"/>
                              </a:rPr>
                              <m:t>−</m:t>
                            </m:r>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m:t>
                            </m:r>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m:t>
                            </m:r>
                            <m:r>
                              <a:rPr>
                                <a:latin typeface="Cambria Math" panose="02040503050406030204" pitchFamily="18" charset="0"/>
                              </a:rPr>
                              <m:t>1</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m:t>
                            </m:r>
                            <m:r>
                              <a:rPr>
                                <a:latin typeface="Cambria Math" panose="02040503050406030204" pitchFamily="18" charset="0"/>
                              </a:rPr>
                              <m:t>1</m:t>
                            </m:r>
                          </m:e>
                        </m:mr>
                      </m:m>
                    </m:e>
                  </m:d>
                </m:oMath>
              </m:oMathPara>
            </a14:m>
            <a:endParaRPr/>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92</a:t>
            </a:fld>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定义: 设</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oMath>
            </a14:m>
            <a:r>
              <a:t>是简单无向图, </a:t>
            </a:r>
            <a14:m xmlns:a14="http://schemas.microsoft.com/office/drawing/2010/main">
              <m:oMath xmlns:m="http://schemas.openxmlformats.org/officeDocument/2006/math">
                <m:r>
                  <a:rPr>
                    <a:latin typeface="Cambria Math" panose="02040503050406030204" pitchFamily="18" charset="0"/>
                  </a:rPr>
                  <m:t>𝑉</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𝑛</m:t>
                    </m:r>
                  </m:sub>
                </m:sSub>
                <m:r>
                  <a:rPr>
                    <a:latin typeface="Cambria Math" panose="02040503050406030204" pitchFamily="18" charset="0"/>
                  </a:rPr>
                  <m:t>}</m:t>
                </m:r>
              </m:oMath>
            </a14:m>
            <a:r>
              <a:t> 则</a:t>
            </a:r>
            <a14:m xmlns:a14="http://schemas.microsoft.com/office/drawing/2010/main">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oMath>
            </a14:m>
            <a:r>
              <a:t>阶矩阵</a:t>
            </a:r>
            <a14:m xmlns:a14="http://schemas.microsoft.com/office/drawing/2010/main">
              <m:oMath xmlns:m="http://schemas.openxmlformats.org/officeDocument/2006/math">
                <m:r>
                  <a:rPr>
                    <a:latin typeface="Cambria Math" panose="02040503050406030204" pitchFamily="18" charset="0"/>
                  </a:rPr>
                  <m:t>𝐴</m:t>
                </m:r>
                <m:r>
                  <a:rPr>
                    <a:latin typeface="Cambria Math" panose="02040503050406030204" pitchFamily="18" charset="0"/>
                  </a:rPr>
                  <m:t>=</m:t>
                </m:r>
                <m:sSub>
                  <m:sSubPr>
                    <m:ctrlPr>
                      <a:rPr i="1">
                        <a:latin typeface="Cambria Math" panose="02040503050406030204" pitchFamily="18" charset="0"/>
                      </a:rPr>
                    </m:ctrlPr>
                  </m:sSub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𝑖𝑗</m:t>
                            </m:r>
                          </m:sub>
                        </m:sSub>
                      </m:e>
                    </m:d>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sub>
                </m:sSub>
              </m:oMath>
            </a14:m>
            <a:r>
              <a:t>称为</a:t>
            </a:r>
            <a14:m xmlns:a14="http://schemas.microsoft.com/office/drawing/2010/main">
              <m:oMath xmlns:m="http://schemas.openxmlformats.org/officeDocument/2006/math">
                <m:r>
                  <a:rPr>
                    <a:latin typeface="Cambria Math" panose="02040503050406030204" pitchFamily="18" charset="0"/>
                  </a:rPr>
                  <m:t>𝐺</m:t>
                </m:r>
              </m:oMath>
            </a14:m>
            <a:r>
              <a:t>的</a:t>
            </a:r>
            <a:r>
              <a:rPr b="1"/>
              <a:t>邻接矩阵</a:t>
            </a:r>
            <a:r>
              <a:t>, 其中:</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𝑖𝑗</m:t>
                      </m:r>
                    </m:sub>
                  </m:sSub>
                  <m:r>
                    <a:rPr>
                      <a:latin typeface="Cambria Math" panose="02040503050406030204" pitchFamily="18" charset="0"/>
                    </a:rPr>
                    <m:t>=</m:t>
                  </m:r>
                  <m:d>
                    <m:dPr>
                      <m:begChr m:val="{"/>
                      <m:endChr m:val=""/>
                      <m:ctrlPr>
                        <a:rPr i="1">
                          <a:latin typeface="Cambria Math" panose="02040503050406030204" pitchFamily="18" charset="0"/>
                        </a:rPr>
                      </m:ctrlPr>
                    </m:dPr>
                    <m:e>
                      <m:m>
                        <m:mPr>
                          <m:mcs>
                            <m:mc>
                              <m:mcPr>
                                <m:count m:val="2"/>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若</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e>
                            </m:d>
                            <m:r>
                              <a:rPr>
                                <a:latin typeface="Cambria Math" panose="02040503050406030204" pitchFamily="18" charset="0"/>
                              </a:rPr>
                              <m:t>∈</m:t>
                            </m:r>
                            <m:r>
                              <a:rPr>
                                <a:latin typeface="Cambria Math" panose="02040503050406030204" pitchFamily="18" charset="0"/>
                              </a:rPr>
                              <m:t>𝐸</m:t>
                            </m:r>
                          </m:e>
                        </m:mr>
                        <m:mr>
                          <m:e>
                            <m:r>
                              <a:rPr>
                                <a:latin typeface="Cambria Math" panose="02040503050406030204" pitchFamily="18" charset="0"/>
                              </a:rPr>
                              <m:t>0</m:t>
                            </m:r>
                          </m:e>
                          <m:e>
                            <m:r>
                              <a:rPr>
                                <a:latin typeface="Cambria Math" panose="02040503050406030204" pitchFamily="18" charset="0"/>
                              </a:rPr>
                              <m:t>若</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e>
                            </m:d>
                            <m:r>
                              <a:rPr>
                                <a:latin typeface="Cambria Math" panose="02040503050406030204" pitchFamily="18" charset="0"/>
                              </a:rPr>
                              <m:t>∉</m:t>
                            </m:r>
                            <m:r>
                              <a:rPr>
                                <a:latin typeface="Cambria Math" panose="02040503050406030204" pitchFamily="18" charset="0"/>
                              </a:rPr>
                              <m:t>𝐸</m:t>
                            </m:r>
                          </m:e>
                        </m:mr>
                      </m:m>
                    </m:e>
                  </m:d>
                </m:oMath>
              </m:oMathPara>
            </a14:m>
            <a:endParaRPr/>
          </a:p>
          <a:p>
            <a:pPr marL="0" lvl="0" indent="0">
              <a:buNone/>
            </a:pPr>
            <a:r>
              <a:t>例: 简单无向图</a:t>
            </a:r>
            <a14:m xmlns:a14="http://schemas.microsoft.com/office/drawing/2010/main">
              <m:oMath xmlns:m="http://schemas.openxmlformats.org/officeDocument/2006/math">
                <m:r>
                  <a:rPr>
                    <a:latin typeface="Cambria Math" panose="02040503050406030204" pitchFamily="18" charset="0"/>
                  </a:rPr>
                  <m:t>𝐺</m:t>
                </m:r>
              </m:oMath>
            </a14:m>
            <a:r>
              <a:t>的邻接矩阵为:</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d>
                    <m:dPr>
                      <m:ctrlPr>
                        <a:rPr>
                          <a:latin typeface="Cambria Math" panose="02040503050406030204" pitchFamily="18" charset="0"/>
                        </a:rPr>
                      </m:ctrlPr>
                    </m:dPr>
                    <m:e>
                      <m:m>
                        <m:mPr>
                          <m:mcs>
                            <m:mc>
                              <m:mcPr>
                                <m:count m:val="5"/>
                                <m:mcJc m:val="center"/>
                              </m:mcPr>
                            </m:mc>
                          </m:mcs>
                          <m:ctrlPr>
                            <a:rPr>
                              <a:latin typeface="Cambria Math" panose="02040503050406030204" pitchFamily="18" charset="0"/>
                            </a:rPr>
                          </m:ctrlPr>
                        </m:mPr>
                        <m:mr>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0</m:t>
                            </m:r>
                          </m:e>
                        </m:mr>
                      </m:m>
                    </m:e>
                  </m:d>
                </m:oMath>
              </m:oMathPara>
            </a14:m>
            <a:endParaRPr/>
          </a:p>
        </p:txBody>
      </p:sp>
      <p:pic>
        <p:nvPicPr>
          <p:cNvPr id="2" name="Picture 1" descr="MAT21601T-Chapter09_files/figure-pptx/unnamed-chunk-73-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93</a:t>
            </a:fld>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定义: 设</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oMath>
            </a14:m>
            <a:r>
              <a:t>是简单有向图, </a:t>
            </a:r>
            <a14:m xmlns:a14="http://schemas.microsoft.com/office/drawing/2010/main">
              <m:oMath xmlns:m="http://schemas.openxmlformats.org/officeDocument/2006/math">
                <m:r>
                  <a:rPr>
                    <a:latin typeface="Cambria Math" panose="02040503050406030204" pitchFamily="18" charset="0"/>
                  </a:rPr>
                  <m:t>𝑉</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𝑛</m:t>
                    </m:r>
                  </m:sub>
                </m:sSub>
                <m:r>
                  <a:rPr>
                    <a:latin typeface="Cambria Math" panose="02040503050406030204" pitchFamily="18" charset="0"/>
                  </a:rPr>
                  <m:t>}</m:t>
                </m:r>
              </m:oMath>
            </a14:m>
            <a:r>
              <a:t>, 则</a:t>
            </a:r>
            <a14:m xmlns:a14="http://schemas.microsoft.com/office/drawing/2010/main">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oMath>
            </a14:m>
            <a:r>
              <a:t>阶矩阵</a:t>
            </a:r>
            <a14:m xmlns:a14="http://schemas.microsoft.com/office/drawing/2010/main">
              <m:oMath xmlns:m="http://schemas.openxmlformats.org/officeDocument/2006/math">
                <m:r>
                  <a:rPr>
                    <a:latin typeface="Cambria Math" panose="02040503050406030204" pitchFamily="18" charset="0"/>
                  </a:rPr>
                  <m:t>𝐴</m:t>
                </m:r>
                <m:r>
                  <a:rPr>
                    <a:latin typeface="Cambria Math" panose="02040503050406030204" pitchFamily="18" charset="0"/>
                  </a:rPr>
                  <m:t>=</m:t>
                </m:r>
                <m:sSub>
                  <m:sSubPr>
                    <m:ctrlPr>
                      <a:rPr i="1">
                        <a:latin typeface="Cambria Math" panose="02040503050406030204" pitchFamily="18" charset="0"/>
                      </a:rPr>
                    </m:ctrlPr>
                  </m:sSub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𝑖𝑗</m:t>
                            </m:r>
                          </m:sub>
                        </m:sSub>
                      </m:e>
                    </m:d>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sub>
                </m:sSub>
              </m:oMath>
            </a14:m>
            <a:r>
              <a:t>称为</a:t>
            </a:r>
            <a14:m xmlns:a14="http://schemas.microsoft.com/office/drawing/2010/main">
              <m:oMath xmlns:m="http://schemas.openxmlformats.org/officeDocument/2006/math">
                <m:r>
                  <a:rPr>
                    <a:latin typeface="Cambria Math" panose="02040503050406030204" pitchFamily="18" charset="0"/>
                  </a:rPr>
                  <m:t>𝐺</m:t>
                </m:r>
              </m:oMath>
            </a14:m>
            <a:r>
              <a:t>的</a:t>
            </a:r>
            <a:r>
              <a:rPr b="1"/>
              <a:t>邻接矩阵</a:t>
            </a:r>
            <a:r>
              <a:t>, 其中:</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𝑖𝑗</m:t>
                      </m:r>
                    </m:sub>
                  </m:sSub>
                  <m:r>
                    <a:rPr>
                      <a:latin typeface="Cambria Math" panose="02040503050406030204" pitchFamily="18" charset="0"/>
                    </a:rPr>
                    <m:t>=</m:t>
                  </m:r>
                  <m:d>
                    <m:dPr>
                      <m:begChr m:val="{"/>
                      <m:endChr m:val=""/>
                      <m:ctrlPr>
                        <a:rPr i="1">
                          <a:latin typeface="Cambria Math" panose="02040503050406030204" pitchFamily="18" charset="0"/>
                        </a:rPr>
                      </m:ctrlPr>
                    </m:dPr>
                    <m:e>
                      <m:m>
                        <m:mPr>
                          <m:mcs>
                            <m:mc>
                              <m:mcPr>
                                <m:count m:val="2"/>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若</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r>
                              <a:rPr>
                                <a:latin typeface="Cambria Math" panose="02040503050406030204" pitchFamily="18" charset="0"/>
                              </a:rPr>
                              <m:t>⟩∈</m:t>
                            </m:r>
                            <m:r>
                              <a:rPr>
                                <a:latin typeface="Cambria Math" panose="02040503050406030204" pitchFamily="18" charset="0"/>
                              </a:rPr>
                              <m:t>𝐸</m:t>
                            </m:r>
                          </m:e>
                        </m:mr>
                        <m:mr>
                          <m:e>
                            <m:r>
                              <a:rPr>
                                <a:latin typeface="Cambria Math" panose="02040503050406030204" pitchFamily="18" charset="0"/>
                              </a:rPr>
                              <m:t>0</m:t>
                            </m:r>
                          </m:e>
                          <m:e>
                            <m:r>
                              <a:rPr>
                                <a:latin typeface="Cambria Math" panose="02040503050406030204" pitchFamily="18" charset="0"/>
                              </a:rPr>
                              <m:t>若</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𝑗</m:t>
                                </m:r>
                              </m:sub>
                            </m:sSub>
                            <m:r>
                              <a:rPr>
                                <a:latin typeface="Cambria Math" panose="02040503050406030204" pitchFamily="18" charset="0"/>
                              </a:rPr>
                              <m:t>⟩∉</m:t>
                            </m:r>
                            <m:r>
                              <a:rPr>
                                <a:latin typeface="Cambria Math" panose="02040503050406030204" pitchFamily="18" charset="0"/>
                              </a:rPr>
                              <m:t>𝐸</m:t>
                            </m:r>
                          </m:e>
                        </m:mr>
                      </m:m>
                    </m:e>
                  </m:d>
                </m:oMath>
              </m:oMathPara>
            </a14:m>
            <a:endParaRPr/>
          </a:p>
          <a:p>
            <a:pPr marL="0" lvl="0" indent="0">
              <a:buNone/>
            </a:pPr>
            <a:r>
              <a:t>例: 简单有向图</a:t>
            </a:r>
            <a14:m xmlns:a14="http://schemas.microsoft.com/office/drawing/2010/main">
              <m:oMath xmlns:m="http://schemas.openxmlformats.org/officeDocument/2006/math">
                <m:r>
                  <a:rPr>
                    <a:latin typeface="Cambria Math" panose="02040503050406030204" pitchFamily="18" charset="0"/>
                  </a:rPr>
                  <m:t>𝐺</m:t>
                </m:r>
              </m:oMath>
            </a14:m>
            <a:r>
              <a:t>的邻接矩阵为:</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d>
                    <m:dPr>
                      <m:ctrlPr>
                        <a:rPr>
                          <a:latin typeface="Cambria Math" panose="02040503050406030204" pitchFamily="18" charset="0"/>
                        </a:rPr>
                      </m:ctrlPr>
                    </m:dPr>
                    <m:e>
                      <m:m>
                        <m:mPr>
                          <m:mcs>
                            <m:mc>
                              <m:mcPr>
                                <m:count m:val="5"/>
                                <m:mcJc m:val="center"/>
                              </m:mcPr>
                            </m:mc>
                          </m:mcs>
                          <m:ctrlPr>
                            <a:rPr>
                              <a:latin typeface="Cambria Math" panose="02040503050406030204" pitchFamily="18" charset="0"/>
                            </a:rPr>
                          </m:ctrlPr>
                        </m:mP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0</m:t>
                            </m:r>
                          </m:e>
                        </m:mr>
                      </m:m>
                    </m:e>
                  </m:d>
                </m:oMath>
              </m:oMathPara>
            </a14:m>
            <a:endParaRPr/>
          </a:p>
        </p:txBody>
      </p:sp>
      <p:pic>
        <p:nvPicPr>
          <p:cNvPr id="2" name="Picture 1" descr="MAT21601T-Chapter09_files/figure-pptx/unnamed-chunk-74-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94</a:t>
            </a:fld>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t>简单无向图的邻接矩阵是对称矩阵; 简单有向图的邻接矩阵未必是对称矩阵.</a:t>
            </a:r>
          </a:p>
          <a:p>
            <a:pPr marL="0" lvl="0" indent="0">
              <a:buNone/>
            </a:pPr>
            <a:r>
              <a:t>由邻接矩阵的定义可知, 一个图的邻接矩阵依赖于结点的标定顺序, 不同的结点顺序产生不同的邻接矩阵.</a:t>
            </a:r>
          </a:p>
          <a:p>
            <a:pPr marL="0" lvl="0" indent="0">
              <a:buNone/>
            </a:pPr>
            <a:r>
              <a:t>但两个不同的结点顺序得到的邻接矩阵密切相关, 只要简单地互换某些行及相应的列就可以从一个邻接矩阵得到另一个邻接矩阵.</a:t>
            </a:r>
          </a:p>
        </p:txBody>
      </p:sp>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95</a:t>
            </a:fld>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𝐺</m:t>
                    </m:r>
                  </m:e>
                  <m:sub>
                    <m:r>
                      <a:rPr>
                        <a:latin typeface="Cambria Math" panose="02040503050406030204" pitchFamily="18" charset="0"/>
                      </a:rPr>
                      <m:t>1</m:t>
                    </m:r>
                  </m:sub>
                </m:sSub>
              </m:oMath>
            </a14:m>
            <a:r>
              <a:t>和</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𝐺</m:t>
                    </m:r>
                  </m:e>
                  <m:sub>
                    <m:r>
                      <a:rPr>
                        <a:latin typeface="Cambria Math" panose="02040503050406030204" pitchFamily="18" charset="0"/>
                      </a:rPr>
                      <m:t>2</m:t>
                    </m:r>
                  </m:sub>
                </m:sSub>
              </m:oMath>
            </a14:m>
            <a:r>
              <a:t>的邻接矩阵分别为:</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d>
                    <m:dPr>
                      <m:ctrlPr>
                        <a:rPr>
                          <a:latin typeface="Cambria Math" panose="02040503050406030204" pitchFamily="18" charset="0"/>
                        </a:rPr>
                      </m:ctrlPr>
                    </m:dPr>
                    <m:e>
                      <m:m>
                        <m:mPr>
                          <m:mcs>
                            <m:mc>
                              <m:mcPr>
                                <m:count m:val="4"/>
                                <m:mcJc m:val="center"/>
                              </m:mcPr>
                            </m:mc>
                          </m:mcs>
                          <m:ctrlPr>
                            <a:rPr>
                              <a:latin typeface="Cambria Math" panose="02040503050406030204" pitchFamily="18" charset="0"/>
                            </a:rPr>
                          </m:ctrlPr>
                        </m:mP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
                    </m:e>
                  </m:d>
                </m:oMath>
              </m:oMathPara>
            </a14:m>
            <a:endParaRPr/>
          </a:p>
          <a:p>
            <a:pPr marL="0" lvl="0" indent="0">
              <a:buNone/>
            </a:pPr>
            <a:r>
              <a:t> </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d>
                    <m:dPr>
                      <m:ctrlPr>
                        <a:rPr>
                          <a:latin typeface="Cambria Math" panose="02040503050406030204" pitchFamily="18" charset="0"/>
                        </a:rPr>
                      </m:ctrlPr>
                    </m:dPr>
                    <m:e>
                      <m:m>
                        <m:mPr>
                          <m:mcs>
                            <m:mc>
                              <m:mcPr>
                                <m:count m:val="4"/>
                                <m:mcJc m:val="center"/>
                              </m:mcPr>
                            </m:mc>
                          </m:mcs>
                          <m:ctrlPr>
                            <a:rPr>
                              <a:latin typeface="Cambria Math" panose="02040503050406030204" pitchFamily="18" charset="0"/>
                            </a:rPr>
                          </m:ctrlPr>
                        </m:mPr>
                        <m:mr>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
                    </m:e>
                  </m:d>
                </m:oMath>
              </m:oMathPara>
            </a14:m>
            <a:endParaRPr/>
          </a:p>
          <a:p>
            <a:pPr marL="0" lvl="0" indent="0">
              <a:buNone/>
            </a:pPr>
            <a:r>
              <a:t>交换1、2行和1、2列.</a:t>
            </a:r>
          </a:p>
        </p:txBody>
      </p:sp>
      <p:pic>
        <p:nvPicPr>
          <p:cNvPr id="2" name="Picture 1" descr="MAT21601T-Chapter09_files/figure-pptx/unnamed-chunk-75-1.png"/>
          <p:cNvPicPr>
            <a:picLocks noGrp="1" noChangeAspect="1"/>
          </p:cNvPicPr>
          <p:nvPr/>
        </p:nvPicPr>
        <p:blipFill>
          <a:blip r:embed="rId2"/>
          <a:stretch>
            <a:fillRect/>
          </a:stretch>
        </p:blipFill>
        <p:spPr bwMode="auto">
          <a:xfrm>
            <a:off x="7188200" y="2679700"/>
            <a:ext cx="4305300" cy="2159000"/>
          </a:xfrm>
          <a:prstGeom prst="rect">
            <a:avLst/>
          </a:prstGeom>
          <a:noFill/>
          <a:ln w="9525">
            <a:noFill/>
            <a:headEnd/>
            <a:tailEnd/>
          </a:ln>
        </p:spPr>
      </p:pic>
      <p:sp>
        <p:nvSpPr>
          <p:cNvPr id="4" name="TextBox 3"/>
          <p:cNvSpPr txBox="1"/>
          <p:nvPr/>
        </p:nvSpPr>
        <p:spPr>
          <a:xfrm>
            <a:off x="7188200" y="5384800"/>
            <a:ext cx="4305300" cy="508000"/>
          </a:xfrm>
          <a:prstGeom prst="rect">
            <a:avLst/>
          </a:prstGeom>
          <a:noFill/>
        </p:spPr>
        <p:txBody>
          <a:bodyPr/>
          <a:lstStyle/>
          <a:p>
            <a:pPr marL="0" lvl="0" indent="0" algn="ctr">
              <a:buNone/>
            </a:pPr>
            <a:r>
              <a:t>图G</a:t>
            </a:r>
            <a:r>
              <a:rPr baseline="-25000"/>
              <a:t>1</a:t>
            </a:r>
            <a:r>
              <a:t>和G</a:t>
            </a:r>
            <a:r>
              <a:rPr baseline="-25000"/>
              <a:t>2</a:t>
            </a:r>
            <a:r>
              <a:t>中, v</a:t>
            </a:r>
            <a:r>
              <a:rPr baseline="-25000"/>
              <a:t>1</a:t>
            </a:r>
            <a:r>
              <a:t>与v</a:t>
            </a:r>
            <a:r>
              <a:rPr baseline="-25000"/>
              <a:t>2</a:t>
            </a:r>
            <a:r>
              <a:t>交换.</a:t>
            </a:r>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96</a:t>
            </a:fld>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由于</a:t>
            </a:r>
            <a14:m xmlns:a14="http://schemas.microsoft.com/office/drawing/2010/main">
              <m:oMath xmlns:m="http://schemas.openxmlformats.org/officeDocument/2006/math">
                <m:r>
                  <a:rPr>
                    <a:latin typeface="Cambria Math" panose="02040503050406030204" pitchFamily="18" charset="0"/>
                  </a:rPr>
                  <m:t>𝑛</m:t>
                </m:r>
              </m:oMath>
            </a14:m>
            <a:r>
              <a:t>个结点有</a:t>
            </a:r>
            <a14:m xmlns:a14="http://schemas.microsoft.com/office/drawing/2010/main">
              <m:oMath xmlns:m="http://schemas.openxmlformats.org/officeDocument/2006/math">
                <m:r>
                  <a:rPr>
                    <a:latin typeface="Cambria Math" panose="02040503050406030204" pitchFamily="18" charset="0"/>
                  </a:rPr>
                  <m:t>𝑛</m:t>
                </m:r>
                <m:r>
                  <a:rPr>
                    <a:latin typeface="Cambria Math" panose="02040503050406030204" pitchFamily="18" charset="0"/>
                  </a:rPr>
                  <m:t>!</m:t>
                </m:r>
              </m:oMath>
            </a14:m>
            <a:r>
              <a:t>个不同的顺序, 所以含有</a:t>
            </a:r>
            <a14:m xmlns:a14="http://schemas.microsoft.com/office/drawing/2010/main">
              <m:oMath xmlns:m="http://schemas.openxmlformats.org/officeDocument/2006/math">
                <m:r>
                  <a:rPr>
                    <a:latin typeface="Cambria Math" panose="02040503050406030204" pitchFamily="18" charset="0"/>
                  </a:rPr>
                  <m:t>𝑛</m:t>
                </m:r>
              </m:oMath>
            </a14:m>
            <a:r>
              <a:t>个结点的图有</a:t>
            </a:r>
            <a14:m xmlns:a14="http://schemas.microsoft.com/office/drawing/2010/main">
              <m:oMath xmlns:m="http://schemas.openxmlformats.org/officeDocument/2006/math">
                <m:r>
                  <a:rPr>
                    <a:latin typeface="Cambria Math" panose="02040503050406030204" pitchFamily="18" charset="0"/>
                  </a:rPr>
                  <m:t>𝑛</m:t>
                </m:r>
                <m:r>
                  <a:rPr>
                    <a:latin typeface="Cambria Math" panose="02040503050406030204" pitchFamily="18" charset="0"/>
                  </a:rPr>
                  <m:t>!</m:t>
                </m:r>
              </m:oMath>
            </a14:m>
            <a:r>
              <a:t>个不同的邻接矩阵.</a:t>
            </a:r>
          </a:p>
          <a:p>
            <a:pPr marL="0" lvl="0" indent="0">
              <a:buNone/>
            </a:pPr>
            <a:r>
              <a:t>一般总是固定图</a:t>
            </a:r>
            <a14:m xmlns:a14="http://schemas.microsoft.com/office/drawing/2010/main">
              <m:oMath xmlns:m="http://schemas.openxmlformats.org/officeDocument/2006/math">
                <m:r>
                  <a:rPr>
                    <a:latin typeface="Cambria Math" panose="02040503050406030204" pitchFamily="18" charset="0"/>
                  </a:rPr>
                  <m:t>𝐺</m:t>
                </m:r>
              </m:oMath>
            </a14:m>
            <a:r>
              <a:t>中结点的顺序, 以使其邻接矩阵唯一.</a:t>
            </a:r>
          </a:p>
          <a:p>
            <a:pPr marL="0" lvl="0" indent="0">
              <a:buNone/>
            </a:pPr>
            <a:r>
              <a:t>每一个简单图都对应这样一个布尔矩阵. 反之, 一个主对角线元素全为0的布尔矩阵也唯一地定义了一个简单图.</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d>
                    <m:dPr>
                      <m:ctrlPr>
                        <a:rPr>
                          <a:latin typeface="Cambria Math" panose="02040503050406030204" pitchFamily="18" charset="0"/>
                        </a:rPr>
                      </m:ctrlPr>
                    </m:dPr>
                    <m:e>
                      <m:m>
                        <m:mPr>
                          <m:mcs>
                            <m:mc>
                              <m:mcPr>
                                <m:count m:val="4"/>
                                <m:mcJc m:val="center"/>
                              </m:mcPr>
                            </m:mc>
                          </m:mcs>
                          <m:ctrlPr>
                            <a:rPr>
                              <a:latin typeface="Cambria Math" panose="02040503050406030204" pitchFamily="18" charset="0"/>
                            </a:rPr>
                          </m:ctrlPr>
                        </m:mPr>
                        <m:mr>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0</m:t>
                            </m:r>
                          </m:e>
                        </m:mr>
                      </m:m>
                    </m:e>
                  </m:d>
                </m:oMath>
              </m:oMathPara>
            </a14:m>
            <a:endParaRPr/>
          </a:p>
        </p:txBody>
      </p:sp>
      <p:pic>
        <p:nvPicPr>
          <p:cNvPr id="2" name="Picture 1" descr="MAT21601T-Chapter09_files/figure-pptx/unnamed-chunk-76-1.png"/>
          <p:cNvPicPr>
            <a:picLocks noGrp="1" noChangeAspect="1"/>
          </p:cNvPicPr>
          <p:nvPr/>
        </p:nvPicPr>
        <p:blipFill>
          <a:blip r:embed="rId2"/>
          <a:stretch>
            <a:fillRect/>
          </a:stretch>
        </p:blipFill>
        <p:spPr bwMode="auto">
          <a:xfrm>
            <a:off x="7188200" y="2679700"/>
            <a:ext cx="4305300" cy="2159000"/>
          </a:xfrm>
          <a:prstGeom prst="rect">
            <a:avLst/>
          </a:prstGeom>
          <a:noFill/>
          <a:ln w="9525">
            <a:noFill/>
            <a:headEnd/>
            <a:tailEnd/>
          </a:ln>
        </p:spPr>
      </p:pic>
      <p:sp>
        <p:nvSpPr>
          <p:cNvPr id="4" name="TextBox 3"/>
          <p:cNvSpPr txBox="1"/>
          <p:nvPr/>
        </p:nvSpPr>
        <p:spPr>
          <a:xfrm>
            <a:off x="7188200" y="5384800"/>
            <a:ext cx="4305300" cy="508000"/>
          </a:xfrm>
          <a:prstGeom prst="rect">
            <a:avLst/>
          </a:prstGeom>
          <a:noFill/>
        </p:spPr>
        <p:txBody>
          <a:bodyPr/>
          <a:lstStyle/>
          <a:p>
            <a:pPr marL="0" lvl="0" indent="0" algn="ctr">
              <a:buNone/>
            </a:pPr>
            <a:r>
              <a:t>G</a:t>
            </a:r>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97</a:t>
            </a:fld>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邻接矩阵反映了简单图的一些基本性质:若一个邻接矩阵中, 除主对角线元素全为0外, 其余元素均为1, 则它所对应的图是完全图.</a:t>
            </a:r>
          </a:p>
          <a:p>
            <a:pPr marL="0" lvl="0" indent="0">
              <a:buNone/>
            </a:pPr>
            <a:r>
              <a:t> </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d>
                    <m:dPr>
                      <m:ctrlPr>
                        <a:rPr>
                          <a:latin typeface="Cambria Math" panose="02040503050406030204" pitchFamily="18" charset="0"/>
                        </a:rPr>
                      </m:ctrlPr>
                    </m:dPr>
                    <m:e>
                      <m:m>
                        <m:mPr>
                          <m:mcs>
                            <m:mc>
                              <m:mcPr>
                                <m:count m:val="4"/>
                                <m:mcJc m:val="center"/>
                              </m:mcPr>
                            </m:mc>
                          </m:mcs>
                          <m:ctrlPr>
                            <a:rPr>
                              <a:latin typeface="Cambria Math" panose="02040503050406030204" pitchFamily="18" charset="0"/>
                            </a:rPr>
                          </m:ctrlPr>
                        </m:mPr>
                        <m:mr>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0</m:t>
                            </m:r>
                          </m:e>
                        </m:mr>
                      </m:m>
                    </m:e>
                  </m:d>
                </m:oMath>
              </m:oMathPara>
            </a14:m>
            <a:endParaRPr/>
          </a:p>
        </p:txBody>
      </p:sp>
      <p:pic>
        <p:nvPicPr>
          <p:cNvPr id="2" name="Picture 1" descr="MAT21601T-Chapter09_files/figure-pptx/unnamed-chunk-77-1.png"/>
          <p:cNvPicPr>
            <a:picLocks noGrp="1" noChangeAspect="1"/>
          </p:cNvPicPr>
          <p:nvPr/>
        </p:nvPicPr>
        <p:blipFill>
          <a:blip r:embed="rId2"/>
          <a:stretch>
            <a:fillRect/>
          </a:stretch>
        </p:blipFill>
        <p:spPr bwMode="auto">
          <a:xfrm>
            <a:off x="7188200" y="2679700"/>
            <a:ext cx="4305300" cy="2159000"/>
          </a:xfrm>
          <a:prstGeom prst="rect">
            <a:avLst/>
          </a:prstGeom>
          <a:noFill/>
          <a:ln w="9525">
            <a:noFill/>
            <a:headEnd/>
            <a:tailEnd/>
          </a:ln>
        </p:spPr>
      </p:pic>
      <p:sp>
        <p:nvSpPr>
          <p:cNvPr id="4" name="TextBox 3"/>
          <p:cNvSpPr txBox="1"/>
          <p:nvPr/>
        </p:nvSpPr>
        <p:spPr>
          <a:xfrm>
            <a:off x="7188200" y="5384800"/>
            <a:ext cx="4305300" cy="508000"/>
          </a:xfrm>
          <a:prstGeom prst="rect">
            <a:avLst/>
          </a:prstGeom>
          <a:noFill/>
        </p:spPr>
        <p:txBody>
          <a:bodyPr/>
          <a:lstStyle/>
          <a:p>
            <a:pPr marL="0" lvl="0" indent="0" algn="ctr">
              <a:buNone/>
            </a:pPr>
            <a:r>
              <a:t>K</a:t>
            </a:r>
            <a:r>
              <a:rPr baseline="-25000"/>
              <a:t>4</a:t>
            </a:r>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98</a:t>
            </a:fld>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buNone/>
            </a:pPr>
            <a:r>
              <a:t>若一个邻接矩阵是零矩阵, 则它所对应的图是零图</a:t>
            </a:r>
          </a:p>
          <a:p>
            <a:pPr marL="0" lvl="0" indent="0">
              <a:buNone/>
            </a:pPr>
            <a:r>
              <a:t> </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d>
                    <m:dPr>
                      <m:ctrlPr>
                        <a:rPr>
                          <a:latin typeface="Cambria Math" panose="02040503050406030204" pitchFamily="18" charset="0"/>
                        </a:rPr>
                      </m:ctrlPr>
                    </m:dPr>
                    <m:e>
                      <m:m>
                        <m:mPr>
                          <m:mcs>
                            <m:mc>
                              <m:mcPr>
                                <m:count m:val="3"/>
                                <m:mcJc m:val="center"/>
                              </m:mcPr>
                            </m:mc>
                          </m:mcs>
                          <m:ctrlPr>
                            <a:rPr>
                              <a:latin typeface="Cambria Math" panose="02040503050406030204" pitchFamily="18" charset="0"/>
                            </a:rPr>
                          </m:ctrlPr>
                        </m:mP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
                    </m:e>
                  </m:d>
                </m:oMath>
              </m:oMathPara>
            </a14:m>
            <a:endParaRPr/>
          </a:p>
        </p:txBody>
      </p:sp>
      <p:pic>
        <p:nvPicPr>
          <p:cNvPr id="2" name="Picture 1" descr="MAT21601T-Chapter09_files/figure-pptx/unnamed-chunk-78-1.png"/>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99</a:t>
            </a:fld>
            <a:endParaRPr lang="en-US" dirty="0"/>
          </a:p>
        </p:txBody>
      </p:sp>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2" id="{89C546EC-AC1C-C345-9023-E083A2B49FE5}" vid="{52DE7823-00EB-A04D-BF22-60CE6D32CFFC}"/>
    </a:ext>
  </a:extLst>
</a:theme>
</file>

<file path=docProps/app.xml><?xml version="1.0" encoding="utf-8"?>
<Properties xmlns="http://schemas.openxmlformats.org/officeDocument/2006/extended-properties" xmlns:vt="http://schemas.openxmlformats.org/officeDocument/2006/docPropsVTypes">
  <TotalTime>0</TotalTime>
  <Words>4984</Words>
  <Application>Microsoft Office PowerPoint</Application>
  <PresentationFormat>宽屏</PresentationFormat>
  <Paragraphs>761</Paragraphs>
  <Slides>121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121</vt:i4>
      </vt:variant>
    </vt:vector>
  </HeadingPairs>
  <TitlesOfParts>
    <vt:vector size="128" baseType="lpstr">
      <vt:lpstr>Songti SC</vt:lpstr>
      <vt:lpstr>方正舒体</vt:lpstr>
      <vt:lpstr>Arial</vt:lpstr>
      <vt:lpstr>Cambria Math</vt:lpstr>
      <vt:lpstr>Georgia</vt:lpstr>
      <vt:lpstr>Wingdings 3</vt:lpstr>
      <vt:lpstr>Wisp</vt:lpstr>
      <vt:lpstr>图</vt:lpstr>
      <vt:lpstr>内容</vt:lpstr>
      <vt:lpstr>图论简介</vt:lpstr>
      <vt:lpstr>PowerPoint 演示文稿</vt:lpstr>
      <vt:lpstr>PowerPoint 演示文稿</vt:lpstr>
      <vt:lpstr>PowerPoint 演示文稿</vt:lpstr>
      <vt:lpstr>图的基本概念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图的连通性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图的矩阵表示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emplate/>
  <TotalTime>2</TotalTime>
  <Words>0</Words>
  <Application>Microsoft Macintosh PowerPoint</Application>
  <PresentationFormat>Widescreen</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Songti SC</vt:lpstr>
      <vt:lpstr>Arial</vt:lpstr>
      <vt:lpstr>Calibri</vt:lpstr>
      <vt:lpstr>Georgia</vt:lpstr>
      <vt:lpstr>Wingdings 3</vt:lpstr>
      <vt:lpstr>Wisp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图</dc:title>
  <dc:creator>李 辉</dc:creator>
  <cp:keywords/>
  <cp:lastModifiedBy>webuser</cp:lastModifiedBy>
  <cp:revision>1</cp:revision>
  <dcterms:created xsi:type="dcterms:W3CDTF">2023-12-26T15:05:07Z</dcterms:created>
  <dcterms:modified xsi:type="dcterms:W3CDTF">2023-12-26T15:07:39Z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title">
    <vt:lpwstr>主讲教师</vt:lpwstr>
  </property>
  <property fmtid="{D5CDD505-2E9C-101B-9397-08002B2CF9AE}" pid="3" name="authors">
    <vt:lpwstr/>
  </property>
  <property fmtid="{D5CDD505-2E9C-101B-9397-08002B2CF9AE}" pid="4" name="biblio-config">
    <vt:lpwstr>True</vt:lpwstr>
  </property>
  <property fmtid="{D5CDD505-2E9C-101B-9397-08002B2CF9AE}" pid="5" name="bibliography">
    <vt:lpwstr>Res/DM.bib</vt:lpwstr>
  </property>
  <property fmtid="{D5CDD505-2E9C-101B-9397-08002B2CF9AE}" pid="6" name="by-author">
    <vt:lpwstr/>
  </property>
  <property fmtid="{D5CDD505-2E9C-101B-9397-08002B2CF9AE}" pid="7" name="csl">
    <vt:lpwstr>Res/csl/computing-surveys.csl</vt:lpwstr>
  </property>
  <property fmtid="{D5CDD505-2E9C-101B-9397-08002B2CF9AE}" pid="8" name="editor">
    <vt:lpwstr>source</vt:lpwstr>
  </property>
  <property fmtid="{D5CDD505-2E9C-101B-9397-08002B2CF9AE}" pid="9" name="execute">
    <vt:lpwstr/>
  </property>
  <property fmtid="{D5CDD505-2E9C-101B-9397-08002B2CF9AE}" pid="10" name="header-includes">
    <vt:lpwstr/>
  </property>
  <property fmtid="{D5CDD505-2E9C-101B-9397-08002B2CF9AE}" pid="11" name="include-after">
    <vt:lpwstr/>
  </property>
  <property fmtid="{D5CDD505-2E9C-101B-9397-08002B2CF9AE}" pid="12" name="include-before">
    <vt:lpwstr/>
  </property>
  <property fmtid="{D5CDD505-2E9C-101B-9397-08002B2CF9AE}" pid="13" name="labels">
    <vt:lpwstr/>
  </property>
  <property fmtid="{D5CDD505-2E9C-101B-9397-08002B2CF9AE}" pid="14" name="toc-title">
    <vt:lpwstr>内容</vt:lpwstr>
  </property>
</Properties>
</file>