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5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54" Type="http://schemas.openxmlformats.org/officeDocument/2006/relationships/theme" Target="theme/theme1.xml" /><Relationship Id="rId53" Type="http://schemas.openxmlformats.org/officeDocument/2006/relationships/viewProps" Target="viewProps.xml" /><Relationship Id="rId5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8.png" /><Relationship Id="rId2" Type="http://schemas.openxmlformats.org/officeDocument/2006/relationships/image" Target="../media/image7.png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20.xml" /><Relationship Id="rId4" Type="http://schemas.openxmlformats.org/officeDocument/2006/relationships/slide" Target="slide30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png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11.png" /><Relationship Id="rId2" Type="http://schemas.openxmlformats.org/officeDocument/2006/relationships/image" Target="../media/image10.png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2.png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3.pn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4.png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5.png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17.png" /><Relationship Id="rId2" Type="http://schemas.openxmlformats.org/officeDocument/2006/relationships/image" Target="../media/image16.png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8.png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9.pn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21.png" /><Relationship Id="rId2" Type="http://schemas.openxmlformats.org/officeDocument/2006/relationships/image" Target="../media/image20.png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2.png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3" Type="http://schemas.openxmlformats.org/officeDocument/2006/relationships/image" Target="../media/image24.png" /><Relationship Id="rId2" Type="http://schemas.openxmlformats.org/officeDocument/2006/relationships/image" Target="../media/image23.png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pn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pn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5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格和布尔代数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7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</a:t>
            </a:r>
            <a:r>
              <a:rPr baseline="-25000"/>
              <a:t>8</a:t>
            </a:r>
            <a:r>
              <a:rPr/>
              <a:t>的汉斯图, 是格</a:t>
            </a:r>
          </a:p>
        </p:txBody>
      </p:sp>
      <p:pic>
        <p:nvPicPr>
          <p:cNvPr descr="MAT21601T-Chapter08_files/figure-pptx/unnamed-chunk-8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</a:t>
            </a:r>
            <a:r>
              <a:rPr baseline="-25000"/>
              <a:t>24</a:t>
            </a:r>
            <a:r>
              <a:rPr/>
              <a:t>的汉斯图, 是格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≥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的逆关系, 则格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≥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对偶格</a:t>
                </a:r>
                <a:r>
                  <a:rPr/>
                  <a:t>(互为对偶格), 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和关系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≥</m:t>
                    </m:r>
                  </m:oMath>
                </a14:m>
                <a:r>
                  <a:rPr/>
                  <a:t>称为互为对偶的关系.</a:t>
                </a:r>
              </a:p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≥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也是一个格, 且格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≥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中的保联运算和保交运算(用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⨁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⨂</m:t>
                    </m:r>
                  </m:oMath>
                </a14:m>
                <a:r>
                  <a:rPr/>
                  <a:t>表示)与格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中的保联运算和保交运算(用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表示)满足如下的关系:</a:t>
                </a:r>
              </a:p>
              <a:p>
                <a:pPr lvl="0" indent="0" marL="0">
                  <a:buNone/>
                </a:pPr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⨂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⨁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定义: 一个由格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中的元素以及符号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=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所组成的命题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的</a:t>
                </a:r>
                <a:r>
                  <a:rPr b="1"/>
                  <a:t>对偶命题</a:t>
                </a:r>
                <a:r>
                  <a:rPr/>
                  <a:t>是指命题</a:t>
                </a:r>
                <a14:m>
                  <m:oMath xmlns:m="http://schemas.openxmlformats.org/officeDocument/2006/math">
                    <m:sSup>
                      <m:e>
                        <m:r>
                          <m:t>P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, 它是将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中的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换为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≥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换为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换为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所得到的命题.</a:t>
                </a:r>
              </a:p>
              <a:p>
                <a:pPr lvl="0" indent="0" marL="0">
                  <a:buNone/>
                </a:pPr>
                <a:r>
                  <a:rPr/>
                  <a:t>例如, 命题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的对偶式为命题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c</m:t>
                    </m:r>
                  </m:oMath>
                </a14:m>
                <a:r>
                  <a:rPr/>
                  <a:t>. 实际上,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是格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中的命题, 而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c</m:t>
                    </m:r>
                  </m:oMath>
                </a14:m>
                <a:r>
                  <a:rPr/>
                  <a:t>是格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≥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 的命题.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(</a:t>
                </a:r>
                <a:r>
                  <a:rPr b="1"/>
                  <a:t>对偶原理</a:t>
                </a:r>
                <a:r>
                  <a:rPr/>
                  <a:t>)对于格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中的任一真命题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, 其对偶命题</a:t>
                </a:r>
                <a14:m>
                  <m:oMath xmlns:m="http://schemas.openxmlformats.org/officeDocument/2006/math">
                    <m:sSup>
                      <m:e>
                        <m:r>
                          <m:t>P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也是真命题.</a:t>
                </a:r>
              </a:p>
              <a:p>
                <a:pPr lvl="0" indent="0" marL="0">
                  <a:buNone/>
                </a:pPr>
                <a:r>
                  <a:rPr/>
                  <a:t>例: 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中的真命题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的对偶命题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⊇</m:t>
                    </m:r>
                    <m:r>
                      <m:t>A</m:t>
                    </m:r>
                  </m:oMath>
                </a14:m>
                <a:r>
                  <a:rPr/>
                  <a:t>(格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⊇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中)也是真命题.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为格, 则对L中任何元素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, 则: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</m:oMath>
                </a14:m>
                <a:r>
                  <a:rPr/>
                  <a:t>. 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, 则: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d</m:t>
                    </m:r>
                  </m:oMath>
                </a14:m>
                <a:r>
                  <a:rPr/>
                  <a:t>, 则: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d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d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</m:oMath>
                </a14:m>
                <a:r>
                  <a:rPr/>
                  <a:t>, 则: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为格, 那么对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以下定律成立.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幂等律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交换律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a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结合律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吸收律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为格, 则对L中任何元素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有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为格, 则对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≤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≥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≥</m:t>
                    </m:r>
                  </m:oMath>
                </a14:m>
                <a:r>
                  <a:rPr/>
                  <a:t>是关系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的对偶关系.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为格, 那么对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≤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⟨</m:t>
                            </m:r>
                            <m:r>
                              <m:t>L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rPr>
                                <m:sty m:val="p"/>
                              </m:rPr>
                              <m:t>⟩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⟨</m:t>
                            </m:r>
                            <m:r>
                              <m:t>L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rPr>
                                <m:sty m:val="p"/>
                              </m:rPr>
                              <m:t>⟩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c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;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;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a</m:t>
                            </m:r>
                            <m:r>
                              <m:t>且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a</m:t>
                            </m:r>
                            <m:r>
                              <m:t>且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  <m:e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⨁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⨁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∨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⨂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⟨</m:t>
                            </m:r>
                            <m:r>
                              <m:t>L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rPr>
                                <m:sty m:val="p"/>
                              </m:rPr>
                              <m:t>⟩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⟨</m:t>
                            </m:r>
                            <m:r>
                              <m:t>L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rPr>
                                <m:sty m:val="p"/>
                              </m:rPr>
                              <m:t>⟩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⨂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t>且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d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c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⇒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c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≤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∨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∨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⨂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⨁</m:t>
                                </m:r>
                                <m:r>
                                  <m:t>c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≥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⨂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⨁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⨂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≤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⇔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≥</m:t>
                            </m:r>
                            <m:r>
                              <m:t>c</m:t>
                            </m:r>
                            <m:r>
                              <m:rPr>
                                <m:sty m:val="p"/>
                              </m:rPr>
                              <m:t>⇔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c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≤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∨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c</m:t>
                            </m:r>
                          </m:e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⨂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⨁</m:t>
                                </m:r>
                                <m:r>
                                  <m:t>c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≤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⨂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⨁</m:t>
                            </m:r>
                            <m:r>
                              <m:t>c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代数系统定义的格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(或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)是代数系统,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上的两个二元运算, 如果这两个运算对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中的元素满足: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交换律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a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结合律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吸收律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是格.也称这样定义的格为</a:t>
                </a:r>
                <a:r>
                  <a:rPr b="1"/>
                  <a:t>代数格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由代数系统定义的格和由偏序集定义的格是</a:t>
                </a:r>
                <a:r>
                  <a:rPr b="1"/>
                  <a:t>等价</a:t>
                </a:r>
                <a:r>
                  <a:rPr/>
                  <a:t>的. 亦即, 一个代数格必是一个偏序格;一个偏序格必是一个代数格.</a:t>
                </a:r>
              </a:p>
              <a:p>
                <a:pPr lvl="0" indent="0" marL="0">
                  <a:buNone/>
                </a:pPr>
                <a:r>
                  <a:rPr/>
                  <a:t>例: 对任意集合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的幂集, 集合的并集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和交集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上的两个二元运算, 满足交换律, 结合律和吸收律, 因此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  <a:p>
                <a:pPr lvl="0" indent="0" marL="0">
                  <a:buNone/>
                </a:pPr>
                <a:r>
                  <a:rPr/>
                  <a:t>它与前面曾提到的格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是一致的, 且对于任意的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⇔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⇔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两个二元运算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分别定义为:对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求证: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是一个格.</a:t>
                </a:r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交换律.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结合律.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m</m:t>
                        </m:r>
                        <m:r>
                          <m:t>a</m:t>
                        </m:r>
                        <m:r>
                          <m:t>x</m:t>
                        </m:r>
                        <m:r>
                          <m:rPr>
                            <m:sty m:val="p"/>
                          </m:rPr>
                          <m:t>{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  <m:r>
                          <m:rPr>
                            <m:sty m:val="p"/>
                          </m:rPr>
                          <m:t>}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r>
                          <m:t>a</m:t>
                        </m:r>
                        <m:r>
                          <m:t>x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b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t> 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m</m:t>
                        </m:r>
                        <m:r>
                          <m:t>i</m:t>
                        </m:r>
                        <m:r>
                          <m:t>n</m:t>
                        </m:r>
                        <m:r>
                          <m:rPr>
                            <m:sty m:val="p"/>
                          </m:rPr>
                          <m:t>{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  <m:r>
                          <m:rPr>
                            <m:sty m:val="p"/>
                          </m:rPr>
                          <m:t>}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m</m:t>
                        </m:r>
                        <m:r>
                          <m:t>i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b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,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吸收律.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m</m:t>
                        </m:r>
                        <m:r>
                          <m:t>i</m:t>
                        </m:r>
                        <m:r>
                          <m:t>n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b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m</m:t>
                        </m:r>
                        <m:r>
                          <m:t>a</m:t>
                        </m:r>
                        <m:r>
                          <m:t>x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b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是一个格. 同样,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也是一个格.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对应的偏序格是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即自然数集合上的小于等于关系, 整数集合上的小于等于关系构成的格.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格</a:t>
            </a:r>
          </a:p>
          <a:p>
            <a:pPr lvl="0"/>
            <a:r>
              <a:rPr>
                <a:hlinkClick r:id="rId3" action="ppaction://hlinksldjump"/>
              </a:rPr>
              <a:t>子格与格的同态</a:t>
            </a:r>
          </a:p>
          <a:p>
            <a:pPr lvl="0"/>
            <a:r>
              <a:rPr>
                <a:hlinkClick r:id="rId4" action="ppaction://hlinksldjump"/>
              </a:rPr>
              <a:t>分配格和有补格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子格与格的同态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子格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的非空子集, 如果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仍构成一个格,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子格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的非空子集, 若对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中的任意元素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的子格.</a:t>
                </a:r>
              </a:p>
              <a:p>
                <a:pPr lvl="0" indent="0" marL="0">
                  <a:buNone/>
                </a:pPr>
                <a:r>
                  <a:rPr/>
                  <a:t>子格必是格. 因为当运算限制在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上时, 交换律、结合律和吸收律也是成立的.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两个二元运算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为:</a:t>
                </a:r>
              </a:p>
              <a:p>
                <a:pPr lvl="0" indent="0" marL="0">
                  <a:buNone/>
                </a:pPr>
                <a:r>
                  <a:rPr/>
                  <a:t>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a</m:t>
                    </m:r>
                    <m:r>
                      <m:t>x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又设</a:t>
                </a:r>
                <a14:m>
                  <m:oMath xmlns:m="http://schemas.openxmlformats.org/officeDocument/2006/math"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是所有正整数的集合, 显然</a:t>
                </a:r>
                <a14:m>
                  <m:oMath xmlns:m="http://schemas.openxmlformats.org/officeDocument/2006/math"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⊆</m:t>
                    </m:r>
                    <m:r>
                      <m:t>Z</m:t>
                    </m:r>
                  </m:oMath>
                </a14:m>
                <a:r>
                  <a:rPr/>
                  <a:t>且非空, 且对于任意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m</m:t>
                      </m:r>
                      <m:r>
                        <m:t>a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Z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+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m</m:t>
                      </m:r>
                      <m:r>
                        <m:t>i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Z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+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的子格.</a:t>
                </a:r>
              </a:p>
              <a:p>
                <a:pPr lvl="0" indent="0" marL="0">
                  <a:buNone/>
                </a:pPr>
                <a:r>
                  <a:rPr/>
                  <a:t>对应的偏序格为: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当格是以偏序集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的形式定义时, 子格的另一种定义: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的非空子集, 若对于任意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中求得的最小上界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</m:oMath>
                </a14:m>
                <a:r>
                  <a:rPr/>
                  <a:t>和最大下界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</m:oMath>
                </a14:m>
                <a:r>
                  <a:rPr/>
                  <a:t>仍在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其中: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L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哈斯图如图所示:</a:t>
                </a:r>
              </a:p>
              <a:p>
                <a:pPr lvl="0" indent="0" marL="0">
                  <a:buNone/>
                </a:pPr>
                <a:r>
                  <a:rPr/>
                  <a:t>取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g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h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判断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哪个可以构成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的子格.</a:t>
                </a:r>
              </a:p>
            </p:txBody>
          </p:sp>
        </mc:Choice>
      </mc:AlternateContent>
      <p:pic>
        <p:nvPicPr>
          <p:cNvPr descr="MAT21601T-Chapter08_files/figure-pptx/unnamed-chunk-9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10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</a:t>
            </a:r>
            <a:r>
              <a:rPr baseline="-25000"/>
              <a:t>1</a:t>
            </a:r>
            <a:r>
              <a:rPr/>
              <a:t>:{a, b, d, f}和S</a:t>
            </a:r>
            <a:r>
              <a:rPr baseline="-25000"/>
              <a:t>2</a:t>
            </a:r>
            <a:r>
              <a:rPr/>
              <a:t>:{c, e, g, h}, 都是L的子格</a:t>
            </a:r>
          </a:p>
        </p:txBody>
      </p:sp>
      <p:pic>
        <p:nvPicPr>
          <p:cNvPr descr="MAT21601T-Chapter08_files/figure-pptx/unnamed-chunk-11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</a:t>
            </a:r>
            <a:r>
              <a:rPr baseline="-25000"/>
              <a:t>3</a:t>
            </a:r>
            <a:r>
              <a:rPr/>
              <a:t>:{a, b, c, d, e, g, h}, S</a:t>
            </a:r>
            <a:r>
              <a:rPr baseline="-25000"/>
              <a:t>3</a:t>
            </a:r>
            <a:r>
              <a:rPr/>
              <a:t>是格, 但不是L的子格, 因为b和d的最大下界f不在S</a:t>
            </a:r>
            <a:r>
              <a:rPr baseline="-25000"/>
              <a:t>3</a:t>
            </a:r>
            <a:r>
              <a:rPr/>
              <a:t>内.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L</m:t>
                    </m:r>
                  </m:oMath>
                </a14:m>
                <a:r>
                  <a:rPr/>
                  <a:t>定义为: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S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L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的子格.</a:t>
                </a:r>
              </a:p>
              <a:p>
                <a:pPr lvl="0" indent="0" marL="0">
                  <a:buNone/>
                </a:pPr>
                <a:r>
                  <a:rPr/>
                  <a:t>证明:对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L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∈</m:t>
                      </m:r>
                      <m:r>
                        <m:t>L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∧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∈</m:t>
                      </m:r>
                      <m:r>
                        <m:t>L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可得: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∧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因此: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∧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格的同态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是两个格, 若存在映射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:</a:t>
                </a:r>
                <a14:m>
                  <m:oMath xmlns:m="http://schemas.openxmlformats.org/officeDocument/2006/math">
                    <m:r>
                      <m:t>L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使对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⨁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⨂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格同态映射</a:t>
                </a:r>
                <a:r>
                  <a:rPr/>
                  <a:t>, 简称同态映射.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是单射, 满射或双射时,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分别是</a:t>
                </a:r>
                <a:r>
                  <a:rPr b="1"/>
                  <a:t>单同态映射</a:t>
                </a:r>
                <a:r>
                  <a:rPr/>
                  <a:t>, </a:t>
                </a:r>
                <a:r>
                  <a:rPr b="1"/>
                  <a:t>满同态映射</a:t>
                </a:r>
                <a:r>
                  <a:rPr/>
                  <a:t>和</a:t>
                </a:r>
                <a:r>
                  <a:rPr b="1"/>
                  <a:t>同构映射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特别地,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的格同态映射称为</a:t>
                </a:r>
                <a:r>
                  <a:rPr b="1"/>
                  <a:t>自同态映射</a:t>
                </a:r>
                <a:r>
                  <a:rPr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的格同构映射称为</a:t>
                </a:r>
                <a:r>
                  <a:rPr b="1"/>
                  <a:t>自同构映射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存在同构映射, 则称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:r>
                  <a:rPr b="1"/>
                  <a:t>同构</a:t>
                </a:r>
                <a:r>
                  <a:rPr/>
                  <a:t>的. 同构的两个格其哈斯图是相同的.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是格, 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定义为对任意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m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m</m:t>
                      </m:r>
                      <m:r>
                        <m:t>a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m</m:t>
                      </m:r>
                      <m:r>
                        <m:t>i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另设格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其中: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p>
                      <m:e>
                        <m:r>
                          <m:t>3</m:t>
                        </m:r>
                      </m:e>
                      <m:sup>
                        <m:r>
                          <m:t>k</m:t>
                        </m:r>
                      </m:sup>
                    </m:sSup>
                    <m:r>
                      <m:rPr>
                        <m:sty m:val="p"/>
                      </m:rPr>
                      <m:t>|</m:t>
                    </m:r>
                    <m:r>
                      <m:t>k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上定义二元运算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⨁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⨂</m:t>
                    </m:r>
                  </m:oMath>
                </a14:m>
                <a:r>
                  <a:rPr/>
                  <a:t>为:对任意</a:t>
                </a:r>
                <a14:m>
                  <m:oMath xmlns:m="http://schemas.openxmlformats.org/officeDocument/2006/math">
                    <m:sSup>
                      <m:e>
                        <m:r>
                          <m:t>3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3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⨁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  <m:r>
                            <m:t>a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⨂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  <m:r>
                            <m:t>i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定义</a:t>
                </a:r>
                <a14:m>
                  <m:oMath xmlns:m="http://schemas.openxmlformats.org/officeDocument/2006/math"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的双射函数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→</m:t>
                    </m:r>
                    <m:sSup>
                      <m:e>
                        <m:r>
                          <m:t>3</m:t>
                        </m:r>
                      </m:e>
                      <m:sup>
                        <m:r>
                          <m:t>m</m:t>
                        </m:r>
                      </m:sup>
                    </m:sSup>
                  </m:oMath>
                </a14:m>
                <a:r>
                  <a:rPr/>
                  <a:t>. 求证: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的同构映射.</a:t>
                </a:r>
              </a:p>
              <a:p>
                <a:pPr lvl="0" indent="0" marL="0">
                  <a:buNone/>
                </a:pPr>
                <a:r>
                  <a:rPr/>
                  <a:t>证明:对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m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n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t>a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  <m:r>
                            <m:t>a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⨁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</m:e>
                      </m:d>
                      <m:r>
                        <m:rPr>
                          <m:sty m:val="p"/>
                        </m:rPr>
                        <m:t>⨁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n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n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  <m:r>
                            <m:t>i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  <m:r>
                            <m:t>i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}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m</m:t>
                          </m:r>
                        </m:sup>
                      </m:sSup>
                      <m:r>
                        <m:rPr>
                          <m:sty m:val="p"/>
                        </m:rPr>
                        <m:t>⨂</m:t>
                      </m:r>
                      <m:sSup>
                        <m:e>
                          <m:r>
                            <m:t>3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m</m:t>
                          </m:r>
                        </m:e>
                      </m:d>
                      <m:r>
                        <m:rPr>
                          <m:sty m:val="p"/>
                        </m:rPr>
                        <m:t>⨂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n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的格同态映射.</a:t>
                </a:r>
              </a:p>
              <a:p>
                <a:pPr lvl="0" indent="0" marL="0">
                  <a:buNone/>
                </a:pPr>
                <a:r>
                  <a:rPr/>
                  <a:t>又因为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也是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的同构映射.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是两个格, 若存在映射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L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使对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中任意元素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. 当</a:t>
                </a:r>
                <a14:m>
                  <m:oMath xmlns:m="http://schemas.openxmlformats.org/officeDocument/2006/math">
                    <m:r>
                      <m:t>a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t>b</m:t>
                    </m:r>
                  </m:oMath>
                </a14:m>
                <a:r>
                  <a:rPr/>
                  <a:t>时, 有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格保序映射</a:t>
                </a:r>
                <a:r>
                  <a:rPr/>
                  <a:t>(</a:t>
                </a:r>
                <a:r>
                  <a:rPr b="1"/>
                  <a:t>序同态映射</a:t>
                </a:r>
                <a:r>
                  <a:rPr/>
                  <a:t>), 简称</a:t>
                </a:r>
                <a:r>
                  <a:rPr b="1"/>
                  <a:t>保序映射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是两个格.</a:t>
                </a:r>
              </a:p>
              <a:p>
                <a:pPr lvl="0" indent="0" marL="0">
                  <a:buNone/>
                </a:pPr>
                <a:r>
                  <a:rPr/>
                  <a:t>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L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, 如果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⨁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⨂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同态映射, 则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是保序映射.</a:t>
                </a:r>
              </a:p>
              <a:p>
                <a:pPr lvl="0" indent="0" marL="0">
                  <a:buNone/>
                </a:pPr>
                <a:r>
                  <a:rPr/>
                  <a:t>即对任意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a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t>b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其中: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上对应于运算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的偏序关系,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</m:oMath>
                </a14:m>
                <a:r>
                  <a:rPr/>
                  <a:t>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上对应于运算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⨁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⨂</m:t>
                    </m:r>
                  </m:oMath>
                </a14:m>
                <a:r>
                  <a:rPr/>
                  <a:t>的偏序关系.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是一个格, 其中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如图,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是幂集格. 定义映射: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问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是否是保序映射？是否是同态映射？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y</m:t>
                    </m:r>
                    <m:r>
                      <m:rPr>
                        <m:sty m:val="p"/>
                      </m:rPr>
                      <m:t>|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e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y</m:t>
                    </m:r>
                  </m:oMath>
                </a14:m>
                <a:r>
                  <a:rPr/>
                  <a:t>时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⊆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是保序映射.</a:t>
                </a:r>
              </a:p>
              <a:p>
                <a:pPr lvl="0" indent="0" marL="0">
                  <a:buNone/>
                </a:pPr>
                <a:r>
                  <a:rPr/>
                  <a:t>但是,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∨</m:t>
                        </m:r>
                        <m:r>
                          <m:t>d</m:t>
                        </m:r>
                      </m:e>
                    </m:d>
                    <m:r>
                      <m:rPr>
                        <m:sty m:val="p"/>
                      </m:rPr>
                      <m:t>≠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d</m:t>
                        </m:r>
                      </m:e>
                    </m:d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不是同态映射.</a:t>
                </a:r>
              </a:p>
            </p:txBody>
          </p:sp>
        </mc:Choice>
      </mc:AlternateContent>
      <p:pic>
        <p:nvPicPr>
          <p:cNvPr descr="MAT21601T-Chapter08_files/figure-pptx/unnamed-chunk-1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如图所示的两哈斯图所表示的格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定义映射: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3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4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</a:p>
              <a:p>
                <a:pPr lvl="0" indent="0" marL="0">
                  <a:buNone/>
                </a:pPr>
                <a:r>
                  <a:rPr/>
                  <a:t>显然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≤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的保序映射;</a:t>
                </a:r>
              </a:p>
              <a:p>
                <a:pPr lvl="0" indent="0" marL="0">
                  <a:buNone/>
                </a:pPr>
                <a:r>
                  <a:rPr/>
                  <a:t>但不是同态映射. 因为: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sSub>
                          <m:e>
                            <m:r>
                              <m:rPr>
                                <m:sty m:val="p"/>
                              </m:rPr>
                              <m:t>∨</m:t>
                            </m:r>
                          </m:e>
                          <m:sub>
                            <m:r>
                              <m:t>L</m:t>
                            </m:r>
                          </m:sub>
                        </m:sSub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3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sSub>
                      <m:e>
                        <m:r>
                          <m:rPr>
                            <m:sty m:val="p"/>
                          </m:rPr>
                          <m:t>∨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3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sSub>
                      <m:e>
                        <m:r>
                          <m:rPr>
                            <m:sty m:val="p"/>
                          </m:rPr>
                          <m:t>∨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sSub>
                          <m:e>
                            <m:r>
                              <m:rPr>
                                <m:sty m:val="p"/>
                              </m:rPr>
                              <m:t>∨</m:t>
                            </m:r>
                          </m:e>
                          <m:sub>
                            <m:r>
                              <m:t>L</m:t>
                            </m:r>
                          </m:sub>
                        </m:sSub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3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≠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sSub>
                      <m:e>
                        <m:r>
                          <m:rPr>
                            <m:sty m:val="p"/>
                          </m:rPr>
                          <m:t>∨</m:t>
                        </m:r>
                      </m:e>
                      <m:sub>
                        <m:r>
                          <m:t>S</m:t>
                        </m:r>
                      </m:sub>
                    </m:sSub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8_files/figure-pptx/unnamed-chunk-1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偏序集定义的格</a:t>
                </a:r>
              </a:p>
              <a:p>
                <a:pPr lvl="0" indent="0" marL="0">
                  <a:buNone/>
                </a:pPr>
                <a:r>
                  <a:rPr/>
                  <a:t>一个</a:t>
                </a:r>
                <a:r>
                  <a:rPr b="1"/>
                  <a:t>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其任意子集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)未必有最大下界和最小上界. 例如, 如图所示的偏序集.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T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的最小上界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没最大下界;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T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没有最小上界.最大下界是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>
                      <m:e>
                        <m:r>
                          <m:t>T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最小上界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, 最大下界是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8_files/figure-pptx/unnamed-chunk-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汉斯图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分配格和有补格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分配格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均满足分配律, 即对任意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:r>
                  <a:rPr b="1"/>
                  <a:t>分配格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试证明: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是分配格. 其中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为任意集合,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是集合的并集,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是集合的交集.</a:t>
                </a:r>
              </a:p>
              <a:p>
                <a:pPr lvl="0" indent="0" marL="0">
                  <a:buNone/>
                </a:pPr>
                <a:r>
                  <a:rPr/>
                  <a:t>证明: 由于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是一个格, 且对于任意的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成立, 所以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是一个分配格.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不是分配格的例子(钻石格)：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≠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d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8_files/figure-pptx/unnamed-chunk-14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不是分配格的例子(五角格)：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d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≠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8_files/figure-pptx/unnamed-chunk-15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在格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如果保交运算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运算对保联运算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是可分配的, 那么, 保联运算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对保交运算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也一定是可分配的. 反之亦然.</a:t>
                </a:r>
              </a:p>
              <a:p>
                <a:pPr lvl="0" indent="0" marL="0">
                  <a:buNone/>
                </a:pPr>
                <a:r>
                  <a:rPr/>
                  <a:t>证明: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为格中任意元素, 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borderBox>
                        <m:e>
                          <m:r>
                            <m:rPr>
                              <m:sty m:val="p"/>
                            </m:rPr>
                            <m:t>∧</m:t>
                          </m:r>
                        </m:e>
                      </m:borderBox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borderBox>
                            <m:e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</m:e>
                          </m:borderBox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b</m:t>
                              </m:r>
                            </m:e>
                          </m:d>
                          <m:borderBox>
                            <m:e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</m:e>
                          </m:borderBox>
                          <m:r>
                            <m:t>a</m:t>
                          </m:r>
                        </m:e>
                      </m:d>
                      <m:borderBox>
                        <m:e>
                          <m:r>
                            <m:rPr>
                              <m:sty m:val="p"/>
                            </m:rPr>
                            <m:t>∨</m:t>
                          </m:r>
                        </m:e>
                      </m:borderBox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  <m:r>
                                <m:t>b</m:t>
                              </m:r>
                            </m:e>
                          </m:d>
                          <m:borderBox>
                            <m:e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</m:e>
                          </m:borderBox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borderBox>
                                <m:e>
                                  <m:r>
                                    <m:rPr>
                                      <m:sty m:val="p"/>
                                    </m:rPr>
                                    <m:t>∨</m:t>
                                  </m:r>
                                </m:e>
                              </m:borderBox>
                              <m:r>
                                <m:t>b</m:t>
                              </m:r>
                            </m:e>
                          </m:d>
                          <m:borderBox>
                            <m:e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</m:e>
                          </m:borderBox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borderBox>
                                <m:e>
                                  <m:r>
                                    <m:rPr>
                                      <m:sty m:val="p"/>
                                    </m:rPr>
                                    <m:t>∧</m:t>
                                  </m:r>
                                </m:e>
                              </m:borderBox>
                              <m:r>
                                <m:t>c</m:t>
                              </m:r>
                            </m:e>
                          </m:d>
                          <m:borderBox>
                            <m:e>
                              <m:r>
                                <m:rPr>
                                  <m:sty m:val="p"/>
                                </m:rPr>
                                <m:t>∨</m:t>
                              </m:r>
                            </m:e>
                          </m:borderBox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  <m:borderBox>
                                <m:e>
                                  <m:r>
                                    <m:rPr>
                                      <m:sty m:val="p"/>
                                    </m:rPr>
                                    <m:t>∧</m:t>
                                  </m:r>
                                </m:e>
                              </m:borderBox>
                              <m:r>
                                <m:t>c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另一半同理可证.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是分配格,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若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</m:oMath>
                </a14:m>
                <a:r>
                  <a:rPr/>
                  <a:t> 成立, 则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因为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, 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因此有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是分配格的充分必要条件是: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中不含有与钻石格和五角格同构的子格.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16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含钻石格, 不是分配格</a:t>
            </a:r>
          </a:p>
        </p:txBody>
      </p:sp>
      <p:pic>
        <p:nvPicPr>
          <p:cNvPr descr="MAT21601T-Chapter08_files/figure-pptx/unnamed-chunk-17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含五角格, 不是分配格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有补格</a:t>
                </a:r>
              </a:p>
              <a:p>
                <a:pPr lvl="0" indent="0" marL="0">
                  <a:buNone/>
                </a:pPr>
                <a:r>
                  <a:rPr/>
                  <a:t>定义: 对于格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中的元素个数有限,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</a:t>
                </a:r>
                <a:r>
                  <a:rPr b="1"/>
                  <a:t>有限格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对集合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是有限格.</a:t>
                </a:r>
              </a:p>
              <a:p>
                <a:pPr lvl="0" indent="0" marL="0">
                  <a:buNone/>
                </a:pPr>
                <a:r>
                  <a:rPr/>
                  <a:t>因为: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是有限集合.</a:t>
                </a:r>
              </a:p>
              <a:p>
                <a:pPr lvl="0" indent="0" marL="0">
                  <a:buNone/>
                </a:pPr>
                <a:r>
                  <a:rPr/>
                  <a:t>例: 对于格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的哈斯图如图所示,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是有限格.</a:t>
                </a:r>
              </a:p>
            </p:txBody>
          </p:sp>
        </mc:Choice>
      </mc:AlternateContent>
      <p:pic>
        <p:nvPicPr>
          <p:cNvPr descr="MAT21601T-Chapter08_files/figure-pptx/unnamed-chunk-18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933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对于格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若存在一个元素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≤</m:t>
                        </m:r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是格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的一个最大(最小)元.</a:t>
                </a:r>
              </a:p>
              <a:p>
                <a:pPr lvl="0" indent="0" marL="0">
                  <a:buNone/>
                </a:pPr>
                <a:r>
                  <a:rPr/>
                  <a:t>如果一个格存在最小元和最大元, 则称它们是格的</a:t>
                </a:r>
                <a:r>
                  <a:rPr b="1"/>
                  <a:t>界</a:t>
                </a:r>
                <a:r>
                  <a:rPr/>
                  <a:t>, 分别用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表示最小元和最大元.</a:t>
                </a:r>
              </a:p>
              <a:p>
                <a:pPr lvl="0" indent="0" marL="0">
                  <a:buNone/>
                </a:pPr>
                <a:r>
                  <a:rPr/>
                  <a:t>例: 幂集格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⟨</m:t>
                        </m:r>
                        <m:r>
                          <m:t>P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S</m:t>
                            </m:r>
                          </m:e>
                        </m:d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rPr>
                            <m:sty m:val="p"/>
                          </m:rPr>
                          <m:t>⟩</m:t>
                        </m:r>
                      </m:e>
                    </m:d>
                  </m:oMath>
                </a14:m>
                <a:r>
                  <a:rPr/>
                  <a:t>存在最大元S, 最小元</a:t>
                </a:r>
                <a14:m>
                  <m:oMath xmlns:m="http://schemas.openxmlformats.org/officeDocument/2006/math">
                    <m:r>
                      <m:t>ϕ</m:t>
                    </m:r>
                  </m:oMath>
                </a14:m>
                <a:r>
                  <a:rPr/>
                  <a:t>. 比如: 若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ϕ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ϕ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定义: 如果一个格同时存在最小元和最大元, 则称该格为</a:t>
                </a:r>
                <a:r>
                  <a:rPr b="1"/>
                  <a:t>有界格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对于普通的数之间的小于等于关系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构成一个有界格. 其中最小元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, 最大元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7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 b="1"/>
                  <a:t>有限格都是有界格</a:t>
                </a:r>
                <a:r>
                  <a:rPr/>
                  <a:t>. 如幂集格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是有界格.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自然数集, 对于普通的数之间的小于等于关系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≤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构成一个格.</a:t>
                </a:r>
              </a:p>
              <a:p>
                <a:pPr lvl="0" indent="0" marL="0">
                  <a:buNone/>
                </a:pPr>
                <a:r>
                  <a:rPr/>
                  <a:t>其中最小元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, 无最大元.不是有界格.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是有界格, 则对任意的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必有:</a:t>
                </a:r>
              </a:p>
              <a:p>
                <a:pPr lvl="0" indent="0" marL="0">
                  <a:buNone/>
                </a:pPr>
                <a:r>
                  <a:rPr/>
                  <a:t>(1)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; (2)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(1)因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所以有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 又因为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所以有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 又因为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a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 (2) 可以类似地证明.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是有界格, 对于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中的一元素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若存在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补元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19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946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在左图中,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互补;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无补元;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; 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在右图中,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互补;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;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;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接下来的偏序集则都有一个共同的性质.</a:t>
            </a:r>
          </a:p>
          <a:p>
            <a:pPr lvl="0" indent="0" marL="0">
              <a:buNone/>
            </a:pPr>
            <a:r>
              <a:rPr/>
              <a:t>就是在这个偏序集中, 任何两个元素都有最小上界和最大下界.</a:t>
            </a:r>
          </a:p>
          <a:p>
            <a:pPr lvl="0" indent="0" marL="0">
              <a:buNone/>
            </a:pPr>
            <a:r>
              <a:rPr/>
              <a:t>我们把具有这种性质的偏序集称为</a:t>
            </a:r>
            <a:r>
              <a:rPr b="1"/>
              <a:t>格</a:t>
            </a:r>
            <a:r>
              <a:rPr/>
              <a:t>.</a:t>
            </a:r>
          </a:p>
        </p:txBody>
      </p:sp>
      <p:pic>
        <p:nvPicPr>
          <p:cNvPr descr="MAT21601T-Chapter08_files/figure-pptx/unnamed-chunk-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汉斯图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补元有下列特点: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补元是相互的, 即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的补元, 那么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也是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的补元;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互为补元;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并非有界格中每个元素都有补元, 即使存在也未必是唯一的.</a:t>
                </a:r>
              </a:p>
              <a:p>
                <a:pPr lvl="0" indent="0" marL="0">
                  <a:buNone/>
                </a:pPr>
                <a:r>
                  <a:rPr/>
                  <a:t>定义: 在一个有界格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中, 如果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中每个元素都有补元素, 则称此格为</a:t>
                </a:r>
                <a:r>
                  <a:rPr b="1"/>
                  <a:t>有补格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20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(1)不是有补格(b无补元) (2)是有补格</a:t>
            </a:r>
          </a:p>
        </p:txBody>
      </p:sp>
      <p:pic>
        <p:nvPicPr>
          <p:cNvPr descr="MAT21601T-Chapter08_files/figure-pptx/unnamed-chunk-21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(3)是有补格 (4)不是有补格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有补格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中元素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的补元是唯一的.</a:t>
                </a:r>
              </a:p>
              <a:p>
                <a:pPr lvl="0" indent="0" marL="0">
                  <a:buNone/>
                </a:pPr>
                <a:r>
                  <a:rPr/>
                  <a:t>定义: 如果一个格既是有补格又是分配格, 则称它为</a:t>
                </a:r>
                <a:r>
                  <a:rPr b="1"/>
                  <a:t>有补分配格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是一个非空有限集,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就是一个有补分配格.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ϕ</m:t>
                    </m:r>
                  </m:oMath>
                </a14:m>
                <a:r>
                  <a:rPr/>
                  <a:t>, 且对于任意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), 都有唯一的补元素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),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的补集就是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的补元.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S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ϕ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有补分配格中每一元素的补元都是唯一的.</a:t>
                </a:r>
              </a:p>
              <a:p>
                <a:pPr lvl="0" indent="0" marL="0">
                  <a:buNone/>
                </a:pPr>
                <a:r>
                  <a:rPr/>
                  <a:t>证明(反证法):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是有补分配格,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中的一元素, 假设它有两个补元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那么: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c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根据分配格的性质, 有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 所以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的补元是唯一的.</a:t>
                </a:r>
              </a:p>
              <a:p>
                <a:pPr lvl="0" indent="0" marL="0">
                  <a:buNone/>
                </a:pPr>
                <a:r>
                  <a:rPr/>
                  <a:t>有补分配格中任一元素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的唯一补元可用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(或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)来表示.</a:t>
                </a:r>
              </a:p>
              <a:p>
                <a:pPr lvl="0" indent="0" marL="0">
                  <a:buNone/>
                </a:pPr>
                <a:r>
                  <a:rPr/>
                  <a:t>定理: 对有补分配格中每一元素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a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.(</a:t>
                </a:r>
                <a:r>
                  <a:rPr b="1"/>
                  <a:t>对合律</a:t>
                </a:r>
                <a:r>
                  <a:rPr/>
                  <a:t>)</a:t>
                </a:r>
              </a:p>
              <a:p>
                <a:pPr lvl="0" indent="0" marL="0">
                  <a:buNone/>
                </a:pPr>
                <a:r>
                  <a:rPr/>
                  <a:t>证明:因为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, 由交换律知: 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∧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, 所以, 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的补元是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由补元的唯一性有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a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 (德·摩根律):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是有补分配格, 则对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中任意元素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有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∨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证明:(1) 由分配律可知: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b"/>
                        </m:rP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由补元的唯一性可得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r>
                              <m:t>b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. 同理可证(2)式.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对有补分配格的任何元素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≤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⇔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b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⇔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b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反过来，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sSup>
                        <m:e>
                          <m:r>
                            <m:t>b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0</m:t>
                      </m:r>
                      <m:r>
                        <m:rPr>
                          <m:sty m:val="p"/>
                        </m:rPr>
                        <m:t>⇔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∧</m:t>
                              </m:r>
                              <m:sSup>
                                <m:e>
                                  <m: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b"/>
                        </m:rP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≤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一个有补分配格称为</a:t>
                </a:r>
                <a:r>
                  <a:rPr b="1"/>
                  <a:t>布尔代数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在有补分配格中, 因为每一个元素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都有唯一的补元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所以可定义一个一元运算</a:t>
                </a:r>
                <a14:m>
                  <m:oMath xmlns:m="http://schemas.openxmlformats.org/officeDocument/2006/math">
                    <m:sSup>
                      <m:e>
                        <m:r>
                          <m:t>​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的补元, 这个一元运算称为</a:t>
                </a:r>
                <a:r>
                  <a:rPr b="1"/>
                  <a:t>补运算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布尔代数一般用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来表示.</a:t>
                </a:r>
              </a:p>
              <a:p>
                <a:pPr lvl="0" indent="0" marL="0">
                  <a:buNone/>
                </a:pPr>
                <a:r>
                  <a:rPr/>
                  <a:t>例如, 布尔代数: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t>或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ϕ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pic>
        <p:nvPicPr>
          <p:cNvPr descr="MAT21601T-Chapter08_files/figure-pptx/unnamed-chunk-2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是布尔代数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21601T-Chapter08_files/figure-pptx/unnamed-chunk-2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78100" y="26924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2578100" y="53975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不是布尔代数</a:t>
            </a:r>
          </a:p>
        </p:txBody>
      </p:sp>
      <p:pic>
        <p:nvPicPr>
          <p:cNvPr descr="MAT21601T-Chapter08_files/figure-pptx/unnamed-chunk-24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不是布尔代数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具有有限个元素的布尔代数称为</a:t>
                </a:r>
                <a:r>
                  <a:rPr b="1"/>
                  <a:t>有限布尔代数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是布尔代数,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且非空,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也是布尔代数,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子(布尔)代数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为布尔代数,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含有元素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0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1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对运算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p>
                      <m:e>
                        <m:r>
                          <m:t>​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封闭, 那么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的子代数.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是两个布尔代数, 如果存在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的函数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使得对于任意的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都有: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∨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a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f</m:t>
                              </m:r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a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是布尔代数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到布尔代数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</a:t>
                </a:r>
                <a:r>
                  <a:rPr b="1"/>
                  <a:t>同态(映射)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是单射的, 则称为</a:t>
                </a:r>
                <a:r>
                  <a:rPr b="1"/>
                  <a:t>单同态</a:t>
                </a:r>
                <a:r>
                  <a:rPr/>
                  <a:t>;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则称为</a:t>
                </a:r>
                <a:r>
                  <a:rPr b="1"/>
                  <a:t>满同态</a:t>
                </a:r>
                <a:r>
                  <a:rPr/>
                  <a:t>;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是双射的, 则称为</a:t>
                </a:r>
                <a:r>
                  <a:rPr b="1"/>
                  <a:t>同构</a:t>
                </a:r>
                <a:r>
                  <a:rPr/>
                  <a:t>;</a:t>
                </a:r>
              </a:p>
              <a:p>
                <a:pPr lvl="0" indent="0" marL="0">
                  <a:buNone/>
                </a:pPr>
                <a:r>
                  <a:rPr/>
                  <a:t>若存在同构映射f, 则称布尔代数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和布尔代数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rPr>
                            <m:sty m:val="p"/>
                          </m:rPr>
                          <m:t>,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b"/>
                      </m:rPr>
                      <m:t>1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是一个偏序集, 如果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中任意两个元素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都有最小上界和最大下界在L中存在,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≤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为</a:t>
                </a:r>
                <a:r>
                  <a:rPr b="1"/>
                  <a:t>格</a:t>
                </a:r>
                <a:r>
                  <a:rPr/>
                  <a:t>. 也称这样定义的格为</a:t>
                </a:r>
                <a:r>
                  <a:rPr b="1"/>
                  <a:t>偏序格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一般用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L</m:t>
                    </m:r>
                    <m:r>
                      <m:t>U</m:t>
                    </m:r>
                    <m:r>
                      <m:t>B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t>u</m:t>
                    </m:r>
                    <m:r>
                      <m:t>p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最小上界</a:t>
                </a:r>
                <a:r>
                  <a:rPr/>
                  <a:t>(join 或 supremum). 用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t>L</m:t>
                    </m:r>
                    <m:r>
                      <m:t>B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t>n</m:t>
                    </m:r>
                    <m:r>
                      <m:t>f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表示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最大下界</a:t>
                </a:r>
                <a:r>
                  <a:rPr/>
                  <a:t>(meet 或 infimum),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分别称为</a:t>
                </a:r>
                <a:r>
                  <a:rPr b="1"/>
                  <a:t>保联运算</a:t>
                </a:r>
                <a:r>
                  <a:rPr/>
                  <a:t>和</a:t>
                </a:r>
                <a:r>
                  <a:rPr b="1"/>
                  <a:t>保交运算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是正整数的集合, 在</a:t>
                </a:r>
                <a14:m>
                  <m:oMath xmlns:m="http://schemas.openxmlformats.org/officeDocument/2006/math"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上定义整除关系|: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|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整除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则偏序集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|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K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∧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L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是两个布尔代数, 并设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的同态映射. 即对任意的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K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∨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∼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试证明: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0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1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因为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K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K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L</m:t>
                    </m:r>
                  </m:oMath>
                </a14:m>
                <a:r>
                  <a:rPr/>
                  <a:t>, 所以: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∈</m:t>
                      </m:r>
                      <m:r>
                        <m:t>L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∼</m:t>
                          </m:r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∼</m:t>
                          </m:r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可见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0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1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互补. 所以: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0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∪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1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0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∩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1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又: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∨</m:t>
                          </m:r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rPr>
                              <m:sty m:val="b"/>
                            </m:rPr>
                            <m:t>1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∧</m:t>
                          </m:r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0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b"/>
                                </m:rPr>
                                <m:t>1</m:t>
                              </m:r>
                            </m:e>
                            <m:sub>
                              <m: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rPr>
                              <m:sty m:val="b"/>
                            </m:rPr>
                            <m:t>0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1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1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rPr>
                                <m:sty m:val="b"/>
                              </m:rPr>
                              <m:t>0</m:t>
                            </m:r>
                          </m:e>
                          <m:sub>
                            <m:r>
                              <m:t>K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rPr>
                            <m:sty m:val="b"/>
                          </m:rPr>
                          <m:t>0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rPr>
                              <m:sty m:val="p"/>
                            </m:rPr>
                            <m:t>{</m:t>
                          </m:r>
                          <m:r>
                            <m:rPr>
                              <m:sty m:val="p"/>
                            </m:rPr>
                            <m:t>⟨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⟩</m:t>
                          </m:r>
                        </m:e>
                      </m:d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Z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+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它们的最小上界和最大下界为两元素的最小公倍数和最大公约数, 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c</m:t>
                      </m:r>
                      <m:r>
                        <m:t>m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Z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+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r>
                        <m:t>c</m:t>
                      </m:r>
                      <m:r>
                        <m:t>d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∈</m:t>
                      </m:r>
                      <m:sSup>
                        <m:e>
                          <m:r>
                            <m:t>Z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+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|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</p:txBody>
          </p:sp>
        </mc:Choice>
      </mc:AlternateContent>
      <p:pic>
        <p:nvPicPr>
          <p:cNvPr descr="MAT21601T-Chapter08_files/figure-pptx/unnamed-chunk-3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汉斯图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对任意集合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的幂集, 则偏序集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上的偏序关系, 且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它们的最小上界和最大下界分别为两集合的并集和交集.</a:t>
                </a:r>
              </a:p>
              <a:p>
                <a:pPr lvl="0" indent="0" marL="0">
                  <a:buNone/>
                </a:pPr>
                <a:r>
                  <a:rPr/>
                  <a:t>即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S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所以它是格.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称为集合的</a:t>
                </a:r>
                <a:r>
                  <a:rPr b="1"/>
                  <a:t>幂集格</a:t>
                </a:r>
                <a:r>
                  <a:rPr/>
                  <a:t>.</a:t>
                </a:r>
              </a:p>
            </p:txBody>
          </p:sp>
        </mc:Choice>
      </mc:AlternateContent>
      <p:pic>
        <p:nvPicPr>
          <p:cNvPr descr="MAT21601T-Chapter08_files/figure-pptx/unnamed-chunk-4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汉斯图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ϕ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</p:txBody>
          </p:sp>
        </mc:Choice>
      </mc:AlternateContent>
      <p:pic>
        <p:nvPicPr>
          <p:cNvPr descr="MAT21601T-Chapter08_files/figure-pptx/unnamed-chunk-5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汉斯图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是一个正整数, </a:t>
                </a:r>
                <a14:m>
                  <m:oMath xmlns:m="http://schemas.openxmlformats.org/officeDocument/2006/math"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的所有正因子的集合. 例如: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8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24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24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又设|是整除关系, 则偏序集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S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|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是格.</a:t>
                </a:r>
              </a:p>
            </p:txBody>
          </p:sp>
        </mc:Choice>
      </mc:AlternateContent>
      <p:pic>
        <p:nvPicPr>
          <p:cNvPr descr="MAT21601T-Chapter08_files/figure-pptx/unnamed-chunk-6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679700"/>
            <a:ext cx="4305300" cy="2159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</a:t>
            </a:r>
            <a:r>
              <a:rPr baseline="-25000"/>
              <a:t>6</a:t>
            </a:r>
            <a:r>
              <a:rPr/>
              <a:t>的汉斯图, 是格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格和布尔代数</dc:title>
  <dc:creator>李 辉</dc:creator>
  <cp:keywords/>
  <dcterms:created xsi:type="dcterms:W3CDTF">2023-10-06T03:11:50Z</dcterms:created>
  <dcterms:modified xsi:type="dcterms:W3CDTF">2023-10-06T03:11:50Z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