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howSpecialPlsOnTitleSld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sz="15611"/>
    <p:restoredTop sz="96327"/>
  </p:normalViewPr>
  <p:slideViewPr>
    <p:cSldViewPr snapToGrid="0">
      <p:cViewPr varScale="1">
        <p:scale>
          <a:sx d="100" n="122"/>
          <a:sy d="100" n="122"/>
        </p:scale>
        <p:origin x="744" y="20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slide" Target="slides/slide34.xml" /><Relationship Id="rId36" Type="http://schemas.openxmlformats.org/officeDocument/2006/relationships/slide" Target="slides/slide35.xml" /><Relationship Id="rId37" Type="http://schemas.openxmlformats.org/officeDocument/2006/relationships/slide" Target="slides/slide36.xml" /><Relationship Id="rId38" Type="http://schemas.openxmlformats.org/officeDocument/2006/relationships/slide" Target="slides/slide37.xml" /><Relationship Id="rId39" Type="http://schemas.openxmlformats.org/officeDocument/2006/relationships/slide" Target="slides/slide38.xml" /><Relationship Id="rId40" Type="http://schemas.openxmlformats.org/officeDocument/2006/relationships/slide" Target="slides/slide39.xml" /><Relationship Id="rId41" Type="http://schemas.openxmlformats.org/officeDocument/2006/relationships/slide" Target="slides/slide40.xml" /><Relationship Id="rId42" Type="http://schemas.openxmlformats.org/officeDocument/2006/relationships/slide" Target="slides/slide41.xml" /><Relationship Id="rId43" Type="http://schemas.openxmlformats.org/officeDocument/2006/relationships/slide" Target="slides/slide42.xml" /><Relationship Id="rId44" Type="http://schemas.openxmlformats.org/officeDocument/2006/relationships/slide" Target="slides/slide43.xml" /><Relationship Id="rId45" Type="http://schemas.openxmlformats.org/officeDocument/2006/relationships/slide" Target="slides/slide44.xml" /><Relationship Id="rId46" Type="http://schemas.openxmlformats.org/officeDocument/2006/relationships/slide" Target="slides/slide45.xml" /><Relationship Id="rId47" Type="http://schemas.openxmlformats.org/officeDocument/2006/relationships/slide" Target="slides/slide46.xml" /><Relationship Id="rId48" Type="http://schemas.openxmlformats.org/officeDocument/2006/relationships/slide" Target="slides/slide47.xml" /><Relationship Id="rId49" Type="http://schemas.openxmlformats.org/officeDocument/2006/relationships/slide" Target="slides/slide48.xml" /><Relationship Id="rId50" Type="http://schemas.openxmlformats.org/officeDocument/2006/relationships/slide" Target="slides/slide49.xml" /><Relationship Id="rId51" Type="http://schemas.openxmlformats.org/officeDocument/2006/relationships/slide" Target="slides/slide50.xml" /><Relationship Id="rId52" Type="http://schemas.openxmlformats.org/officeDocument/2006/relationships/slide" Target="slides/slide51.xml" /><Relationship Id="rId53" Type="http://schemas.openxmlformats.org/officeDocument/2006/relationships/slide" Target="slides/slide52.xml" /><Relationship Id="rId54" Type="http://schemas.openxmlformats.org/officeDocument/2006/relationships/slide" Target="slides/slide53.xml" /><Relationship Id="rId55" Type="http://schemas.openxmlformats.org/officeDocument/2006/relationships/slide" Target="slides/slide54.xml" /><Relationship Id="rId56" Type="http://schemas.openxmlformats.org/officeDocument/2006/relationships/slide" Target="slides/slide55.xml" /><Relationship Id="rId57" Type="http://schemas.openxmlformats.org/officeDocument/2006/relationships/slide" Target="slides/slide56.xml" /><Relationship Id="rId58" Type="http://schemas.openxmlformats.org/officeDocument/2006/relationships/slide" Target="slides/slide57.xml" /><Relationship Id="rId62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1" Type="http://schemas.openxmlformats.org/officeDocument/2006/relationships/theme" Target="theme/theme1.xml" /><Relationship Id="rId60" Type="http://schemas.openxmlformats.org/officeDocument/2006/relationships/viewProps" Target="viewProps.xml" /><Relationship Id="rId5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8238-BA58-5A48-9BAF-1F688BF56EC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7281-3443-954B-BDAF-9A4B678FDE42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2BD37-125F-7148-A19A-6B80F3FED25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D7-DAC7-2C42-A09D-A7032AE9BC85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2E8D-D98D-3F41-ABD9-478367A6BBD1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5A3A-5DCD-7148-AAD8-3AA4CA965B6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3896-CDC1-4C4F-9FE9-B58D5139ED0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5978-6D7B-054F-858C-70144F841078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8A4A-8D81-7D45-96A3-CA733E28F5E4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ngti SC" panose="02010600040101010101" pitchFamily="2" charset="-122"/>
                <a:ea typeface="Songti SC" panose="02010600040101010101" pitchFamily="2" charset="-122"/>
              </a:defRPr>
            </a:lvl1pPr>
          </a:lstStyle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98D0B-55E7-9D4D-A807-D4904D80A579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3E0F-DBF0-F34F-93D3-5C8620BC344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132-20C5-5140-8D54-21909FDDC07C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B3F5-1E82-3D41-B415-E2D673C3B77F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9E05E-7CBB-8148-A17A-1D04927B46D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ECBB9-945F-D643-B4E3-3B08EE748FAB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602E-FE66-A54F-899A-C635C49D4C96}" type="datetime1">
              <a:rPr lang="en-US" smtClean="0"/>
              <a:t>3/17/23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数论与组合数学</a:t>
            </a:r>
            <a:r>
              <a:rPr lang="en-US" altLang="zh-CN" dirty="0"/>
              <a:t>-</a:t>
            </a:r>
            <a:r>
              <a:rPr lang="zh-CN" altLang="en-US" dirty="0"/>
              <a:t>组合数学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b="b" l="0" r="r" t="0"/>
              <a:pathLst>
                <a:path h="136" w="22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b="b" l="0" r="r" t="0"/>
              <a:pathLst>
                <a:path h="504" w="14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b="b" l="0" r="r" t="0"/>
              <a:pathLst>
                <a:path h="308" w="132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b="b" l="0" r="r" t="0"/>
              <a:pathLst>
                <a:path h="79" w="37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b="b" l="0" r="r" t="0"/>
              <a:pathLst>
                <a:path h="722" w="178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b="b" l="0" r="r" t="0"/>
              <a:pathLst>
                <a:path h="635" w="23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b="b" l="0" r="r" t="0"/>
              <a:pathLst>
                <a:path h="222" w="4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b="b" l="0" r="r" t="0"/>
              <a:pathLst>
                <a:path h="878" w="45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b="b" l="0" r="r" t="0"/>
              <a:pathLst>
                <a:path h="73" w="35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b="b" l="0" r="r" t="0"/>
              <a:pathLst>
                <a:path h="135" w="52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b="b" l="0" r="r" t="0"/>
              <a:pathLst>
                <a:path h="920" w="103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b="b" l="0" r="r" t="0"/>
              <a:pathLst>
                <a:path h="330" w="88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b="b" l="0" r="r" t="0"/>
              <a:pathLst>
                <a:path h="207" w="9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b="b" l="0" r="r" t="0"/>
              <a:pathLst>
                <a:path h="467" w="115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b="b" l="0" r="r" t="0"/>
              <a:pathLst>
                <a:path h="633" w="36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b="b" l="0" r="r" t="0"/>
              <a:pathLst>
                <a:path h="59" w="28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b="b" l="0" r="r" t="0"/>
              <a:pathLst>
                <a:path h="107" w="1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b="b" l="0" r="r" t="0"/>
              <a:pathLst>
                <a:path h="568" w="294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b="b" l="0" r="r" t="0"/>
              <a:pathLst>
                <a:path h="53" w="25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b="b" l="0" r="r" t="0"/>
              <a:pathLst>
                <a:path h="141" w="29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b="b" l="0" r="r" t="0"/>
              <a:pathLst>
                <a:path h="48" w="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b="b" l="0" r="r" t="0"/>
              <a:pathLst>
                <a:path h="111" w="44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anchor="t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FB551-09BE-634C-83AF-485B589D1044}" type="datetime1">
              <a:rPr lang="en-US" smtClean="0"/>
              <a:t>3/17/23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altLang="en-US" lang="zh-CN"/>
              <a:t>数论与组合数学</a:t>
            </a:r>
            <a:r>
              <a:rPr altLang="zh-CN" lang="en-US"/>
              <a:t>-</a:t>
            </a:r>
            <a:r>
              <a:rPr altLang="en-US" lang="zh-CN"/>
              <a:t>数论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dt="0" hdr="0"/>
  <p:txStyles>
    <p:titleStyle>
      <a:lvl1pPr algn="l" defTabSz="457200" eaLnBrk="1" hangingPunct="1" latinLnBrk="0" rtl="0">
        <a:spcBef>
          <a:spcPct val="0"/>
        </a:spcBef>
        <a:buNone/>
        <a:defRPr kern="1200"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457200" eaLnBrk="1" hangingPunct="1" indent="-342900" latinLnBrk="0" marL="3429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algn="l" defTabSz="457200" eaLnBrk="1" hangingPunct="1" indent="-285750" latinLnBrk="0" marL="74295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algn="l" defTabSz="457200" eaLnBrk="1" hangingPunct="1" indent="-228600" latinLnBrk="0" marL="1143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algn="l" defTabSz="457200" eaLnBrk="1" hangingPunct="1" indent="-228600" latinLnBrk="0" marL="1600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algn="l" defTabSz="457200" eaLnBrk="1" hangingPunct="1" indent="-228600" latinLnBrk="0" marL="20574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algn="l" defTabSz="457200" eaLnBrk="1" hangingPunct="1" indent="-228600" latinLnBrk="0" marL="25146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algn="l" defTabSz="457200" eaLnBrk="1" hangingPunct="1" indent="-228600" latinLnBrk="0" marL="29718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algn="l" defTabSz="457200" eaLnBrk="1" hangingPunct="1" indent="-228600" latinLnBrk="0" marL="34290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algn="l" defTabSz="457200" eaLnBrk="1" hangingPunct="1" indent="-228600" latinLnBrk="0" marL="3886200" rtl="0">
        <a:spcBef>
          <a:spcPts val="1000"/>
        </a:spcBef>
        <a:spcAft>
          <a:spcPts val="0"/>
        </a:spcAft>
        <a:buClr>
          <a:schemeClr val="accent1"/>
        </a:buClr>
        <a:buFont charset="2" typeface="Wingdings 3"/>
        <a:buChar char=""/>
        <a:defRPr kern="1200"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4572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4572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4572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4572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4572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4572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4572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4572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4572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34.xml" /><Relationship Id="rId4" Type="http://schemas.openxmlformats.org/officeDocument/2006/relationships/slide" Target="slide38.xml" /><Relationship Id="rId5" Type="http://schemas.openxmlformats.org/officeDocument/2006/relationships/slide" Target="slide50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/>
          <a:lstStyle/>
          <a:p>
            <a:pPr lvl="0" indent="0" marL="0">
              <a:buNone/>
            </a:pPr>
            <a:r>
              <a:rPr/>
              <a:t>代数系统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589213" y="4777379"/>
            <a:ext cx="8915399" cy="1126283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李 辉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例如,集合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上的一个一元运算和一个二元运算, 分别用如下的运算表来表示, 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分别为一元运算符和二元运算符.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n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⋯</m:t>
                            </m:r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⋯</m:t>
                            </m:r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⋯</m:t>
                            </m:r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⋮</m:t>
                            </m:r>
                          </m:e>
                        </m:m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⋯</m:t>
                            </m:r>
                          </m:e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m:t>*</m:t>
                            </m:r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n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,试给出集合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上求相反数的一元运算运算表.</a:t>
                </a:r>
              </a:p>
              <a:p>
                <a:pPr lvl="0" indent="0" marL="0">
                  <a:buNone/>
                </a:pPr>
                <a:r>
                  <a:rPr/>
                  <a:t>解: 所求运算表如下: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r>
                                  <m:t>a</m:t>
                                </m:r>
                              </m:e>
                              <m:sub>
                                <m:r>
                                  <m:t>i</m:t>
                                </m:r>
                              </m:sub>
                            </m:sSub>
                          </m:e>
                          <m:e>
                            <m:r>
                              <m:rPr>
                                <m:sty m:val="p"/>
                              </m:rPr>
                              <m:t>∼</m:t>
                            </m:r>
                            <m:d>
                              <m:dPr>
                                <m:begChr m:val="("/>
                                <m:endChr m:val=")"/>
                                <m:sepChr m:val=""/>
                                <m:grow/>
                              </m:dPr>
                              <m:e>
                                <m:sSub>
                                  <m:e>
                                    <m:r>
                                      <m:t>a</m:t>
                                    </m:r>
                                  </m:e>
                                  <m:sub>
                                    <m:r>
                                      <m:t>i</m:t>
                                    </m:r>
                                  </m:sub>
                                </m:sSub>
                              </m:e>
                            </m:d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2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上的一个二元运算如表所示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代数运算性质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上的一个二元运算, 若对于任意的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都有: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a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上是</a:t>
                </a:r>
                <a:r>
                  <a:rPr b="1"/>
                  <a:t>可交换的</a:t>
                </a:r>
                <a:r>
                  <a:rPr/>
                  <a:t>(Commutative).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运算满足交换律)</a:t>
                </a:r>
              </a:p>
              <a:p>
                <a:pPr lvl="0" indent="0" marL="0">
                  <a:buNone/>
                </a:pPr>
                <a:r>
                  <a:rPr/>
                  <a:t>定义: 若对于任意的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,都有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上是</a:t>
                </a:r>
                <a:r>
                  <a:rPr b="1"/>
                  <a:t>可结合的</a:t>
                </a:r>
                <a:r>
                  <a:rPr/>
                  <a:t>(Associative).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运算满足结合律)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是自然数集, 且下面每种情况, 判断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运算是否是可结合的？</a:t>
                </a:r>
              </a:p>
              <a:p>
                <a:pPr lvl="0"/>
                <a:r>
                  <a:rPr/>
                  <a:t>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定义: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max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,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max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b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max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b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t>c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max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c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是可结合的.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,定义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2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2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2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4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∘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因此,运算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不是可结合的.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判断下列二元运算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在实数集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上是否可交换, 可结合？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解: (1)对于任意的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c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得: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∘</m:t>
                    </m:r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因此, 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是可结合的.</a:t>
                </a:r>
              </a:p>
              <a:p>
                <a:pPr lvl="0" indent="0" marL="0">
                  <a:buNone/>
                </a:pPr>
                <a:r>
                  <a:rPr/>
                  <a:t>但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, 当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</m:oMath>
                </a14:m>
                <a:r>
                  <a:rPr/>
                  <a:t>时,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运算不是可交换的.</a:t>
                </a:r>
              </a:p>
              <a:p>
                <a:pPr lvl="0" indent="0" marL="0">
                  <a:buNone/>
                </a:pPr>
                <a:r>
                  <a:rPr/>
                  <a:t>(2)取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c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2</m:t>
                    </m:r>
                  </m:oMath>
                </a14:m>
                <a:r>
                  <a:rPr/>
                  <a:t>, 则有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∘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/>
                      </m:d>
                      <m:r>
                        <m:t>1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1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2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c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</m:e>
                      </m:d>
                      <m:r>
                        <m:t>1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2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/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∘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∘</m:t>
                        </m:r>
                        <m:r>
                          <m:t>c</m:t>
                        </m:r>
                      </m:e>
                    </m:d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运算不可结合.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∘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∘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运算是可交换的.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上的二元运算, 且是可结合的, 则对任意的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定义: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x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n</m:t>
                          </m:r>
                          <m:r>
                            <m:t>个</m:t>
                          </m:r>
                          <m:r>
                            <m:t>x</m:t>
                          </m:r>
                          <m:r>
                            <m:t>做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运</m:t>
                          </m:r>
                          <m:r>
                            <m:t>算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并称为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次</a:t>
                </a:r>
                <a:r>
                  <a:rPr b="1"/>
                  <a:t>幂</a:t>
                </a:r>
                <a:r>
                  <a:rPr/>
                  <a:t>(Power),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称为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</a:t>
                </a:r>
                <a:r>
                  <a:rPr b="1"/>
                  <a:t>指数</a:t>
                </a:r>
                <a:r>
                  <a:rPr/>
                  <a:t>(Exponent).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的归纳定义如下: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{"/>
                          <m:endChr m:val=""/>
                          <m:sepChr m:val=""/>
                          <m:grow/>
                        </m:dPr>
                        <m:e>
                          <m:m>
                            <m:mPr>
                              <m:baseJc m:val="center"/>
                              <m:plcHide m:val="1"/>
                              <m:mcs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  <m:mc>
                                  <m:mcPr>
                                    <m:mcJc m:val="left"/>
                                    <m:count m:val="1"/>
                                  </m:mcPr>
                                </m:mc>
                              </m:mcs>
                            </m:mPr>
                            <m:mr>
                              <m:e>
                                <m:sSup>
                                  <m:e>
                                    <m:r>
                                      <m:t>x</m:t>
                                    </m:r>
                                  </m:e>
                                  <m:sup>
                                    <m:r>
                                      <m:t>1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r>
                                  <m:t>x</m:t>
                                </m:r>
                              </m:e>
                              <m:e/>
                            </m:mr>
                            <m:mr>
                              <m:e>
                                <m:sSup>
                                  <m:e>
                                    <m:r>
                                      <m:t>x</m:t>
                                    </m:r>
                                  </m:e>
                                  <m:sup>
                                    <m:r>
                                      <m:t>n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m:t>+</m:t>
                                    </m:r>
                                    <m:r>
                                      <m:t>1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sSup>
                                  <m:e>
                                    <m:r>
                                      <m:t>x</m:t>
                                    </m:r>
                                  </m:e>
                                  <m:sup>
                                    <m:r>
                                      <m:t>n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m:t>*</m:t>
                                </m:r>
                                <m:r>
                                  <m:t>x</m:t>
                                </m:r>
                              </m:e>
                              <m:e>
                                <m:r>
                                  <m:t>n</m:t>
                                </m:r>
                                <m:r>
                                  <m:rPr>
                                    <m:sty m:val="p"/>
                                  </m:rPr>
                                  <m:t>=</m:t>
                                </m:r>
                                <m: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t>3</m:t>
                                </m:r>
                                <m:r>
                                  <m:rPr>
                                    <m:sty m:val="p"/>
                                  </m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m:t>⋯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定理: 对于任意的正整数</a:t>
                </a:r>
                <a14:m>
                  <m:oMath xmlns:m="http://schemas.openxmlformats.org/officeDocument/2006/math">
                    <m:r>
                      <m:t>m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 有</a:t>
                </a:r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t>m</m:t>
                        </m:r>
                      </m:sup>
                    </m:sSup>
                    <m:r>
                      <m:rPr>
                        <m:sty m:val="p"/>
                      </m:rPr>
                      <m:t>*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m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n</m:t>
                        </m:r>
                      </m:sup>
                    </m:sSup>
                  </m:oMath>
                </a14:m>
              </a:p>
              <a:p>
                <a:pPr lvl="0"/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x</m:t>
                                </m:r>
                              </m:e>
                              <m:sup>
                                <m:r>
                                  <m:t>m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t>m</m:t>
                        </m:r>
                        <m:r>
                          <m:t>n</m:t>
                        </m:r>
                      </m:sup>
                    </m:sSup>
                  </m:oMath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上的一个二元运算, 若存在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</a:t>
                </a:r>
                <a:r>
                  <a:rPr b="1"/>
                  <a:t>幂等元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中每个元素都是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运算的幂等元,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</a:t>
                </a:r>
                <a:r>
                  <a:rPr b="1"/>
                  <a:t>幂等律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对于实数集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上的乘法运算”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“,1是幂等元, 因为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对于实数集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上的加法运算”+“, 0是幂等元, 因为0+0=0.</a:t>
                </a:r>
              </a:p>
              <a:p>
                <a:pPr lvl="0" indent="0" marL="0">
                  <a:buNone/>
                </a:pPr>
                <a:r>
                  <a:rPr/>
                  <a:t>但这两个运算都不满足幂等律.</a:t>
                </a:r>
              </a:p>
              <a:p>
                <a:pPr lvl="0" indent="0" marL="0">
                  <a:buNone/>
                </a:pPr>
                <a:r>
                  <a:rPr/>
                  <a:t>再如, 对任一集合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来说, 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”运算和”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“运算都满足幂等律.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中任何一个元素都是幂等元, 即对任意的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∪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∩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上的两个二元运算,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,若有: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t>Δ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b</m:t>
                        </m:r>
                      </m:e>
                    </m:d>
                    <m:r>
                      <m:t>Δ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c</m:t>
                        </m:r>
                      </m:e>
                    </m:d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t>Δ</m:t>
                        </m:r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  <m:r>
                      <m:t>Δ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  <m:r>
                          <m:rPr>
                            <m:sty m:val="p"/>
                          </m:rPr>
                          <m:t>*</m:t>
                        </m:r>
                        <m:r>
                          <m:t>a</m:t>
                        </m:r>
                      </m:e>
                    </m:d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运算对于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运算是</a:t>
                </a:r>
                <a:r>
                  <a:rPr b="1"/>
                  <a:t>可分配的</a:t>
                </a:r>
                <a:r>
                  <a:rPr/>
                  <a:t>(Distributive), 或称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满足</a:t>
                </a:r>
                <a:r>
                  <a:rPr b="1"/>
                  <a:t>分配律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如果只有(1)式成立, 那么称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满足</a:t>
                </a:r>
                <a:r>
                  <a:rPr b="1"/>
                  <a:t>左分配律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如果只有(2)式成立, 那么称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满足</a:t>
                </a:r>
                <a:r>
                  <a:rPr b="1"/>
                  <a:t>右分配律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中定义的两个二元运算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定义为: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问: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运算是否可分配？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1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t>Δ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0</m:t>
                          </m:r>
                        </m:e>
                      </m:d>
                      <m:r>
                        <m:t>Δ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t>Δ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1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rPr>
                          <m:sty m:val="p"/>
                        </m:rPr>
                        <m:t>(</m:t>
                      </m:r>
                      <m:r>
                        <m:t>0</m:t>
                      </m:r>
                      <m:r>
                        <m:t>Δ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≠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0</m:t>
                          </m:r>
                        </m:e>
                      </m:d>
                      <m:r>
                        <m:t>Δ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1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运算是不可分配的.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实数集合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上定义的乘法运算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对于加法+运算满足分配律, 但加法+运算对于乘法运算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不满足分配律.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上的两个二元运算,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,若有: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t>Δ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t>Δ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运算对于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运算是</a:t>
                </a:r>
                <a:r>
                  <a:rPr b="1"/>
                  <a:t>可吸收的</a:t>
                </a:r>
                <a:r>
                  <a:rPr/>
                  <a:t>(Absorptive),或称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满足</a:t>
                </a:r>
                <a:r>
                  <a:rPr b="1"/>
                  <a:t>吸收律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若只有(1)式成立,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是</a:t>
                </a:r>
                <a:r>
                  <a:rPr b="1"/>
                  <a:t>左吸收的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若只有(2)式成立, 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是</a:t>
                </a:r>
                <a:r>
                  <a:rPr b="1"/>
                  <a:t>右吸收的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运算及其性质</a:t>
            </a:r>
          </a:p>
          <a:p>
            <a:pPr lvl="0"/>
            <a:r>
              <a:rPr>
                <a:hlinkClick r:id="rId3" action="ppaction://hlinksldjump"/>
              </a:rPr>
              <a:t>代数系统</a:t>
            </a:r>
          </a:p>
          <a:p>
            <a:pPr lvl="0"/>
            <a:r>
              <a:rPr>
                <a:hlinkClick r:id="rId4" action="ppaction://hlinksldjump"/>
              </a:rPr>
              <a:t>代数系统的同态与同构</a:t>
            </a:r>
          </a:p>
          <a:p>
            <a:pPr lvl="0"/>
            <a:r>
              <a:rPr>
                <a:hlinkClick r:id="rId5" action="ppaction://hlinksldjump"/>
              </a:rPr>
              <a:t>同余关系与商代数系统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对任一集合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来说, 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”运算对”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“运算满足吸收律;”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“运算对”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“运算也满足吸收律.</a:t>
                </a:r>
              </a:p>
              <a:p>
                <a:pPr lvl="0" indent="0" marL="0">
                  <a:buNone/>
                </a:pPr>
                <a:r>
                  <a:rPr/>
                  <a:t>因为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中任何元素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,有: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∩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 </m:t>
                    </m:r>
                    <m:r>
                      <m:t> </m:t>
                    </m:r>
                    <m:r>
                      <m:t> 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∪</m:t>
                        </m:r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.</m:t>
                    </m:r>
                  </m:oMath>
                </a14:m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特殊元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,使得对于任意的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左单位元</a:t>
                </a:r>
                <a:r>
                  <a:rPr/>
                  <a:t>(</a:t>
                </a:r>
                <a:r>
                  <a:rPr b="1"/>
                  <a:t>左幺元</a:t>
                </a:r>
                <a:r>
                  <a:rPr/>
                  <a:t>).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,使得对于任意的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右单位元</a:t>
                </a:r>
                <a:r>
                  <a:rPr/>
                  <a:t>(</a:t>
                </a:r>
                <a:r>
                  <a:rPr b="1"/>
                  <a:t>右幺元</a:t>
                </a:r>
                <a:r>
                  <a:rPr/>
                  <a:t>).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,并且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既是左单位元又是右单位元,则称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单位元</a:t>
                </a:r>
                <a:r>
                  <a:rPr/>
                  <a:t>(</a:t>
                </a:r>
                <a:r>
                  <a:rPr b="1"/>
                  <a:t>幺元</a:t>
                </a:r>
                <a:r>
                  <a:rPr/>
                  <a:t>).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例如, 用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表示全体非零实数集合, 在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上定义二元运算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为: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显然, 它无左单位元, 而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中的任意一个元素都是右单位元.</a:t>
                </a:r>
              </a:p>
              <a:p>
                <a:pPr lvl="0" indent="0" marL="0">
                  <a:buNone/>
                </a:pPr>
                <a:r>
                  <a:rPr/>
                  <a:t>若定义二元运算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为: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∘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显然, 它无右单位元, 而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*</m:t>
                        </m:r>
                      </m:sup>
                    </m:sSup>
                  </m:oMath>
                </a14:m>
                <a:r>
                  <a:rPr/>
                  <a:t>中的任意一个元素都是左单位元.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是数的加法运算, 显然,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关于加法运算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的单位元是0, 因为对任意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+</m:t>
                    </m:r>
                    <m:r>
                      <m:t>0</m:t>
                    </m:r>
                    <m:r>
                      <m:rPr>
                        <m:sty m:val="p"/>
                      </m:rPr>
                      <m:t>=</m:t>
                    </m:r>
                    <m:r>
                      <m:t>0</m:t>
                    </m:r>
                    <m:r>
                      <m:rPr>
                        <m:sty m:val="p"/>
                      </m:rPr>
                      <m:t>+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运算同时存在一个左单位元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和一个右单位元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, 则有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e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且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运算的唯一的一个幺元.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γ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δ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上的一个二元运算如下, 试指出个运算的左, 右单位元和单位元.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  <m:mr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运算, </a:t>
                </a:r>
                <a14:m>
                  <m:oMath xmlns:m="http://schemas.openxmlformats.org/officeDocument/2006/math">
                    <m:r>
                      <m:t>β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是左单位元, 没有右单位元. 无单位元.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γ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δ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上的另一个二元运算如下, 试支出个运算的左, 右单位元和单位元.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  <m:mr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</m:m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对于</a:t>
                </a:r>
                <a14:m>
                  <m:oMath xmlns:m="http://schemas.openxmlformats.org/officeDocument/2006/math">
                    <m:r>
                      <m:t>Δ</m:t>
                    </m:r>
                  </m:oMath>
                </a14:m>
                <a:r>
                  <a:rPr/>
                  <a:t>运算, </a:t>
                </a:r>
                <a14:m>
                  <m:oMath xmlns:m="http://schemas.openxmlformats.org/officeDocument/2006/math">
                    <m:r>
                      <m:t>α</m:t>
                    </m:r>
                  </m:oMath>
                </a14:m>
                <a:r>
                  <a:rPr/>
                  <a:t>是右单位元, 没有左单位元. 无单位元.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={浅色, 深色}, 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上的二元运算*如下, 试指出单位元.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  <m:mr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  <m:mr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浅色是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关于*运算的单位元.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设*是定义在集合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使得对于任意的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左零元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使得对于任意的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都有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, 则称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右零元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r>
                      <m:t>θ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并且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/>
                  <a:t>既是左零元又是右零元, 则称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运算的一个</a:t>
                </a:r>
                <a:r>
                  <a:rPr b="1"/>
                  <a:t>零元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={浅色, 深色}, 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上的二元运算*如下, 试指出零元.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  <m:mr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浅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  <m:mr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  <m:e>
                            <m:r>
                              <m:t>深</m:t>
                            </m:r>
                            <m:r>
                              <m:t>色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深色是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关于*运算的零元.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={1,2,3}, 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上的二元运算如下, 试指出各运算的左, 右零元.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  <m:mr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+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  <m:mr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×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对*运算来说, 2是右零元, 没有左零元. 对于+运算来说, 1和3都是左零元, 无右零元.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运算来说, 3既是左零元又是右零元, 因此3是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运算的零元.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运算同时存在一个左零元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和一个右零元</a:t>
                </a:r>
                <a14:m>
                  <m:oMath xmlns:m="http://schemas.openxmlformats.org/officeDocument/2006/math">
                    <m:sSub>
                      <m:e>
                        <m:r>
                          <m:t>θ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,则有: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θ</m:t>
                          </m:r>
                        </m:e>
                        <m:sub>
                          <m:r>
                            <m:t>l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θ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t>θ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并且</a:t>
                </a:r>
                <a14:m>
                  <m:oMath xmlns:m="http://schemas.openxmlformats.org/officeDocument/2006/math">
                    <m:r>
                      <m:t>θ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运算的唯一的一个零元.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上的一个二元运算, 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运算的单位元, 对于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,使得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:r>
                  <a:rPr b="1"/>
                  <a:t>左可逆的</a:t>
                </a:r>
                <a:r>
                  <a:rPr/>
                  <a:t>, 并称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l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</a:t>
                </a:r>
                <a:r>
                  <a:rPr b="1"/>
                  <a:t>左逆元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sSub>
                      <m:e>
                        <m:r>
                          <m:t>b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:r>
                  <a:rPr b="1"/>
                  <a:t>右可逆的</a:t>
                </a:r>
                <a:r>
                  <a:rPr/>
                  <a:t>, 并称</a:t>
                </a:r>
                <a14:m>
                  <m:oMath xmlns:m="http://schemas.openxmlformats.org/officeDocument/2006/math">
                    <m:sSub>
                      <m:e>
                        <m:r>
                          <m:t>b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</a:t>
                </a:r>
                <a:r>
                  <a:rPr b="1"/>
                  <a:t>右逆元</a:t>
                </a:r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若存在一个元素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,使得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e</m:t>
                    </m:r>
                  </m:oMath>
                </a14:m>
                <a:r>
                  <a:rPr/>
                  <a:t>,则称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:r>
                  <a:rPr b="1"/>
                  <a:t>可逆的</a:t>
                </a:r>
                <a:r>
                  <a:rPr/>
                  <a:t>, 并称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</a:t>
                </a:r>
                <a:r>
                  <a:rPr b="1"/>
                  <a:t>逆元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实数集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上的普通乘法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,其单位元是1.</a:t>
                </a:r>
              </a:p>
              <a:p>
                <a:pPr lvl="0" indent="0" marL="0">
                  <a:buNone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 有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使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中的非零实数对于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运算都是可逆的.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α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β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γ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δ</m:t>
                    </m:r>
                    <m:r>
                      <m:rPr>
                        <m:sty m:val="p"/>
                      </m:rPr>
                      <m:t>,</m:t>
                    </m:r>
                    <m:r>
                      <m:t>ζ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上的二元运算如下, 试指出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中各元素的左, 右逆元(如果有的话).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ζ</m:t>
                            </m:r>
                          </m:e>
                        </m:mr>
                        <m:mr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ζ</m:t>
                            </m:r>
                          </m:e>
                        </m:mr>
                        <m:mr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β</m:t>
                            </m:r>
                          </m:e>
                        </m:m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  <m:mr>
                          <m:e>
                            <m:r>
                              <m:t>ζ</m:t>
                            </m:r>
                          </m:e>
                          <m:e>
                            <m:r>
                              <m:t>ζ</m:t>
                            </m:r>
                          </m:e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α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ζ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</a:t>
                </a:r>
              </a:p>
              <a:p>
                <a:pPr lvl="0" indent="0" marL="0">
                  <a:buNone/>
                </a:pPr>
                <a:r>
                  <a:rPr/>
                  <a:t>单位元是</a:t>
                </a:r>
                <a14:m>
                  <m:oMath xmlns:m="http://schemas.openxmlformats.org/officeDocument/2006/math">
                    <m:r>
                      <m:t>α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/>
                          <m:e>
                            <m:r>
                              <m:t>左</m:t>
                            </m:r>
                          </m:e>
                          <m:e>
                            <m:r>
                              <m:t>右</m:t>
                            </m:r>
                          </m:e>
                        </m:mr>
                        <m:mr>
                          <m:e>
                            <m:r>
                              <m:t>β</m:t>
                            </m:r>
                          </m:e>
                          <m:e>
                            <m:r>
                              <m:t>γ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δ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  <m:mr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β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ζ</m:t>
                            </m:r>
                          </m:e>
                          <m:e>
                            <m:r>
                              <m:t>β</m:t>
                            </m:r>
                            <m:r>
                              <m:rPr>
                                <m:sty m:val="p"/>
                              </m:rPr>
                              <m:t>,</m:t>
                            </m:r>
                            <m:r>
                              <m:t>δ</m:t>
                            </m:r>
                          </m:e>
                        </m:mr>
                        <m:mr>
                          <m:e>
                            <m:r>
                              <m:t>δ</m:t>
                            </m:r>
                          </m:e>
                          <m:e>
                            <m:r>
                              <m:t>γ</m:t>
                            </m:r>
                          </m:e>
                          <m:e>
                            <m:r>
                              <m:t>β</m:t>
                            </m:r>
                          </m:e>
                        </m:mr>
                        <m:mr>
                          <m:e>
                            <m:r>
                              <m:t>ζ</m:t>
                            </m:r>
                          </m:e>
                          <m:e>
                            <m:r>
                              <m:t>无</m:t>
                            </m:r>
                          </m:e>
                          <m:e>
                            <m:r>
                              <m:t>γ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运算及其性质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代数系统是在一个抽象集合上定义了若干代数运算所组成的系统.</a:t>
                </a:r>
              </a:p>
              <a:p>
                <a:pPr lvl="0" indent="0" marL="0">
                  <a:buNone/>
                </a:pPr>
                <a:r>
                  <a:rPr/>
                  <a:t>不同的数学结构常具有相同的代数运算性质, 把这些共同的性质抽象出来统一研究就形成了</a:t>
                </a:r>
                <a:r>
                  <a:rPr b="1"/>
                  <a:t>抽象代数</a:t>
                </a:r>
                <a:r>
                  <a:rPr/>
                  <a:t>(Abstract algebra)这门科学.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代数运算定义</a:t>
                </a:r>
              </a:p>
              <a:p>
                <a:pPr lvl="0" indent="0" marL="0">
                  <a:buNone/>
                </a:pPr>
                <a:r>
                  <a:rPr/>
                  <a:t>设有非空集合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是正整数,从</a:t>
                </a:r>
                <a14:m>
                  <m:oMath xmlns:m="http://schemas.openxmlformats.org/officeDocument/2006/math"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A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的一个映射: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, 称为集合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上一个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元代数运算, 简称为</a:t>
                </a:r>
                <a:r>
                  <a:rPr b="1"/>
                  <a:t>n元运算</a:t>
                </a:r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称为运算的</a:t>
                </a:r>
                <a:r>
                  <a:rPr b="1"/>
                  <a:t>阶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时, 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</a:t>
                </a:r>
                <a:r>
                  <a:rPr b="1"/>
                  <a:t>一元运算</a:t>
                </a:r>
                <a:r>
                  <a:rPr/>
                  <a:t>(Unary operation);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</m:oMath>
                </a14:m>
                <a:r>
                  <a:rPr/>
                  <a:t>时, 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</a:t>
                </a:r>
                <a:r>
                  <a:rPr b="1"/>
                  <a:t>二元运算</a:t>
                </a:r>
                <a:r>
                  <a:rPr/>
                  <a:t>(Binary operation).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={1,2,3,4},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上的一个二元运算如下, 试指出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中各元素的左, 右逆元(如果有的话).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  <m:mr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</m:mr>
                        <m:mr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 3是单位元, 即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=</m:t>
                    </m:r>
                    <m:r>
                      <m:t>3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1的左逆元是4,右逆元是2和4.</a:t>
                </a:r>
              </a:p>
              <a:p>
                <a:pPr lvl="0" indent="0" marL="0">
                  <a:buNone/>
                </a:pPr>
                <a:r>
                  <a:rPr/>
                  <a:t>2的左逆元是1,右逆元不存在.</a:t>
                </a:r>
              </a:p>
              <a:p>
                <a:pPr lvl="0" indent="0" marL="0">
                  <a:buNone/>
                </a:pPr>
                <a:r>
                  <a:rPr/>
                  <a:t>3的左逆元是3,右逆元是3.</a:t>
                </a:r>
              </a:p>
              <a:p>
                <a:pPr lvl="0" indent="0" marL="0">
                  <a:buNone/>
                </a:pPr>
                <a:r>
                  <a:rPr/>
                  <a:t>4的左逆元是1,右逆元是1.</a:t>
                </a:r>
              </a:p>
              <a:p>
                <a:pPr lvl="0" indent="0" marL="0">
                  <a:buNone/>
                </a:pPr>
                <a:r>
                  <a:rPr/>
                  <a:t>1和4互为逆元,即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sSup>
                      <m:e>
                        <m:r>
                          <m:t>1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4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sSup>
                      <m:e>
                        <m:r>
                          <m:t>4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上的一个满足结合律的二元运算, 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运算的单位元. 若元素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同时存在左逆元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l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和右逆元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,则有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l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  <m:r>
                      <m:rPr>
                        <m:sty m:val="p"/>
                      </m:rPr>
                      <m:t>=</m:t>
                    </m:r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,并且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的唯一的一个逆元.</a:t>
                </a:r>
              </a:p>
              <a:p>
                <a:pPr lvl="0" indent="0" marL="0">
                  <a:buNone/>
                </a:pPr>
                <a:r>
                  <a:rPr/>
                  <a:t>证明: 由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l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</m:oMath>
                </a14:m>
                <a:r>
                  <a:rPr/>
                  <a:t>分别是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的左, 右逆元及满足结合律, 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l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l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  <m:r>
                        <m:rPr>
                          <m:sty m:val="p"/>
                        </m:rPr>
                        <m:t>*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=</m:t>
                      </m:r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l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sSubSup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r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Sup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l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bSup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r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*</m:t>
                      </m:r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r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  <m:r>
                        <m:rPr>
                          <m:sty m:val="p"/>
                        </m:rPr>
                        <m:t>=</m:t>
                      </m:r>
                      <m:sSubSup>
                        <m:e>
                          <m:r>
                            <m:t>x</m:t>
                          </m:r>
                        </m:e>
                        <m:sub>
                          <m:r>
                            <m:t>r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b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因此, </a:t>
                </a:r>
                <a14:m>
                  <m:oMath xmlns:m="http://schemas.openxmlformats.org/officeDocument/2006/math"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l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  <m:r>
                      <m:rPr>
                        <m:sty m:val="p"/>
                      </m:rPr>
                      <m:t>=</m:t>
                    </m:r>
                    <m:sSubSup>
                      <m:e>
                        <m:r>
                          <m:t>x</m:t>
                        </m:r>
                      </m:e>
                      <m:sub>
                        <m:r>
                          <m:t>r</m:t>
                        </m:r>
                      </m:sub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bSup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的一个逆元.</a:t>
                </a:r>
              </a:p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的另一个逆元, 则有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′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*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sSup>
                            <m:e>
                              <m:r>
                                <m:t>x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m:t>−</m:t>
                              </m:r>
                              <m:r>
                                <m:t>1</m:t>
                              </m:r>
                            </m:sup>
                          </m:sSup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m:t>*</m:t>
                      </m:r>
                      <m:r>
                        <m:t>e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x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m:t>′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的逆元是唯一的.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上的一个二元运算,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: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*</m:t>
                    </m:r>
                    <m:r>
                      <m:t>c</m:t>
                    </m:r>
                  </m:oMath>
                </a14:m>
                <a:r>
                  <a:rPr/>
                  <a:t>,且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,必有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  <m:r>
                      <m:rPr>
                        <m:sty m:val="p"/>
                      </m:rPr>
                      <m:t>*</m:t>
                    </m:r>
                    <m:r>
                      <m:t>a</m:t>
                    </m:r>
                  </m:oMath>
                </a14:m>
                <a:r>
                  <a:rPr/>
                  <a:t>,且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,必有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运算是</a:t>
                </a:r>
                <a:r>
                  <a:rPr b="1"/>
                  <a:t>可消去的</a:t>
                </a:r>
                <a:r>
                  <a:rPr/>
                  <a:t>, 或称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满足</a:t>
                </a:r>
                <a:r>
                  <a:rPr b="1"/>
                  <a:t>消去律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若只有(1)式成立,则称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</a:t>
                </a:r>
                <a:r>
                  <a:rPr b="1"/>
                  <a:t>左可消去的</a:t>
                </a:r>
                <a:r>
                  <a:rPr/>
                  <a:t>; 若只有(2)式成立,则称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</a:t>
                </a:r>
                <a:r>
                  <a:rPr b="1"/>
                  <a:t>右可消去的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实数集合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上的加法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和乘法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是满足消去律的.</a:t>
                </a:r>
              </a:p>
              <a:p>
                <a:pPr lvl="0" indent="0" marL="0">
                  <a:buNone/>
                </a:pPr>
                <a:r>
                  <a:rPr/>
                  <a:t>例: 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上的并集和交集运算不满足消去律. 因为对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, 由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∪</m:t>
                    </m:r>
                    <m:r>
                      <m:t>C</m:t>
                    </m:r>
                  </m:oMath>
                </a14:m>
                <a:r>
                  <a:rPr/>
                  <a:t>, 不能得出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 由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∩</m:t>
                    </m:r>
                    <m:r>
                      <m:t>C</m:t>
                    </m:r>
                  </m:oMath>
                </a14:m>
                <a:r>
                  <a:rPr/>
                  <a:t>, 也不能得出</a:t>
                </a:r>
                <a14:m>
                  <m:oMath xmlns:m="http://schemas.openxmlformats.org/officeDocument/2006/math"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对有理数集</a:t>
                </a:r>
                <a14:m>
                  <m:oMath xmlns:m="http://schemas.openxmlformats.org/officeDocument/2006/math">
                    <m:r>
                      <m:t>Q</m:t>
                    </m:r>
                  </m:oMath>
                </a14:m>
                <a:r>
                  <a:rPr/>
                  <a:t>,定义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运算为: 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t>y</m:t>
                    </m:r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是可消去的.</a:t>
                </a:r>
              </a:p>
              <a:p>
                <a:pPr lvl="0" indent="0" marL="0">
                  <a:buNone/>
                </a:pPr>
                <a:r>
                  <a:rPr/>
                  <a:t>证明: 显然,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的零元为1.</a:t>
                </a:r>
              </a:p>
              <a:p>
                <a:pPr lvl="0" indent="0" marL="0">
                  <a:buNone/>
                </a:pPr>
                <a:r>
                  <a:rPr/>
                  <a:t>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Q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*</m:t>
                    </m:r>
                    <m:r>
                      <m:t>z</m:t>
                    </m:r>
                  </m:oMath>
                </a14:m>
                <a:r>
                  <a:rPr/>
                  <a:t>,且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1</m:t>
                    </m:r>
                  </m:oMath>
                </a14:m>
                <a:r>
                  <a:rPr/>
                  <a:t>,即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rPr>
                        <m:sty m:val="p"/>
                      </m:rPr>
                      <m:t>+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  <m:r>
                      <m:t>z</m:t>
                    </m:r>
                  </m:oMath>
                </a14:m>
                <a:r>
                  <a:rPr/>
                  <a:t>, 则: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1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  <m:r>
                            <m:rPr>
                              <m:sty m:val="p"/>
                            </m:rPr>
                            <m:t>−</m:t>
                          </m:r>
                          <m:r>
                            <m:t>z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有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z</m:t>
                    </m:r>
                  </m:oMath>
                </a14:m>
                <a:r>
                  <a:rPr/>
                  <a:t>(因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1</m:t>
                    </m:r>
                  </m:oMath>
                </a14:m>
                <a:r>
                  <a:rPr/>
                  <a:t>). 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是可消去的.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上的一个二元运算且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&gt;</m:t>
                    </m:r>
                    <m:r>
                      <m:t>1</m:t>
                    </m:r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运算同时存在幺元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和零元0, 则必有</a:t>
                </a:r>
                <a14:m>
                  <m:oMath xmlns:m="http://schemas.openxmlformats.org/officeDocument/2006/math">
                    <m:r>
                      <m:t>e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0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上的一个二元运算, 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运算的幺元, 若元素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存在逆元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也是可逆的, 且</a:t>
                </a:r>
                <a14:m>
                  <m:oMath xmlns:m="http://schemas.openxmlformats.org/officeDocument/2006/math">
                    <m:sSup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sSup>
                              <m:e>
                                <m:r>
                                  <m:t>x</m:t>
                                </m:r>
                              </m:e>
                              <m:sup>
                                <m:r>
                                  <m:rPr>
                                    <m:sty m:val="p"/>
                                  </m:rPr>
                                  <m:t>−</m:t>
                                </m:r>
                                <m:r>
                                  <m:t>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零元不存在逆元.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代数系统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是一个非空集合,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是代数运算. 称集合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和代数运算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所组成的结构为</a:t>
                </a:r>
                <a:r>
                  <a:rPr b="1"/>
                  <a:t>代数系统</a:t>
                </a:r>
                <a:r>
                  <a:rPr/>
                  <a:t>, 记作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U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称为代数系统的</a:t>
                </a:r>
                <a:r>
                  <a:rPr b="1"/>
                  <a:t>定义域</a:t>
                </a:r>
                <a:r>
                  <a:rPr/>
                  <a:t>(Domain). 当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为有限集时, 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为</a:t>
                </a:r>
                <a:r>
                  <a:rPr b="1"/>
                  <a:t>有限代数系统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都是代数系统.</a:t>
                </a:r>
              </a:p>
              <a:p>
                <a:pPr lvl="0" indent="0" marL="0">
                  <a:buNone/>
                </a:pPr>
                <a:r>
                  <a:rPr/>
                  <a:t>例: 在任意集合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的幂集</a:t>
                </a:r>
                <a14:m>
                  <m:oMath xmlns:m="http://schemas.openxmlformats.org/officeDocument/2006/math"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</m:oMath>
                </a14:m>
                <a:r>
                  <a:rPr/>
                  <a:t>中, 考虑集合的补”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</m:oMath>
                </a14:m>
                <a:r>
                  <a:rPr/>
                  <a:t>“,并”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∪</m:t>
                    </m:r>
                  </m:oMath>
                </a14:m>
                <a:r>
                  <a:rPr/>
                  <a:t>“和交”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∩</m:t>
                    </m:r>
                  </m:oMath>
                </a14:m>
                <a:r>
                  <a:rPr/>
                  <a:t>“运算,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P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S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∩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构成一个代数系统. 这个系统称为</a:t>
                </a:r>
                <a:r>
                  <a:rPr b="1"/>
                  <a:t>集合代数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其中, “补”运算是一元运算, “并”运算和”交”运算都是二元运算.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⊕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是代数系统. 其中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,</m:t>
                    </m:r>
                    <m:r>
                      <m:t>4</m:t>
                    </m:r>
                    <m:r>
                      <m:rPr>
                        <m:sty m:val="p"/>
                      </m:rPr>
                      <m:t>,</m:t>
                    </m:r>
                    <m:r>
                      <m:t>5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 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a</m:t>
                    </m:r>
                    <m:sSub>
                      <m:e>
                        <m:r>
                          <m:rPr>
                            <m:sty m:val="p"/>
                          </m:rPr>
                          <m:t>⊕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6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解: 显然对任意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a</m:t>
                    </m:r>
                    <m:sSub>
                      <m:e>
                        <m:r>
                          <m:rPr>
                            <m:sty m:val="p"/>
                          </m:rPr>
                          <m:t>⊕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t>b</m:t>
                    </m:r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  <m:r>
                          <m:rPr>
                            <m:sty m:val="p"/>
                          </m:rPr>
                          <m:t>+</m:t>
                        </m:r>
                        <m:r>
                          <m:t>b</m:t>
                        </m:r>
                      </m:e>
                    </m:d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6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</m:oMath>
                </a14:m>
                <a:r>
                  <a:rPr/>
                  <a:t>. 故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⊕</m:t>
                        </m:r>
                      </m:e>
                      <m:sub>
                        <m:r>
                          <m:t>6</m:t>
                        </m:r>
                      </m:sub>
                    </m:sSub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</m:oMath>
                </a14:m>
                <a:r>
                  <a:rPr/>
                  <a:t>上的代数运算,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⊕</m:t>
                        </m:r>
                      </m:e>
                      <m:sub>
                        <m:r>
                          <m:t>6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是代数系统.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sSub>
                              <m:e>
                                <m:r>
                                  <m:rPr>
                                    <m:sty m:val="p"/>
                                    <m:scr m:val="sans-serif"/>
                                  </m:rPr>
                                  <m:t>⊕</m:t>
                                </m:r>
                              </m:e>
                              <m:sub>
                                <m:r>
                                  <m:t>6</m:t>
                                </m:r>
                              </m:sub>
                            </m:sSub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</m:mr>
                        <m:mr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4</m:t>
                            </m:r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</m:mr>
                        <m:mr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5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2</m:t>
                            </m:r>
                          </m:e>
                          <m:e>
                            <m:r>
                              <m:t>3</m:t>
                            </m:r>
                          </m:e>
                          <m:e>
                            <m:r>
                              <m:t>4</m:t>
                            </m:r>
                          </m:e>
                        </m:mr>
                      </m:m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设集合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={0,1},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上的+运算和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+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</m:m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*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  <m:mr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0</m:t>
                            </m:r>
                          </m:e>
                        </m:mr>
                        <m:mr>
                          <m:e>
                            <m:r>
                              <m:t>1</m:t>
                            </m:r>
                          </m:e>
                          <m:e>
                            <m:r>
                              <m:t>0</m:t>
                            </m:r>
                          </m:e>
                          <m:e>
                            <m:r>
                              <m:t>1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是一个代数系统.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的非空子集, 若运算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</m:oMath>
                </a14:m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上是封闭的, 则称代数系统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V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子代数</a:t>
                </a:r>
                <a:r>
                  <a:rPr/>
                  <a:t>,同时称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扩大</a:t>
                </a:r>
                <a:r>
                  <a:rPr/>
                  <a:t>. 若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的真子集, 则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为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真子代数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例如: 若设</a:t>
                </a:r>
                <a14:m>
                  <m:oMath xmlns:m="http://schemas.openxmlformats.org/officeDocument/2006/math">
                    <m:r>
                      <m:t>E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分别是偶数集合, 整数集合和实数集合, +和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是普通的加和乘法运算, 则: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的子代数.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E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的子代数.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代数系统的同态与同构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是两个代数系统, 若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元运算, 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</m:oMath>
                </a14:m>
                <a:r>
                  <a:rPr/>
                  <a:t>, 则说这两个代数系统是</a:t>
                </a:r>
                <a:r>
                  <a:rPr b="1"/>
                  <a:t>同一类型的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分别是自然数集合和整数集合, +,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</m:oMath>
                </a14:m>
                <a:r>
                  <a:rPr/>
                  <a:t>是普通的加法, 乘法和求相反数运算. 则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是两个同类型的代数系统.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而: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不是同类型的.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也不是同类型的.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例如, 设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是自然数集合, 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是正实数集合,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/</m:t>
                    </m:r>
                  </m:oMath>
                </a14:m>
                <a:r>
                  <a:rPr/>
                  <a:t>是求数的相反数和倒数运算, 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∼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/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是两个同类型的代数系统.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是两个同一类型的代数系统,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和+都是二元运算,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的一个函数映射, 若对于任意的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,都有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*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</a:t>
                </a:r>
                <a:r>
                  <a:rPr b="1"/>
                  <a:t>同态映射</a:t>
                </a:r>
                <a:r>
                  <a:rPr/>
                  <a:t>, 或称代数系统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 b="1"/>
                  <a:t>同态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当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分别是单射, 满射和双射时, 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</a:t>
                </a:r>
                <a:r>
                  <a:rPr b="1"/>
                  <a:t>单同态映射</a:t>
                </a:r>
                <a:r>
                  <a:rPr/>
                  <a:t>, </a:t>
                </a:r>
                <a:r>
                  <a:rPr b="1"/>
                  <a:t>满同态映射</a:t>
                </a:r>
                <a:r>
                  <a:rPr/>
                  <a:t>和</a:t>
                </a:r>
                <a:r>
                  <a:rPr b="1"/>
                  <a:t>同构映射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设代数系统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 其中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是实数集, </a:t>
                </a:r>
                <a14:m>
                  <m:oMath xmlns:m="http://schemas.openxmlformats.org/officeDocument/2006/math"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为实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×</m:t>
                    </m:r>
                    <m:r>
                      <m:t>n</m:t>
                    </m:r>
                  </m:oMath>
                </a14:m>
                <a:r>
                  <a:rPr/>
                  <a:t>阶方阵集合,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中代数运算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分别为矩阵乘法和数的乘法.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一元运算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, 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</m:oMath>
                </a14:m>
                <a:r>
                  <a:rPr/>
                  <a:t>, 这是通常的求相反数运算.</a:t>
                </a:r>
              </a:p>
              <a:p>
                <a:pPr lvl="0" indent="0" marL="0">
                  <a:buNone/>
                </a:pPr>
                <a:r>
                  <a:rPr/>
                  <a:t>例: 一元运算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/</m:t>
                    </m:r>
                    <m:r>
                      <m:t>x</m:t>
                    </m:r>
                  </m:oMath>
                </a14:m>
                <a:r>
                  <a:rPr/>
                  <a:t>, 这是通常的求倒数运算.</a:t>
                </a:r>
              </a:p>
              <a:p>
                <a:pPr lvl="0" indent="0" marL="0">
                  <a:buNone/>
                </a:pPr>
                <a:r>
                  <a:rPr/>
                  <a:t>例: 二元运算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,对任意的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x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, 这是通常的加法运算.</a:t>
                </a:r>
              </a:p>
              <a:p>
                <a:pPr lvl="0" indent="0" marL="0">
                  <a:buNone/>
                </a:pPr>
                <a:r>
                  <a:rPr/>
                  <a:t>对于代数运算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定义域</a:t>
                </a:r>
                <a14:m>
                  <m:oMath xmlns:m="http://schemas.openxmlformats.org/officeDocument/2006/math">
                    <m:r>
                      <m:t>d</m:t>
                    </m:r>
                    <m:r>
                      <m:t>o</m:t>
                    </m:r>
                    <m:r>
                      <m:t>m</m:t>
                    </m:r>
                    <m:r>
                      <m:t> </m:t>
                    </m:r>
                    <m:r>
                      <m:t>f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 称为代数运算的</a:t>
                </a:r>
                <a:r>
                  <a:rPr b="1"/>
                  <a:t>全域性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值域</a:t>
                </a:r>
                <a14:m>
                  <m:oMath xmlns:m="http://schemas.openxmlformats.org/officeDocument/2006/math">
                    <m:r>
                      <m:t>r</m:t>
                    </m:r>
                    <m:r>
                      <m:t>a</m:t>
                    </m:r>
                    <m:r>
                      <m:t>n</m:t>
                    </m:r>
                    <m:r>
                      <m:t> </m:t>
                    </m:r>
                    <m:r>
                      <m:t>f</m:t>
                    </m:r>
                    <m:r>
                      <m:rPr>
                        <m:sty m:val="p"/>
                      </m:rPr>
                      <m:t>⊆</m:t>
                    </m:r>
                    <m:r>
                      <m:t>A</m:t>
                    </m:r>
                  </m:oMath>
                </a14:m>
                <a:r>
                  <a:rPr/>
                  <a:t>, 称为代数运算的</a:t>
                </a:r>
                <a:r>
                  <a:rPr b="1"/>
                  <a:t>封闭性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定义为对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 有: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d>
                      <m:dPr>
                        <m:begChr m:val="|"/>
                        <m:endChr m:val="|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. 问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是否是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的同态映射, 是哪种同态？</a:t>
                </a:r>
              </a:p>
              <a:p>
                <a:pPr lvl="0" indent="0" marL="0">
                  <a:buNone/>
                </a:pPr>
                <a:r>
                  <a:rPr/>
                  <a:t>解: 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sSub>
                      <m:e>
                        <m:r>
                          <m:t>M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R</m:t>
                        </m:r>
                      </m:e>
                    </m:d>
                  </m:oMath>
                </a14:m>
                <a:r>
                  <a:rPr/>
                  <a:t>,有: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d>
                        <m:dPr>
                          <m:begChr m:val="|"/>
                          <m:endChr m:val="|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是同态映射.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是满射但不是单射,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的满同态映射.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 其中,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是实数集,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是普通的加法, 乘法运算.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定义为: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</m:sup>
                      </m:sSup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是一个同态映射且是单同态.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x</m:t>
                          </m:r>
                        </m:sup>
                      </m:sSup>
                      <m:r>
                        <m:rPr>
                          <m:sty m:val="p"/>
                        </m:rPr>
                        <m:t>×</m:t>
                      </m:r>
                      <m:sSup>
                        <m:e>
                          <m:r>
                            <m:t>5</m:t>
                          </m:r>
                        </m:e>
                        <m:sup>
                          <m:r>
                            <m:t>y</m:t>
                          </m:r>
                        </m:sup>
                      </m:sSup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×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是同态映射. 而且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上的严格单调增函数,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是单射的. 所以,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的单同态映射.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是自然数集合,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4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N</m:t>
                    </m:r>
                    <m:r>
                      <m:rPr>
                        <m:sty m:val="p"/>
                      </m:rPr>
                      <m:t>→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4</m:t>
                        </m:r>
                      </m:sub>
                    </m:sSub>
                  </m:oMath>
                </a14:m>
                <a:r>
                  <a:rPr/>
                  <a:t>定义为: 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的满同态映射.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t> </m:t>
                          </m:r>
                          <m:r>
                            <m:t>m</m:t>
                          </m:r>
                          <m:r>
                            <m:t>o</m:t>
                          </m:r>
                          <m:r>
                            <m:t>d</m:t>
                          </m:r>
                          <m:r>
                            <m:t> </m:t>
                          </m:r>
                          <m:r>
                            <m:t>4</m:t>
                          </m:r>
                          <m:r>
                            <m:rPr>
                              <m:sty m:val="p"/>
                            </m:rPr>
                            <m:t>+</m:t>
                          </m:r>
                          <m:r>
                            <m:t>y</m:t>
                          </m:r>
                          <m:r>
                            <m:t> </m:t>
                          </m:r>
                          <m:r>
                            <m:t>m</m:t>
                          </m:r>
                          <m:r>
                            <m:t>o</m:t>
                          </m:r>
                          <m:r>
                            <m:t>d</m:t>
                          </m:r>
                          <m:r>
                            <m:t> </m:t>
                          </m:r>
                          <m:r>
                            <m:t>4</m:t>
                          </m:r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x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t>y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4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显然,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是满射的, 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的满同态映射.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如果代数系统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之间存在同构映射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, 那么称代数系统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 b="1"/>
                  <a:t>同构</a:t>
                </a:r>
                <a:r>
                  <a:rPr/>
                  <a:t>. 通常记作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≅</m:t>
                    </m:r>
                    <m:r>
                      <m:t>V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自同态映射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如果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的同构映射, 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:r>
                  <a:rPr b="1"/>
                  <a:t>自同构映射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例如: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时,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x</m:t>
                    </m:r>
                  </m:oMath>
                </a14:m>
                <a:r>
                  <a:rPr/>
                  <a:t>是一个自同构映射.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 求证: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≅</m:t>
                    </m:r>
                    <m:r>
                      <m:t>V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证明: 设函数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,对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n</m:t>
                      </m:r>
                      <m:r>
                        <m:t> </m:t>
                      </m:r>
                      <m:r>
                        <m:t>x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则对任意的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n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×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n</m:t>
                      </m:r>
                      <m:r>
                        <m:t> 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l</m:t>
                      </m:r>
                      <m:r>
                        <m:t>n</m:t>
                      </m:r>
                      <m:r>
                        <m:t> </m:t>
                      </m:r>
                      <m:r>
                        <m:t>y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+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的一个同态映射.</a:t>
                </a:r>
              </a:p>
              <a:p>
                <a:pPr lvl="0" indent="0" marL="0">
                  <a:buNone/>
                </a:pPr>
                <a:r>
                  <a:rPr/>
                  <a:t>对于任意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,若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y</m:t>
                    </m:r>
                  </m:oMath>
                </a14:m>
                <a:r>
                  <a:rPr/>
                  <a:t>,则</a:t>
                </a:r>
                <a14:m>
                  <m:oMath xmlns:m="http://schemas.openxmlformats.org/officeDocument/2006/math">
                    <m:r>
                      <m:t>l</m:t>
                    </m:r>
                    <m:r>
                      <m:t>n</m:t>
                    </m:r>
                    <m:r>
                      <m:t> 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l</m:t>
                    </m:r>
                    <m:r>
                      <m:t>n</m:t>
                    </m:r>
                    <m:r>
                      <m:t> </m:t>
                    </m:r>
                    <m:r>
                      <m:t>y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是单射的.</a:t>
                </a:r>
              </a:p>
              <a:p>
                <a:pPr lvl="0" indent="0" marL="0">
                  <a:buNone/>
                </a:pPr>
                <a:r>
                  <a:rPr/>
                  <a:t>反之, 对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中的任意一个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sSup>
                      <m:e>
                        <m:r>
                          <m:t>R</m:t>
                        </m:r>
                      </m:e>
                      <m:sup>
                        <m:r>
                          <m:rPr>
                            <m:sty m:val="p"/>
                          </m:rPr>
                          <m:t>+</m:t>
                        </m:r>
                      </m:sup>
                    </m:sSup>
                  </m:oMath>
                </a14:m>
                <a:r>
                  <a:rPr/>
                  <a:t>中也存在唯一的一个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sSup>
                      <m:e>
                        <m:r>
                          <m:t>e</m:t>
                        </m:r>
                      </m:e>
                      <m:sup>
                        <m:r>
                          <m:t>y</m:t>
                        </m:r>
                      </m:sup>
                    </m:sSup>
                  </m:oMath>
                </a14:m>
                <a:r>
                  <a:rPr/>
                  <a:t>,使</a:t>
                </a:r>
                <a14:m>
                  <m:oMath xmlns:m="http://schemas.openxmlformats.org/officeDocument/2006/math">
                    <m:r>
                      <m:t>y</m:t>
                    </m:r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l</m:t>
                    </m:r>
                    <m:r>
                      <m:t>n</m:t>
                    </m:r>
                    <m:r>
                      <m:t> </m:t>
                    </m:r>
                    <m:r>
                      <m:t>x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是满射的.</a:t>
                </a:r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是双射函数. 所以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的一个同构映射,即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≅</m:t>
                    </m:r>
                    <m:r>
                      <m:t>V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▵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•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▴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是两个同一类型的代数系统,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▵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•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▴</m:t>
                    </m:r>
                  </m:oMath>
                </a14:m>
                <a:r>
                  <a:rPr/>
                  <a:t>都是二元运算, 映射 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,若对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,都有: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∘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•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▵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▴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</a:t>
                </a:r>
                <a:r>
                  <a:rPr b="1"/>
                  <a:t>同态映射</a:t>
                </a:r>
                <a:r>
                  <a:rPr/>
                  <a:t>. 或称代数系统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 b="1"/>
                  <a:t>同态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分别是单射, 满射和双射, 分别称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</a:t>
                </a:r>
                <a:r>
                  <a:rPr b="1"/>
                  <a:t>单同态映射</a:t>
                </a:r>
                <a:r>
                  <a:rPr/>
                  <a:t>, </a:t>
                </a:r>
                <a:r>
                  <a:rPr b="1"/>
                  <a:t>满同态映射</a:t>
                </a:r>
                <a:r>
                  <a:rPr/>
                  <a:t>和</a:t>
                </a:r>
                <a:r>
                  <a:rPr b="1"/>
                  <a:t>同构映射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给定代数系统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×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×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 其中, 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0</m:t>
                    </m:r>
                    <m:r>
                      <m:rPr>
                        <m:sty m:val="p"/>
                      </m:rPr>
                      <m:t>,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m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.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×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为模等乘, 即: 对任意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×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设函数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Z</m:t>
                    </m:r>
                    <m:r>
                      <m:rPr>
                        <m:sty m:val="p"/>
                      </m:rPr>
                      <m:t>→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m</m:t>
                        </m:r>
                      </m:sub>
                    </m:sSub>
                  </m:oMath>
                </a14:m>
                <a:r>
                  <a:rPr/>
                  <a:t>, 对任意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x</m:t>
                    </m:r>
                    <m:r>
                      <m:t> </m:t>
                    </m:r>
                    <m:r>
                      <m:t>m</m:t>
                    </m:r>
                    <m:r>
                      <m:t>o</m:t>
                    </m:r>
                    <m:r>
                      <m:t>d</m:t>
                    </m:r>
                    <m:r>
                      <m:t> </m:t>
                    </m:r>
                    <m:r>
                      <m:t>m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求证: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证明: 对任意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+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×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m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×</m:t>
                          </m:r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×</m:t>
                          </m:r>
                        </m:e>
                        <m:sub>
                          <m:r>
                            <m:t>m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x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故: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是两个同一类型的代数系统, 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都是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元运算, 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Y</m:t>
                    </m:r>
                  </m:oMath>
                </a14:m>
                <a:r>
                  <a:rPr/>
                  <a:t>的一个函数映射. 对于</a:t>
                </a:r>
                <a14:m>
                  <m:oMath xmlns:m="http://schemas.openxmlformats.org/officeDocument/2006/math">
                    <m:sSub>
                      <m:e>
                        <m:r>
                          <m:t>k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元运算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r</m:t>
                    </m:r>
                  </m:oMath>
                </a14:m>
                <a:r>
                  <a:rPr/>
                  <a:t>来说, 若对于任意的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sSub>
                          <m:e>
                            <m:r>
                              <m:t>k</m:t>
                            </m:r>
                          </m:e>
                          <m:sub>
                            <m:r>
                              <m:t>i</m:t>
                            </m:r>
                          </m:sub>
                        </m:sSub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,都有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rPr>
                                  <m:sty m:val="p"/>
                                  <m:scr m:val="sans-serif"/>
                                </m:rPr>
                                <m:t>*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r>
                                    <m:t>1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r>
                                <m:rPr>
                                  <m:sty m:val="p"/>
                                </m:rPr>
                                <m:t>⋯</m:t>
                              </m:r>
                              <m:r>
                                <m:rPr>
                                  <m:sty m:val="p"/>
                                </m:rPr>
                                <m:t>,</m:t>
                              </m:r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sSub>
                                    <m:e>
                                      <m:r>
                                        <m:t>k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+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sSub>
                                <m:e>
                                  <m:r>
                                    <m:t>x</m:t>
                                  </m:r>
                                </m:e>
                                <m:sub>
                                  <m:sSub>
                                    <m:e>
                                      <m:r>
                                        <m:t>k</m:t>
                                      </m:r>
                                    </m:e>
                                    <m:sub>
                                      <m:r>
                                        <m:t>i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的一个</a:t>
                </a:r>
                <a:r>
                  <a:rPr b="1"/>
                  <a:t>同态映射</a:t>
                </a:r>
                <a:r>
                  <a:rPr/>
                  <a:t>, 或称代数系统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和代数系统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 b="1"/>
                  <a:t>同态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定理: 给定代数系统: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其中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(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=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</m:oMath>
                </a14:m>
                <a:r>
                  <a:rPr/>
                  <a:t>)都是二元运算.</a:t>
                </a:r>
              </a:p>
              <a:p>
                <a:pPr lvl="0" indent="0" marL="0">
                  <a:buNone/>
                </a:pPr>
                <a:r>
                  <a:rPr/>
                  <a:t>若存在同构映射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,使得对于任意的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,有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  <m:sSub>
                            <m:e>
                              <m:r>
                                <m:rPr>
                                  <m:sty m:val="p"/>
                                  <m:scr m:val="sans-serif"/>
                                </m:rPr>
                                <m:t>+</m:t>
                              </m:r>
                            </m:e>
                            <m:sub>
                              <m:r>
                                <m:t>i</m:t>
                              </m:r>
                            </m:sub>
                          </m:sSub>
                          <m:r>
                            <m:t>b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a</m:t>
                          </m:r>
                        </m:e>
                      </m:d>
                      <m:sSub>
                        <m:e>
                          <m:r>
                            <m:rPr>
                              <m:sty m:val="p"/>
                              <m:scr m:val="sans-serif"/>
                            </m:rPr>
                            <m:t>*</m:t>
                          </m:r>
                        </m:e>
                        <m:sub>
                          <m:r>
                            <m:t>i</m:t>
                          </m:r>
                        </m:sub>
                      </m:sSub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b</m:t>
                          </m:r>
                        </m:e>
                      </m:d>
                      <m:r>
                        <m:t> </m:t>
                      </m:r>
                      <m:r>
                        <m:t> 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i</m:t>
                          </m:r>
                          <m:r>
                            <m:rPr>
                              <m:sty m:val="p"/>
                            </m:rPr>
                            <m:t>=</m:t>
                          </m:r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n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则: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是可交换的, 则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也是可交换的.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是可结合的, 则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也是可结合的.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存在单位元</a:t>
                </a:r>
                <a14:m>
                  <m:oMath xmlns:m="http://schemas.openxmlformats.org/officeDocument/2006/math">
                    <m:sSub>
                      <m:e>
                        <m:r>
                          <m:t>e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也存在单位元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e</m:t>
                            </m:r>
                          </m:e>
                          <m:sub>
                            <m:r>
                              <m:t>i</m:t>
                            </m:r>
                          </m:sub>
                        </m:sSub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存在零元</a:t>
                </a:r>
                <a14:m>
                  <m:oMath xmlns:m="http://schemas.openxmlformats.org/officeDocument/2006/math">
                    <m:r>
                      <m:rPr>
                        <m:sty m:val="b"/>
                      </m:rPr>
                      <m:t>(</m:t>
                    </m:r>
                    <m:r>
                      <m:t>0</m:t>
                    </m:r>
                    <m:sSub>
                      <m:e>
                        <m:r>
                          <m:rPr>
                            <m:sty m:val="p"/>
                          </m:rPr>
                          <m:t>)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也存在零元</a:t>
                </a:r>
                <a14:m>
                  <m:oMath xmlns:m="http://schemas.openxmlformats.org/officeDocument/2006/math">
                    <m:r>
                      <m:t>f</m:t>
                    </m:r>
                    <m:sSub>
                      <m:e>
                        <m:d>
                          <m:dPr>
                            <m:begChr m:val="("/>
                            <m:endChr m:val=")"/>
                            <m:sepChr m:val=""/>
                            <m:grow/>
                          </m:dPr>
                          <m:e>
                            <m:r>
                              <m:rPr>
                                <m:sty m:val="b"/>
                              </m:rPr>
                              <m:t>(</m:t>
                            </m:r>
                            <m:r>
                              <m:t>0</m:t>
                            </m:r>
                          </m:e>
                        </m:d>
                      </m:e>
                      <m:sub>
                        <m:r>
                          <m:t>i</m:t>
                        </m:r>
                      </m:sub>
                    </m:sSub>
                    <m:r>
                      <m:rPr>
                        <m:sty m:val="p"/>
                      </m:rPr>
                      <m:t>)</m:t>
                    </m:r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对于运算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, 若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</m:oMath>
                </a14:m>
                <a:r>
                  <a:rPr/>
                  <a:t>存在逆元</a:t>
                </a:r>
                <a14:m>
                  <m:oMath xmlns:m="http://schemas.openxmlformats.org/officeDocument/2006/math">
                    <m:sSup>
                      <m:e>
                        <m:r>
                          <m:t>x</m:t>
                        </m:r>
                      </m:e>
                      <m:sup>
                        <m:r>
                          <m:rPr>
                            <m:sty m:val="p"/>
                          </m:rPr>
                          <m:t>−</m:t>
                        </m:r>
                        <m:r>
                          <m:t>1</m:t>
                        </m:r>
                      </m:sup>
                    </m:sSup>
                  </m:oMath>
                </a14:m>
                <a:r>
                  <a:rPr/>
                  <a:t>, 则对于运算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</m:oMath>
                </a14:m>
                <a:r>
                  <a:rPr/>
                  <a:t>也存在逆元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p>
                          <m:e>
                            <m:r>
                              <m:t>x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m:t>−</m:t>
                            </m:r>
                            <m:r>
                              <m:t>1</m:t>
                            </m:r>
                          </m:sup>
                        </m:sSup>
                      </m:e>
                    </m:d>
                  </m:oMath>
                </a14:m>
                <a:r>
                  <a:rPr/>
                  <a:t>.</a:t>
                </a:r>
              </a:p>
              <a:p>
                <a:pPr lvl="0" indent="-457200" marL="457200">
                  <a:buAutoNum type="arabicParenBoth"/>
                </a:pPr>
                <a:r>
                  <a:rPr/>
                  <a:t>若运算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对运算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+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是可分配的, 则运算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i</m:t>
                        </m:r>
                      </m:sub>
                    </m:sSub>
                  </m:oMath>
                </a14:m>
                <a:r>
                  <a:rPr/>
                  <a:t>对运算</a:t>
                </a:r>
                <a14:m>
                  <m:oMath xmlns:m="http://schemas.openxmlformats.org/officeDocument/2006/math">
                    <m:sSub>
                      <m:e>
                        <m:r>
                          <m:rPr>
                            <m:sty m:val="p"/>
                          </m:rPr>
                          <m:t>*</m:t>
                        </m:r>
                      </m:e>
                      <m:sub>
                        <m:r>
                          <m:t>j</m:t>
                        </m:r>
                      </m:sub>
                    </m:sSub>
                  </m:oMath>
                </a14:m>
                <a:r>
                  <a:rPr/>
                  <a:t>也是可分配的.(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,</m:t>
                    </m:r>
                    <m:r>
                      <m:t>j</m:t>
                    </m:r>
                    <m:r>
                      <m:rPr>
                        <m:sty m:val="p"/>
                      </m:rPr>
                      <m:t>∈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i</m:t>
                    </m:r>
                    <m:r>
                      <m:rPr>
                        <m:sty m:val="p"/>
                      </m:rPr>
                      <m:t>≠</m:t>
                    </m:r>
                    <m:r>
                      <m:t>j</m:t>
                    </m:r>
                  </m:oMath>
                </a14:m>
                <a:r>
                  <a:rPr/>
                  <a:t>)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的同态映射, </a:t>
                </a:r>
                <a14:m>
                  <m:oMath xmlns:m="http://schemas.openxmlformats.org/officeDocument/2006/math">
                    <m:r>
                      <m:t>g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的同态映射. 则复合函数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的同态映射. 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为二元运算.</a:t>
                </a:r>
              </a:p>
              <a:p>
                <a:pPr lvl="0" indent="0" marL="0">
                  <a:buNone/>
                </a:pPr>
                <a:r>
                  <a:rPr/>
                  <a:t>证明: 对任意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∀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⋅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  <m:r>
                            <m:rPr>
                              <m:sty m:val="p"/>
                            </m:rPr>
                            <m:t>*</m:t>
                          </m:r>
                          <m:r>
                            <m:t>y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*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m:t>∘</m:t>
                          </m:r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=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r>
                        <m:t>g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d>
                            <m:dPr>
                              <m:begChr m:val="("/>
                              <m:endChr m:val=")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⊙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f</m:t>
                          </m:r>
                          <m:r>
                            <m:rPr>
                              <m:sty m:val="p"/>
                            </m:rPr>
                            <m:t>⋅</m:t>
                          </m:r>
                          <m:r>
                            <m:t>g</m:t>
                          </m:r>
                        </m:e>
                      </m:d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y</m:t>
                          </m:r>
                        </m:e>
                      </m:d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则复合函数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⋅</m:t>
                    </m:r>
                    <m:r>
                      <m:t>g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的同态映射.</a:t>
                </a:r>
              </a:p>
              <a:p>
                <a:pPr lvl="0" indent="0" marL="0">
                  <a:buNone/>
                </a:pPr>
                <a:r>
                  <a:rPr/>
                  <a:t>定理: 给定代数系统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Y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Y</m:t>
                    </m:r>
                  </m:oMath>
                </a14:m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的同态映射, 则代数系统</a:t>
                </a:r>
                <a14:m>
                  <m:oMath xmlns:m="http://schemas.openxmlformats.org/officeDocument/2006/math">
                    <m:sSup>
                      <m:e>
                        <m:r>
                          <m:t>V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</a:t>
                </a:r>
                <a:r>
                  <a:rPr b="1"/>
                  <a:t>子代数</a:t>
                </a:r>
                <a:r>
                  <a:rPr/>
                  <a:t>, 并称</a:t>
                </a:r>
                <a14:m>
                  <m:oMath xmlns:m="http://schemas.openxmlformats.org/officeDocument/2006/math">
                    <m:sSup>
                      <m:e>
                        <m:r>
                          <m:t>V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</m:oMath>
                </a14:m>
                <a:r>
                  <a:rPr/>
                  <a:t>是在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作用下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的</a:t>
                </a:r>
                <a:r>
                  <a:rPr b="1"/>
                  <a:t>同态像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例如, 整数集合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上, 加法, 减法, 乘法都是二元运算. 因为任意两个整数相加, 相减, 相乘还是整数.</a:t>
                </a:r>
              </a:p>
              <a:p>
                <a:pPr lvl="0" indent="0" marL="0">
                  <a:buNone/>
                </a:pPr>
                <a:r>
                  <a:rPr/>
                  <a:t>但是, 对于整数集合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, 除法运算不是二元运算. 因为任意两个整数相除未必是整数, 且除数也不能为零.</a:t>
                </a:r>
              </a:p>
              <a:p>
                <a:pPr lvl="0" indent="0" marL="0">
                  <a:buNone/>
                </a:pPr>
                <a:r>
                  <a:rPr/>
                  <a:t>事实上, 加法和乘法是自然数上的二元运算: 加, 减, 乘都是整数集上的二元运算, 也是实数集上的二元运算; 乘, 除是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-{0}上的二元运算.</a:t>
                </a:r>
              </a:p>
              <a:p>
                <a:pPr lvl="0" indent="0" marL="0">
                  <a:buNone/>
                </a:pPr>
                <a:r>
                  <a:rPr/>
                  <a:t>例: 设有集合, 函数: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S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S</m:t>
                    </m:r>
                  </m:oMath>
                </a14:m>
                <a:r>
                  <a:rPr/>
                  <a:t>定义为 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1</m:t>
                    </m:r>
                    <m:r>
                      <m:rPr>
                        <m:sty m:val="p"/>
                      </m:rPr>
                      <m:t>,</m:t>
                    </m:r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r>
                      <m:t>n</m:t>
                    </m:r>
                    <m:r>
                      <m:rPr>
                        <m:sty m:val="p"/>
                      </m:rPr>
                      <m:t>,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2</m:t>
                        </m:r>
                      </m:den>
                    </m:f>
                    <m:r>
                      <m:rPr>
                        <m:sty m:val="p"/>
                      </m:rPr>
                      <m:t>,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n</m:t>
                        </m:r>
                      </m:den>
                    </m:f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S</m:t>
                    </m:r>
                  </m:oMath>
                </a14:m>
                <a:r>
                  <a:rPr/>
                  <a:t>, 有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x</m:t>
                        </m:r>
                      </m:den>
                    </m:f>
                  </m:oMath>
                </a14:m>
                <a:r>
                  <a:rPr/>
                  <a:t>, 则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上的一个一元运算.</a:t>
                </a:r>
              </a:p>
              <a:p>
                <a:pPr lvl="0" indent="0" marL="0">
                  <a:buNone/>
                </a:pPr>
                <a:r>
                  <a:rPr/>
                  <a:t>通常用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</m:oMath>
                </a14:m>
                <a:r>
                  <a:rPr/>
                  <a:t>或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¬</m:t>
                    </m:r>
                  </m:oMath>
                </a14:m>
                <a:r>
                  <a:rPr/>
                  <a:t>来表示一元运算符, 上例表示为: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x</m:t>
                        </m:r>
                      </m:den>
                    </m:f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例如,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5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5</m:t>
                        </m:r>
                      </m:den>
                    </m:f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7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7</m:t>
                        </m:r>
                      </m:den>
                    </m:f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∼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12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f>
                      <m:fPr>
                        <m:type m:val="lin"/>
                      </m:fPr>
                      <m:num>
                        <m:r>
                          <m:t>1</m:t>
                        </m:r>
                      </m:num>
                      <m:den>
                        <m:r>
                          <m:t>12</m:t>
                        </m:r>
                      </m:den>
                    </m:f>
                  </m:oMath>
                </a14:m>
                <a:r>
                  <a:rPr/>
                  <a:t>. 而用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•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⊕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⊗</m:t>
                    </m:r>
                  </m:oMath>
                </a14:m>
                <a:r>
                  <a:rPr/>
                  <a:t>等符号表示二元运算符.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同余关系与商代数系统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同余关系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上的一个二元运算,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上的一个等价关系. 如果对于任意的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,都有: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∧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⇒</m:t>
                      </m:r>
                      <m:r>
                        <m:t> </m:t>
                      </m:r>
                      <m:r>
                        <m:rPr>
                          <m:sty m:val="p"/>
                        </m:rPr>
                        <m:t>⟨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*</m:t>
                      </m:r>
                      <m:sSub>
                        <m:e>
                          <m:r>
                            <m:t>x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,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rPr>
                          <m:sty m:val="p"/>
                        </m:rPr>
                        <m:t>*</m:t>
                      </m:r>
                      <m:sSub>
                        <m:e>
                          <m:r>
                            <m:t>y</m:t>
                          </m:r>
                        </m:e>
                        <m:sub>
                          <m: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那么称关系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对于二元运算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满足</a:t>
                </a:r>
                <a:r>
                  <a:rPr b="1"/>
                  <a:t>代换性质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定义: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,其中,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是定义在集合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上的二元运算,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上的一个等价关系.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运算满足代换性质, 则称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上关于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运算的</a:t>
                </a:r>
                <a:r>
                  <a:rPr b="1"/>
                  <a:t>同余关系</a:t>
                </a:r>
                <a:r>
                  <a:rPr/>
                  <a:t>(Congruence relation). 此时,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的等价类为</a:t>
                </a:r>
                <a:r>
                  <a:rPr b="1"/>
                  <a:t>同余类</a:t>
                </a:r>
                <a:r>
                  <a:rPr/>
                  <a:t>(Congruence classes).</a:t>
                </a:r>
              </a:p>
              <a:p>
                <a:pPr lvl="0" indent="0" marL="0">
                  <a:buNone/>
                </a:pPr>
                <a:r>
                  <a:rPr/>
                  <a:t>注: 也即具有代换性质的等价关系称为同余关系.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其中,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是整数集合,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是通常的加法运算,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上的等价关系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定义为: 对于任意的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=</m:t>
                    </m:r>
                    <m:r>
                      <m:t>y</m:t>
                    </m:r>
                  </m:oMath>
                </a14:m>
                <a:r>
                  <a:rPr/>
                  <a:t>,证明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是一个同余关系.</a:t>
                </a:r>
              </a:p>
              <a:p>
                <a:pPr lvl="0" indent="0" marL="0">
                  <a:buNone/>
                </a:pPr>
                <a:r>
                  <a:rPr/>
                  <a:t>证明: 对于任意的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若: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, 则有: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于是有: 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</m:oMath>
                </a14:m>
                <a:r>
                  <a:rPr/>
                  <a:t>,且</a:t>
                </a:r>
                <a14:m>
                  <m:oMath xmlns:m="http://schemas.openxmlformats.org/officeDocument/2006/math"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从而有: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x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y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所以,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上的同余关系.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S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t>S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运算的定义如下: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+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</m:mr>
                        <m:mr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</m:mr>
                        <m:mr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  <m:mr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  <m:e>
                            <m:r>
                              <m:t>b</m:t>
                            </m:r>
                          </m:e>
                        </m:mr>
                        <m:mr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c</m:t>
                            </m:r>
                          </m:e>
                          <m:e>
                            <m:r>
                              <m:t>d</m:t>
                            </m:r>
                          </m:e>
                          <m:e>
                            <m:r>
                              <m:t>b</m:t>
                            </m:r>
                          </m:e>
                          <m:e>
                            <m:r>
                              <m:t>a</m:t>
                            </m:r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对于</a:t>
                </a:r>
                <a14:m>
                  <m:oMath xmlns:m="http://schemas.openxmlformats.org/officeDocument/2006/math">
                    <m:r>
                      <m:t>S</m:t>
                    </m:r>
                  </m:oMath>
                </a14:m>
                <a:r>
                  <a:rPr/>
                  <a:t>上的等价关系: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问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是否是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上的同余关系？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 对于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运算,取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但是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∉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故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+</m:t>
                    </m:r>
                  </m:oMath>
                </a14:m>
                <a:r>
                  <a:rPr/>
                  <a:t>运算不满足代换性质, 所以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不是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上的同余关系.</a:t>
                </a:r>
              </a:p>
              <a:p>
                <a:pPr lvl="0" indent="0" marL="0">
                  <a:buNone/>
                </a:pPr>
                <a:r>
                  <a:rPr/>
                  <a:t>同余关系一定是等价关系. 但这个例子说明, 等价关系未必是同余关系.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设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#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#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上的二元运算,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上的二元关系: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t>y</m:t>
                    </m:r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R</m:t>
                    </m:r>
                  </m:oMath>
                </a14:m>
                <a:r>
                  <a:rPr/>
                  <a:t>当且仅当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x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y</m:t>
                        </m:r>
                      </m:e>
                    </m:d>
                  </m:oMath>
                </a14:m>
                <a:r>
                  <a:rPr/>
                  <a:t>. 则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上的一个同余关系.</a:t>
                </a:r>
              </a:p>
              <a:p>
                <a:pPr lvl="0" indent="0" marL="0">
                  <a:buNone/>
                </a:pPr>
                <a:r>
                  <a:rPr/>
                  <a:t>称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为由同态映射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诱导的同余关系.</a:t>
                </a:r>
              </a:p>
              <a:p>
                <a:pPr lvl="0" indent="0" marL="0">
                  <a:spcBef>
                    <a:spcPts val="3000"/>
                  </a:spcBef>
                  <a:buNone/>
                </a:pPr>
                <a:r>
                  <a:rPr b="1"/>
                  <a:t>商代数</a:t>
                </a:r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上的一个同余关系,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是定义再集合</a:t>
                </a:r>
                <a14:m>
                  <m:oMath xmlns:m="http://schemas.openxmlformats.org/officeDocument/2006/math">
                    <m:r>
                      <m:t>X</m:t>
                    </m:r>
                  </m:oMath>
                </a14:m>
                <a:r>
                  <a:rPr/>
                  <a:t>上的二元运算. 构成一个代数系统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,其中</a:t>
                </a:r>
              </a:p>
              <a:p>
                <a:pPr lvl="0" indent="-457200" marL="457200">
                  <a:buAutoNum type="arabicParenBoth"/>
                </a:pPr>
                <a14:m>
                  <m:oMath xmlns:m="http://schemas.openxmlformats.org/officeDocument/2006/math"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|</m:t>
                    </m:r>
                    <m:r>
                      <m:t>x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-457200" marL="457200">
                  <a:buAutoNum type="arabicParenBoth"/>
                </a:pPr>
                <a:r>
                  <a:rPr/>
                  <a:t>对于任意的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X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⊙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*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称代数系统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关于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的商代数系统, 简称</a:t>
                </a:r>
                <a:r>
                  <a:rPr b="1"/>
                  <a:t>商代数</a:t>
                </a:r>
                <a:r>
                  <a:rPr/>
                  <a:t>, 记作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设有代数系统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+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,其中, 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是整数集合, +是普通加法,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是模4同余关系, 求商代数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解: 即构造: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≡</m:t>
                      </m:r>
                      <m:r>
                        <m:t>b</m:t>
                      </m:r>
                      <m:r>
                        <m:t> </m:t>
                      </m:r>
                      <m:r>
                        <m:t>m</m:t>
                      </m:r>
                      <m:r>
                        <m:t>o</m:t>
                      </m:r>
                      <m:r>
                        <m:t>d</m:t>
                      </m:r>
                      <m:r>
                        <m:t> 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商集: </a:t>
                </a:r>
                <a14:m>
                  <m:oMath xmlns:m="http://schemas.openxmlformats.org/officeDocument/2006/math">
                    <m:r>
                      <m:t>Z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0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1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2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3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其中: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0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1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9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2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6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3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5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7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⋯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构造: 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Z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运算定义为: 对于任意的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x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y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∈</m:t>
                    </m:r>
                    <m:r>
                      <m:t>Z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⊙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y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  <m:r>
                                <m:rPr>
                                  <m:sty m:val="p"/>
                                </m:rPr>
                                <m:t>+</m:t>
                              </m:r>
                              <m:r>
                                <m:t>y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d>
                                <m:dPr>
                                  <m:begChr m:val="("/>
                                  <m:endChr m:val=")"/>
                                  <m:sepChr m:val=""/>
                                  <m:grow/>
                                </m:dPr>
                                <m:e>
                                  <m:r>
                                    <m:t>x</m:t>
                                  </m:r>
                                  <m:r>
                                    <m:rPr>
                                      <m:sty m:val="p"/>
                                    </m:rPr>
                                    <m:t>+</m:t>
                                  </m:r>
                                  <m:r>
                                    <m:t>y</m:t>
                                  </m:r>
                                </m:e>
                              </m:d>
                              <m:r>
                                <m:t> </m:t>
                              </m:r>
                              <m:r>
                                <m:t>m</m:t>
                              </m:r>
                              <m:r>
                                <m:t>o</m:t>
                              </m:r>
                              <m:r>
                                <m:t>d</m:t>
                              </m:r>
                              <m:r>
                                <m:t> </m:t>
                              </m:r>
                              <m:r>
                                <m:t>4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由此得到的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⊙</m:t>
                    </m:r>
                  </m:oMath>
                </a14:m>
                <a:r>
                  <a:rPr/>
                  <a:t>运算的运算表: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m>
                        <m:mPr>
                          <m:baseJc m:val="center"/>
                          <m:plcHide m:val="1"/>
                          <m:mcs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  <m:mc>
                              <m:mcPr>
                                <m:mcJc m:val="center"/>
                                <m:count m:val="1"/>
                              </m:mcPr>
                            </m:mc>
                          </m:mcs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m:t>⊙</m:t>
                            </m:r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m:t> </m:t>
                            </m:r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m:t> </m:t>
                            </m:r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m:t> </m:t>
                            </m:r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m:t> </m:t>
                            </m:r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3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0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1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  <m:e>
                            <m:sSub>
                              <m:e>
                                <m:d>
                                  <m:dPr>
                                    <m:begChr m:val="["/>
                                    <m:endChr m:val="]"/>
                                    <m:sepChr m:val=""/>
                                    <m:grow/>
                                  </m:dPr>
                                  <m:e>
                                    <m:r>
                                      <m:t>2</m:t>
                                    </m:r>
                                  </m:e>
                                </m:d>
                              </m:e>
                              <m:sub>
                                <m:r>
                                  <m:t>R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于是, 得到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的商代数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U</m:t>
                      </m:r>
                      <m:r>
                        <m:rPr>
                          <m:sty m:val="p"/>
                        </m:rPr>
                        <m:t>/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Z</m:t>
                      </m:r>
                      <m:r>
                        <m:rPr>
                          <m:sty m:val="p"/>
                        </m:rPr>
                        <m:t>/</m:t>
                      </m:r>
                      <m:r>
                        <m:t>R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⊙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上的一个等价关系, 若有函数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∀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 </m:t>
                      </m:r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x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d>
                            <m:dPr>
                              <m:begChr m:val="["/>
                              <m:endChr m:val="]"/>
                              <m:sepChr m:val=""/>
                              <m:grow/>
                            </m:dPr>
                            <m:e>
                              <m:r>
                                <m:t>x</m:t>
                              </m:r>
                            </m:e>
                          </m:d>
                        </m:e>
                        <m:sub>
                          <m:r>
                            <m:t>R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到商集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的</a:t>
                </a:r>
                <a:r>
                  <a:rPr b="1"/>
                  <a:t>正则映射</a:t>
                </a:r>
                <a:r>
                  <a:rPr/>
                  <a:t>或</a:t>
                </a:r>
                <a:r>
                  <a:rPr b="1"/>
                  <a:t>规范映射</a:t>
                </a:r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 </a:t>
                </a:r>
              </a:p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中的等价关系, 并且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R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b</m:t>
                      </m:r>
                      <m:r>
                        <m:rPr>
                          <m:sty m:val="p"/>
                        </m:rPr>
                        <m:t>⟩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c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rPr>
                          <m:sty m:val="p"/>
                        </m:rPr>
                        <m:t>⟨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d</m:t>
                      </m:r>
                      <m:r>
                        <m:rPr>
                          <m:sty m:val="p"/>
                        </m:rPr>
                        <m:t>⟩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求正则映射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.</a:t>
                </a:r>
              </a:p>
            </p:txBody>
          </p:sp>
        </mc:Choice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2" sz="half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解: 因为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a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b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c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sSub>
                      <m:e>
                        <m:d>
                          <m:dPr>
                            <m:begChr m:val="["/>
                            <m:endChr m:val="]"/>
                            <m:sepChr m:val=""/>
                            <m:grow/>
                          </m:dPr>
                          <m:e>
                            <m:r>
                              <m:t>d</m:t>
                            </m:r>
                          </m:e>
                        </m:d>
                      </m:e>
                      <m:sub>
                        <m:r>
                          <m:t>R</m:t>
                        </m:r>
                      </m:sub>
                    </m:sSub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所以商集: </a:t>
                </a:r>
                <a14:m>
                  <m:oMath xmlns:m="http://schemas.openxmlformats.org/officeDocument/2006/math"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</a:p>
              <a:p>
                <a:pPr lvl="0" indent="0" marL="0">
                  <a:buNone/>
                </a:pPr>
                <a:r>
                  <a:rPr/>
                  <a:t>于是有正则映射: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b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t>b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c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d</m:t>
                        </m:r>
                      </m:e>
                    </m:d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{</m:t>
                    </m:r>
                    <m:r>
                      <m:t>c</m:t>
                    </m:r>
                    <m:r>
                      <m:rPr>
                        <m:sty m:val="p"/>
                      </m:rPr>
                      <m:t>,</m:t>
                    </m:r>
                    <m:r>
                      <m:t>d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</a:t>
                </a:r>
              </a:p>
            </p:txBody>
          </p:sp>
        </mc:Choice>
      </mc:AlternateContent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11" name="Slide Number Placeholder 5"/>
          <p:cNvSpPr>
            <a:spLocks noGrp="1"/>
          </p:cNvSpPr>
          <p:nvPr>
            <p:ph idx="12" sz="quarter" type="sldNum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上的同余关系, 其中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是二元运算, 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对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的商代数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, 则正则映射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r>
                        <m:rPr>
                          <m:sty m:val="p"/>
                        </m:rPr>
                        <m:t>: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→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/</m:t>
                      </m:r>
                      <m:r>
                        <m:t>R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是从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</m:oMath>
                </a14:m>
                <a:r>
                  <a:rPr/>
                  <a:t>的同态映射.</a:t>
                </a:r>
              </a:p>
              <a:p>
                <a:pPr lvl="0" indent="0" marL="0">
                  <a:buNone/>
                </a:pPr>
                <a:r>
                  <a:rPr/>
                  <a:t>此时称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为由同余关系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诱导出的同态映射.</a:t>
                </a:r>
              </a:p>
              <a:p>
                <a:pPr lvl="0" indent="0" marL="0">
                  <a:buNone/>
                </a:pPr>
                <a:r>
                  <a:rPr/>
                  <a:t>定理: 若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是从代数系统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*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到</a:t>
                </a:r>
                <a14:m>
                  <m:oMath xmlns:m="http://schemas.openxmlformats.org/officeDocument/2006/math">
                    <m:r>
                      <m:t>V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B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的同态映射, 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诱导的</a:t>
                </a:r>
                <a14:m>
                  <m:oMath xmlns:m="http://schemas.openxmlformats.org/officeDocument/2006/math">
                    <m:r>
                      <m:t>U</m:t>
                    </m:r>
                  </m:oMath>
                </a14:m>
                <a:r>
                  <a:rPr/>
                  <a:t>上的同余关系. 其中,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是二元运算.</a:t>
                </a:r>
              </a:p>
              <a:p>
                <a:pPr lvl="0" indent="0" marL="0">
                  <a:buNone/>
                </a:pPr>
                <a:r>
                  <a:rPr/>
                  <a:t>则在商代数</a:t>
                </a:r>
                <a14:m>
                  <m:oMath xmlns:m="http://schemas.openxmlformats.org/officeDocument/2006/math">
                    <m:r>
                      <m:t>U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与同态像</a:t>
                </a:r>
                <a14:m>
                  <m:oMath xmlns:m="http://schemas.openxmlformats.org/officeDocument/2006/math">
                    <m:sSup>
                      <m:e>
                        <m:r>
                          <m:t>V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之间存在同构映射</a:t>
                </a:r>
              </a:p>
              <a:p>
                <a:pPr lvl="0" indent="0" marL="0">
                  <a:buNone/>
                </a:pPr>
                <a14:m>
                  <m:oMath xmlns:m="http://schemas.openxmlformats.org/officeDocument/2006/math">
                    <m:r>
                      <m:t>g</m:t>
                    </m:r>
                    <m:r>
                      <m:rPr>
                        <m:sty m:val="p"/>
                      </m:rPr>
                      <m:t>: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→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:r>
                  <a:rPr/>
                  <a:t>即代数系统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r>
                      <m:t>A</m:t>
                    </m:r>
                    <m:r>
                      <m:rPr>
                        <m:sty m:val="p"/>
                      </m:rPr>
                      <m:t>/</m:t>
                    </m:r>
                    <m:r>
                      <m:t>R</m:t>
                    </m:r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⊙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与代数系统</a:t>
                </a:r>
                <a14:m>
                  <m:oMath xmlns:m="http://schemas.openxmlformats.org/officeDocument/2006/math">
                    <m:sSup>
                      <m:e>
                        <m:r>
                          <m:t>V</m:t>
                        </m:r>
                      </m:e>
                      <m:sup>
                        <m:r>
                          <m:rPr>
                            <m:sty m:val="p"/>
                          </m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rPr>
                        <m:sty m:val="p"/>
                      </m:rPr>
                      <m:t>⟨</m:t>
                    </m:r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r>
                          <m:t>A</m:t>
                        </m:r>
                      </m:e>
                    </m:d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∘</m:t>
                    </m:r>
                    <m:r>
                      <m:rPr>
                        <m:sty m:val="p"/>
                      </m:rPr>
                      <m:t>⟩</m:t>
                    </m:r>
                  </m:oMath>
                </a14:m>
                <a:r>
                  <a:rPr/>
                  <a:t>同构.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是自然数集合,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N</m:t>
                    </m:r>
                  </m:oMath>
                </a14:m>
                <a:r>
                  <a:rPr/>
                  <a:t>定义为: 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C</m:t>
                      </m:r>
                      <m:r>
                        <m:t>M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n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即求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</m:oMath>
                </a14:m>
                <a:r>
                  <a:rPr/>
                  <a:t>和</a:t>
                </a:r>
                <a14:m>
                  <m:oMath xmlns:m="http://schemas.openxmlformats.org/officeDocument/2006/math"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的最小公倍数(Least common multiple). 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上的一个二元运算.</a:t>
                </a:r>
              </a:p>
              <a:p>
                <a:pPr lvl="0" indent="0" marL="0">
                  <a:buNone/>
                </a:pPr>
                <a:r>
                  <a:rPr/>
                  <a:t>若用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表示运算符, 则有: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L</m:t>
                      </m:r>
                      <m:r>
                        <m:t>C</m:t>
                      </m:r>
                      <m:r>
                        <m:t>M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1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1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1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2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3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3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6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r>
                            <m:t>4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t>8</m:t>
                          </m:r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r>
                        <m:t>4</m:t>
                      </m:r>
                      <m:r>
                        <m:rPr>
                          <m:sty m:val="p"/>
                        </m:rPr>
                        <m:t>*</m:t>
                      </m:r>
                      <m:r>
                        <m:t>8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8</m:t>
                      </m:r>
                    </m:oMath>
                  </m:oMathPara>
                </a14:m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设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是实数集合, 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是正整数,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R</m:t>
                    </m:r>
                  </m:oMath>
                </a14:m>
                <a:r>
                  <a:rPr/>
                  <a:t>定义为: 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r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R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f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</a:t>
                </a:r>
                <a14:m>
                  <m:oMath xmlns:m="http://schemas.openxmlformats.org/officeDocument/2006/math">
                    <m:r>
                      <m:t>f</m:t>
                    </m:r>
                  </m:oMath>
                </a14:m>
                <a:r>
                  <a:rPr/>
                  <a:t>是</a:t>
                </a:r>
                <a14:m>
                  <m:oMath xmlns:m="http://schemas.openxmlformats.org/officeDocument/2006/math">
                    <m:r>
                      <m:t>R</m:t>
                    </m:r>
                  </m:oMath>
                </a14:m>
                <a:r>
                  <a:rPr/>
                  <a:t>上的一个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元运算.</a:t>
                </a:r>
              </a:p>
              <a:p>
                <a:pPr lvl="0" indent="0" marL="0">
                  <a:buNone/>
                </a:pPr>
                <a:r>
                  <a:rPr/>
                  <a:t>若用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∘</m:t>
                    </m:r>
                  </m:oMath>
                </a14:m>
                <a:r>
                  <a:rPr/>
                  <a:t>表示运算符, 则有: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∘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r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r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定义: 设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是集合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上的一个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元运算, 若对于任意的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r>
                      <m:rPr>
                        <m:sty m:val="p"/>
                      </m:rPr>
                      <m:t>⋯</m:t>
                    </m:r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a</m:t>
                        </m:r>
                      </m:e>
                      <m:sub>
                        <m:r>
                          <m:t>n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A</m:t>
                        </m:r>
                      </m:e>
                      <m:sup>
                        <m:r>
                          <m:t>n</m:t>
                        </m:r>
                      </m:sup>
                    </m:sSup>
                  </m:oMath>
                </a14:m>
                <a:r>
                  <a:rPr/>
                  <a:t>,都有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rPr>
                          <m:sty m:val="p"/>
                        </m:rPr>
                        <m:t>*</m:t>
                      </m:r>
                      <m:d>
                        <m:dPr>
                          <m:begChr m:val="("/>
                          <m:endChr m:val=")"/>
                          <m:sepChr m:val=""/>
                          <m:grow/>
                        </m:dPr>
                        <m:e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m:t>,</m:t>
                          </m:r>
                          <m:r>
                            <m:rPr>
                              <m:sty m:val="p"/>
                            </m:rPr>
                            <m:t>⋯</m:t>
                          </m:r>
                          <m:r>
                            <m:rPr>
                              <m:sty m:val="p"/>
                            </m:rPr>
                            <m:t>,</m:t>
                          </m:r>
                          <m:sSub>
                            <m:e>
                              <m:r>
                                <m:t>a</m:t>
                              </m:r>
                            </m:e>
                            <m:sub>
                              <m:r>
                                <m:t>n</m:t>
                              </m:r>
                            </m:sub>
                          </m:sSub>
                        </m:e>
                      </m:d>
                      <m:r>
                        <m:rPr>
                          <m:sty m:val="p"/>
                        </m:rPr>
                        <m:t>∈</m:t>
                      </m:r>
                      <m:r>
                        <m:t>A</m:t>
                      </m:r>
                      <m:r>
                        <m:rPr>
                          <m:sty m:val="p"/>
                        </m:rPr>
                        <m:t>,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则称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*</m:t>
                    </m:r>
                  </m:oMath>
                </a14:m>
                <a:r>
                  <a:rPr/>
                  <a:t>运算在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上是</a:t>
                </a:r>
                <a:r>
                  <a:rPr b="1"/>
                  <a:t>封闭的</a:t>
                </a:r>
                <a:r>
                  <a:rPr/>
                  <a:t>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 判断下列集合在普通加法运算”+“和普通乘法运算”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“下是否封闭?</a:t>
                </a:r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A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0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B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sSup>
                        <m:e>
                          <m:r>
                            <m:t>2</m:t>
                          </m:r>
                        </m:e>
                        <m:sup>
                          <m:r>
                            <m:t>n</m:t>
                          </m:r>
                        </m:sup>
                      </m:sSup>
                      <m:r>
                        <m:rPr>
                          <m:sty m:val="p"/>
                        </m:rPr>
                        <m:t>,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C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rPr>
                          <m:sty m:val="p"/>
                        </m:rPr>
                        <m:t>−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1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D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rPr>
                          <m:sty m:val="p"/>
                        </m:rPr>
                        <m:t>{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|</m:t>
                      </m:r>
                      <m:r>
                        <m:t>x</m:t>
                      </m:r>
                      <m:r>
                        <m:rPr>
                          <m:sty m:val="p"/>
                        </m:rPr>
                        <m:t>=</m:t>
                      </m:r>
                      <m:r>
                        <m:t>2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,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∈</m:t>
                      </m:r>
                      <m:r>
                        <m:t>N</m:t>
                      </m:r>
                      <m:r>
                        <m:rPr>
                          <m:sty m:val="p"/>
                        </m:rPr>
                        <m:t>}</m:t>
                      </m:r>
                    </m:oMath>
                  </m:oMathPara>
                </a14:m>
              </a:p>
              <a:p>
                <a:pPr lvl="0" indent="0" marL="0">
                  <a:buNone/>
                </a:pPr>
                <a:r>
                  <a:rPr/>
                  <a:t>解: 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×</m:t>
                    </m:r>
                  </m:oMath>
                </a14:m>
                <a:r>
                  <a:rPr/>
                  <a:t>”运算在上述四个集合中都是封闭的. 而对于”+“运算:</a:t>
                </a:r>
              </a:p>
              <a:p>
                <a:pPr lvl="0" indent="0" marL="0">
                  <a:buNone/>
                </a:pPr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中不封闭, 因为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A</m:t>
                    </m:r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A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中不封闭, 因为2和</a:t>
                </a:r>
                <a14:m>
                  <m:oMath xmlns:m="http://schemas.openxmlformats.org/officeDocument/2006/math">
                    <m:sSup>
                      <m:e>
                        <m:r>
                          <m:t>2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都属于</a:t>
                </a:r>
                <a14:m>
                  <m:oMath xmlns:m="http://schemas.openxmlformats.org/officeDocument/2006/math">
                    <m:r>
                      <m:t>B</m:t>
                    </m:r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+</m:t>
                    </m:r>
                    <m:sSup>
                      <m:e>
                        <m:r>
                          <m:t>2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=</m:t>
                    </m:r>
                    <m:r>
                      <m:t>6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B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C</m:t>
                    </m:r>
                  </m:oMath>
                </a14:m>
                <a:r>
                  <a:rPr/>
                  <a:t>中不封闭, 因为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C</m:t>
                    </m:r>
                  </m:oMath>
                </a14:m>
                <a:r>
                  <a:rPr/>
                  <a:t>, 但</a:t>
                </a:r>
                <a14:m>
                  <m:oMath xmlns:m="http://schemas.openxmlformats.org/officeDocument/2006/math">
                    <m:r>
                      <m:t>1</m:t>
                    </m:r>
                    <m:r>
                      <m:rPr>
                        <m:sty m:val="p"/>
                      </m:rPr>
                      <m:t>+</m:t>
                    </m:r>
                    <m:r>
                      <m:t>1</m:t>
                    </m:r>
                    <m:r>
                      <m:rPr>
                        <m:sty m:val="p"/>
                      </m:rPr>
                      <m:t>=</m:t>
                    </m:r>
                    <m:r>
                      <m:t>2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C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在</a:t>
                </a:r>
                <a14:m>
                  <m:oMath xmlns:m="http://schemas.openxmlformats.org/officeDocument/2006/math">
                    <m:r>
                      <m:t>D</m:t>
                    </m:r>
                  </m:oMath>
                </a14:m>
                <a:r>
                  <a:rPr/>
                  <a:t>中是封闭的.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:r>
                  <a:rPr/>
                  <a:t>例:函数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Z</m:t>
                    </m:r>
                  </m:oMath>
                </a14:m>
                <a:r>
                  <a:rPr/>
                  <a:t>定义为:对于任意的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Z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−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可见运算”-“对</a:t>
                </a:r>
                <a14:m>
                  <m:oMath xmlns:m="http://schemas.openxmlformats.org/officeDocument/2006/math">
                    <m:r>
                      <m:t>Z</m:t>
                    </m:r>
                  </m:oMath>
                </a14:m>
                <a:r>
                  <a:rPr/>
                  <a:t>是封闭的. 但是, 若取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,”-“对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就不封闭了, 因为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,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∈</m:t>
                    </m:r>
                    <m:r>
                      <m:t>N</m:t>
                    </m:r>
                  </m:oMath>
                </a14:m>
                <a:r>
                  <a:rPr/>
                  <a:t>,而</a:t>
                </a:r>
                <a14:m>
                  <m:oMath xmlns:m="http://schemas.openxmlformats.org/officeDocument/2006/math">
                    <m:r>
                      <m:t>2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3</m:t>
                    </m:r>
                    <m:r>
                      <m:rPr>
                        <m:sty m:val="p"/>
                      </m:rPr>
                      <m:t>∉</m:t>
                    </m:r>
                    <m:r>
                      <m:t>N</m:t>
                    </m:r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例: 函数</a:t>
                </a:r>
                <a14:m>
                  <m:oMath xmlns:m="http://schemas.openxmlformats.org/officeDocument/2006/math">
                    <m:r>
                      <m:t>f</m:t>
                    </m:r>
                    <m:r>
                      <m:rPr>
                        <m:sty m:val="p"/>
                      </m:rPr>
                      <m:t>: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m:t>→</m:t>
                    </m:r>
                    <m:r>
                      <m:t>N</m:t>
                    </m:r>
                  </m:oMath>
                </a14:m>
                <a:r>
                  <a:rPr/>
                  <a:t>定义为:对于任意的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m:t>⟨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,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m:t>⟩</m:t>
                    </m:r>
                    <m:r>
                      <m:rPr>
                        <m:sty m:val="p"/>
                      </m:rPr>
                      <m:t>∈</m:t>
                    </m:r>
                    <m:sSup>
                      <m:e>
                        <m:r>
                          <m:t>N</m:t>
                        </m:r>
                      </m:e>
                      <m:sup>
                        <m:r>
                          <m:t>2</m:t>
                        </m:r>
                      </m:sup>
                    </m:sSup>
                  </m:oMath>
                </a14:m>
                <a:r>
                  <a:rPr/>
                  <a:t>, </a:t>
                </a:r>
                <a14:m>
                  <m:oMath xmlns:m="http://schemas.openxmlformats.org/officeDocument/2006/math">
                    <m:r>
                      <m:t>f</m:t>
                    </m:r>
                    <m:d>
                      <m:dPr>
                        <m:begChr m:val="("/>
                        <m:endChr m:val=")"/>
                        <m:sepChr m:val=""/>
                        <m:grow/>
                      </m:dPr>
                      <m:e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1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m:t>,</m:t>
                        </m:r>
                        <m:sSub>
                          <m:e>
                            <m:r>
                              <m:t>n</m:t>
                            </m:r>
                          </m:e>
                          <m:sub>
                            <m:r>
                              <m:t>2</m:t>
                            </m:r>
                          </m:sub>
                        </m:sSub>
                      </m:e>
                    </m:d>
                    <m:r>
                      <m:rPr>
                        <m:sty m:val="p"/>
                      </m:rPr>
                      <m:t>=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m:t>+</m:t>
                    </m:r>
                    <m:sSub>
                      <m:e>
                        <m:r>
                          <m:t>n</m:t>
                        </m:r>
                      </m:e>
                      <m:sub>
                        <m:r>
                          <m:t>2</m:t>
                        </m:r>
                      </m:sub>
                    </m:sSub>
                  </m:oMath>
                </a14:m>
                <a:r>
                  <a:rPr/>
                  <a:t>.</a:t>
                </a:r>
              </a:p>
              <a:p>
                <a:pPr lvl="0" indent="0" marL="0">
                  <a:buNone/>
                </a:pPr>
                <a:r>
                  <a:rPr/>
                  <a:t>可见运算”+“对</a:t>
                </a:r>
                <a14:m>
                  <m:oMath xmlns:m="http://schemas.openxmlformats.org/officeDocument/2006/math">
                    <m:r>
                      <m:t>N</m:t>
                    </m:r>
                  </m:oMath>
                </a14:m>
                <a:r>
                  <a:rPr/>
                  <a:t>是封闭的. 但是, 若取集合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,”+“对</a:t>
                </a:r>
                <a14:m>
                  <m:oMath xmlns:m="http://schemas.openxmlformats.org/officeDocument/2006/math">
                    <m:r>
                      <m:t>N</m:t>
                    </m:r>
                    <m:r>
                      <m:rPr>
                        <m:sty m:val="p"/>
                      </m:rPr>
                      <m:t>∪</m:t>
                    </m:r>
                    <m:r>
                      <m:rPr>
                        <m:sty m:val="p"/>
                      </m:rPr>
                      <m:t>{</m:t>
                    </m:r>
                    <m:r>
                      <m:rPr>
                        <m:sty m:val="p"/>
                      </m:rPr>
                      <m:t>−</m:t>
                    </m:r>
                    <m:r>
                      <m:t>1</m:t>
                    </m:r>
                    <m:r>
                      <m:rPr>
                        <m:sty m:val="p"/>
                      </m:rPr>
                      <m:t>}</m:t>
                    </m:r>
                  </m:oMath>
                </a14:m>
                <a:r>
                  <a:rPr/>
                  <a:t>就不封闭了.</a:t>
                </a:r>
              </a:p>
              <a:p>
                <a:pPr lvl="0" indent="0" marL="0">
                  <a:buNone/>
                </a:pPr>
                <a:r>
                  <a:rPr/>
                  <a:t>由于代数系统中定义的运算可以扩展至数域以外, 所以运算规则本身不一定能用一个解析表达式表示, 而通常用运算表来定义.</a:t>
                </a:r>
              </a:p>
              <a:p>
                <a:pPr lvl="0" indent="0" marL="0">
                  <a:buNone/>
                </a:pPr>
                <a:r>
                  <a:rPr/>
                  <a:t>对于有穷集合</a:t>
                </a:r>
                <a14:m>
                  <m:oMath xmlns:m="http://schemas.openxmlformats.org/officeDocument/2006/math">
                    <m:r>
                      <m:t>A</m:t>
                    </m:r>
                  </m:oMath>
                </a14:m>
                <a:r>
                  <a:rPr/>
                  <a:t>上的一元和二元运算, 常用运算表来表示.</a:t>
                </a:r>
              </a:p>
            </p:txBody>
          </p:sp>
        </mc:Choice>
      </mc:AlternateContent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>
            <a:lvl1pPr>
              <a:defRPr>
                <a:latin charset="-122" panose="02010600040101010101" pitchFamily="2" typeface="Songti SC"/>
                <a:ea charset="-122" panose="02010600040101010101" pitchFamily="2" typeface="Songti SC"/>
              </a:defRPr>
            </a:lvl1pPr>
          </a:lstStyle>
          <a:p>
            <a:r>
              <a:rPr altLang="en-US" dirty="0" lang="zh-CN"/>
              <a:t>数论与组合数学</a:t>
            </a:r>
            <a:r>
              <a:rPr altLang="zh-CN" dirty="0" lang="en-US"/>
              <a:t>-</a:t>
            </a:r>
            <a:r>
              <a:rPr altLang="en-US" dirty="0" lang="zh-CN"/>
              <a:t>组合数学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D57F1E4F-1CFF-5643-939E-217C01CDF56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DC9C16A-AED4-5047-AC3A-DB07C21B53A9}" vid="{AF423486-65F7-574C-8D36-2DC5BC4534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Songti SC</vt:lpstr>
      <vt:lpstr>Arial</vt:lpstr>
      <vt:lpstr>Calibri</vt:lpstr>
      <vt:lpstr>Georgia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代数系统</dc:title>
  <dc:creator>李 辉</dc:creator>
  <cp:keywords/>
  <dcterms:created xsi:type="dcterms:W3CDTF">2023-10-06T03:10:09Z</dcterms:created>
  <dcterms:modified xsi:type="dcterms:W3CDTF">2023-10-06T03:10:09Z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ibliography">
    <vt:lpwstr>Res/DM.bib</vt:lpwstr>
  </property>
  <property fmtid="{D5CDD505-2E9C-101B-9397-08002B2CF9AE}" pid="5" name="by-author">
    <vt:lpwstr/>
  </property>
  <property fmtid="{D5CDD505-2E9C-101B-9397-08002B2CF9AE}" pid="6" name="csl">
    <vt:lpwstr>Res/csl/computing-surveys.csl</vt:lpwstr>
  </property>
  <property fmtid="{D5CDD505-2E9C-101B-9397-08002B2CF9AE}" pid="7" name="editor">
    <vt:lpwstr>source</vt:lpwstr>
  </property>
  <property fmtid="{D5CDD505-2E9C-101B-9397-08002B2CF9AE}" pid="8" name="execute">
    <vt:lpwstr/>
  </property>
  <property fmtid="{D5CDD505-2E9C-101B-9397-08002B2CF9AE}" pid="9" name="header-includes">
    <vt:lpwstr/>
  </property>
  <property fmtid="{D5CDD505-2E9C-101B-9397-08002B2CF9AE}" pid="10" name="include-after">
    <vt:lpwstr/>
  </property>
  <property fmtid="{D5CDD505-2E9C-101B-9397-08002B2CF9AE}" pid="11" name="include-before">
    <vt:lpwstr/>
  </property>
  <property fmtid="{D5CDD505-2E9C-101B-9397-08002B2CF9AE}" pid="12" name="labels">
    <vt:lpwstr/>
  </property>
  <property fmtid="{D5CDD505-2E9C-101B-9397-08002B2CF9AE}" pid="13" name="toc-title">
    <vt:lpwstr>Contents</vt:lpwstr>
  </property>
</Properties>
</file>