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howSpecialPlsOnTitleSld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sz="15611"/>
    <p:restoredTop sz="96327"/>
  </p:normalViewPr>
  <p:slideViewPr>
    <p:cSldViewPr snapToGrid="0">
      <p:cViewPr varScale="1">
        <p:scale>
          <a:sx d="100" n="123"/>
          <a:sy d="100" n="123"/>
        </p:scale>
        <p:origin x="696" y="192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7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26" Type="http://schemas.openxmlformats.org/officeDocument/2006/relationships/theme" Target="theme/theme1.xml" /><Relationship Id="rId25" Type="http://schemas.openxmlformats.org/officeDocument/2006/relationships/viewProps" Target="viewProps.xml" /><Relationship Id="rId2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8238-BA58-5A48-9BAF-1F688BF56EC4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F7281-3443-954B-BDAF-9A4B678FDE42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BD37-125F-7148-A19A-6B80F3FED258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D7-DAC7-2C42-A09D-A7032AE9BC85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82E8D-D98D-3F41-ABD9-478367A6BBD1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5A3A-5DCD-7148-AAD8-3AA4CA965B69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D3896-CDC1-4C4F-9FE9-B58D5139ED08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5978-6D7B-054F-858C-70144F841078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8A4A-8D81-7D45-96A3-CA733E28F5E4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ongti SC" panose="02010600040101010101" pitchFamily="2" charset="-122"/>
                <a:ea typeface="Songti SC" panose="02010600040101010101" pitchFamily="2" charset="-122"/>
              </a:defRPr>
            </a:lvl1pPr>
          </a:lstStyle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98D0B-55E7-9D4D-A807-D4904D80A579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3E0F-DBF0-F34F-93D3-5C8620BC344F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8132-20C5-5140-8D54-21909FDDC07C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B3F5-1E82-3D41-B415-E2D673C3B77F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9E05E-7CBB-8148-A17A-1D04927B46D6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ECBB9-945F-D643-B4E3-3B08EE748FAB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602E-FE66-A54F-899A-C635C49D4C96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b="b" l="0" r="r" t="0"/>
              <a:pathLst>
                <a:path h="136" w="22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b="b" l="0" r="r" t="0"/>
              <a:pathLst>
                <a:path h="504" w="14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b="b" l="0" r="r" t="0"/>
              <a:pathLst>
                <a:path h="308" w="132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b="b" l="0" r="r" t="0"/>
              <a:pathLst>
                <a:path h="79" w="37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b="b" l="0" r="r" t="0"/>
              <a:pathLst>
                <a:path h="722" w="178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b="b" l="0" r="r" t="0"/>
              <a:pathLst>
                <a:path h="635" w="23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b="b" l="0" r="r" t="0"/>
              <a:pathLst>
                <a:path h="107" w="1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b="b" l="0" r="r" t="0"/>
              <a:pathLst>
                <a:path h="222" w="41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b="b" l="0" r="r" t="0"/>
              <a:pathLst>
                <a:path h="878" w="45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b="b" l="0" r="r" t="0"/>
              <a:pathLst>
                <a:path h="73" w="35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b="b" l="0" r="r" t="0"/>
              <a:pathLst>
                <a:path h="48" w="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b="b" l="0" r="r" t="0"/>
              <a:pathLst>
                <a:path h="135" w="52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b="b" l="0" r="r" t="0"/>
              <a:pathLst>
                <a:path h="920" w="103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b="b" l="0" r="r" t="0"/>
              <a:pathLst>
                <a:path h="330" w="88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b="b" l="0" r="r" t="0"/>
              <a:pathLst>
                <a:path h="207" w="9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b="b" l="0" r="r" t="0"/>
              <a:pathLst>
                <a:path h="467" w="115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b="b" l="0" r="r" t="0"/>
              <a:pathLst>
                <a:path h="633" w="36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b="b" l="0" r="r" t="0"/>
              <a:pathLst>
                <a:path h="59" w="28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b="b" l="0" r="r" t="0"/>
              <a:pathLst>
                <a:path h="107" w="1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b="b" l="0" r="r" t="0"/>
              <a:pathLst>
                <a:path h="568" w="294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b="b" l="0" r="r" t="0"/>
              <a:pathLst>
                <a:path h="53" w="25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b="b" l="0" r="r" t="0"/>
              <a:pathLst>
                <a:path h="141" w="29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b="b" l="0" r="r" t="0"/>
              <a:pathLst>
                <a:path h="48" w="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b="b" l="0" r="r" t="0"/>
              <a:pathLst>
                <a:path h="111" w="44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anchor="t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FB551-09BE-634C-83AF-485B589D1044}" type="datetime1">
              <a:rPr lang="en-US" smtClean="0"/>
              <a:t>3/17/23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dt="0" hdr="0"/>
  <p:txStyles>
    <p:titleStyle>
      <a:lvl1pPr algn="l" defTabSz="457200" eaLnBrk="1" hangingPunct="1" latinLnBrk="0" rtl="0">
        <a:spcBef>
          <a:spcPct val="0"/>
        </a:spcBef>
        <a:buNone/>
        <a:defRPr kern="1200" sz="36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457200" eaLnBrk="1" hangingPunct="1" indent="-342900" latinLnBrk="0" marL="3429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8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algn="l" defTabSz="457200" eaLnBrk="1" hangingPunct="1" indent="-285750" latinLnBrk="0" marL="74295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6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algn="l" defTabSz="457200" eaLnBrk="1" hangingPunct="1" indent="-228600" latinLnBrk="0" marL="11430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algn="l" defTabSz="457200" eaLnBrk="1" hangingPunct="1" indent="-228600" latinLnBrk="0" marL="16002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algn="l" defTabSz="457200" eaLnBrk="1" hangingPunct="1" indent="-228600" latinLnBrk="0" marL="20574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algn="l" defTabSz="457200" eaLnBrk="1" hangingPunct="1" indent="-228600" latinLnBrk="0" marL="25146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algn="l" defTabSz="457200" eaLnBrk="1" hangingPunct="1" indent="-228600" latinLnBrk="0" marL="29718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algn="l" defTabSz="457200" eaLnBrk="1" hangingPunct="1" indent="-228600" latinLnBrk="0" marL="34290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algn="l" defTabSz="457200" eaLnBrk="1" hangingPunct="1" indent="-228600" latinLnBrk="0" marL="38862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4572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4572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4572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4572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4572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4572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4572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4572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4572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3.xml" /><Relationship Id="rId3" Type="http://schemas.openxmlformats.org/officeDocument/2006/relationships/slide" Target="slide12.xml" /></Relationships>
</file>

<file path=ppt/slides/_rels/slide2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/>
          <a:lstStyle/>
          <a:p>
            <a:pPr lvl="0" indent="0" marL="0">
              <a:buNone/>
            </a:pPr>
            <a:r>
              <a:rPr/>
              <a:t>函 数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2589213" y="4777379"/>
            <a:ext cx="8915399" cy="1126283"/>
          </a:xfrm>
        </p:spPr>
        <p:txBody>
          <a:bodyPr/>
          <a:lstStyle/>
          <a:p>
            <a:pPr lvl="0" indent="0" marL="0">
              <a:buNone/>
            </a:pPr>
            <a:br/>
            <a:br/>
            <a:r>
              <a:rPr/>
              <a:t>李 辉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设有函数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B</m:t>
                    </m:r>
                  </m:oMath>
                </a14:m>
                <a:r>
                  <a:rPr/>
                  <a:t>, 若存在某个</a:t>
                </a:r>
                <a14:m>
                  <m:oMath xmlns:m="http://schemas.openxmlformats.org/officeDocument/2006/math">
                    <m:r>
                      <m:t>c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B</m:t>
                    </m:r>
                  </m:oMath>
                </a14:m>
                <a:r>
                  <a:rPr/>
                  <a:t>, 使得对任意的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 都有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c</m:t>
                    </m:r>
                  </m:oMath>
                </a14:m>
                <a:r>
                  <a:rPr/>
                  <a:t>, 即</a:t>
                </a:r>
                <a14:m>
                  <m:oMath xmlns:m="http://schemas.openxmlformats.org/officeDocument/2006/math">
                    <m:r>
                      <m:t>V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f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为</a:t>
                </a:r>
                <a:r>
                  <a:rPr b="1"/>
                  <a:t>常值函数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常值函数一般不是单射函数.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B</m:t>
                    </m:r>
                  </m:oMath>
                </a14:m>
                <a:r>
                  <a:rPr/>
                  <a:t> 定义为: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</m:oMath>
                </a14:m>
                <a:r>
                  <a:rPr/>
                  <a:t>. 即: 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函数</a:t>
                </a:r>
                <a14:m>
                  <m:oMath xmlns:m="http://schemas.openxmlformats.org/officeDocument/2006/math">
                    <m:r>
                      <m:t>g</m:t>
                    </m:r>
                    <m:r>
                      <m:rPr>
                        <m:sty m:val="p"/>
                      </m:rPr>
                      <m:t>: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B</m:t>
                    </m:r>
                  </m:oMath>
                </a14:m>
                <a:r>
                  <a:rPr/>
                  <a:t> 定义为: </a:t>
                </a:r>
                <a14:m>
                  <m:oMath xmlns:m="http://schemas.openxmlformats.org/officeDocument/2006/math"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g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. 即: </a:t>
                </a:r>
                <a14:m>
                  <m:oMath xmlns:m="http://schemas.openxmlformats.org/officeDocument/2006/math">
                    <m:r>
                      <m:t>g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0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0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0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则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,</m:t>
                    </m:r>
                    <m:r>
                      <m:t>g</m:t>
                    </m:r>
                  </m:oMath>
                </a14:m>
                <a:r>
                  <a:rPr/>
                  <a:t>都是常值函数.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N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N</m:t>
                    </m:r>
                  </m:oMath>
                </a14:m>
                <a:r>
                  <a:rPr/>
                  <a:t>定义为: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是常值函数.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若函数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A</m:t>
                    </m:r>
                  </m:oMath>
                </a14:m>
                <a:r>
                  <a:rPr/>
                  <a:t>, 对任意的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 有: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x</m:t>
                    </m:r>
                  </m:oMath>
                </a14:m>
                <a:r>
                  <a:rPr/>
                  <a:t>, 即: 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|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. 则称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</a:t>
                </a:r>
                <a:r>
                  <a:rPr b="1"/>
                  <a:t>恒等函数</a:t>
                </a:r>
                <a:r>
                  <a:rPr/>
                  <a:t>.记为</a:t>
                </a:r>
                <a14:m>
                  <m:oMath xmlns:m="http://schemas.openxmlformats.org/officeDocument/2006/math">
                    <m:sSub>
                      <m:e>
                        <m:r>
                          <m:t>I</m:t>
                        </m:r>
                      </m:e>
                      <m:sub>
                        <m:r>
                          <m:t>A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恒等函数是双射函数.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判断下列函数中哪些是恒等函数？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5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6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解: </a:t>
                </a:r>
                <a14:m>
                  <m:oMath xmlns:m="http://schemas.openxmlformats.org/officeDocument/2006/math">
                    <m:sSub>
                      <m:e>
                        <m:r>
                          <m:t>f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b>
                      <m:e>
                        <m:r>
                          <m:t>f</m:t>
                        </m:r>
                      </m:e>
                      <m:sub>
                        <m:r>
                          <m:t>4</m:t>
                        </m:r>
                      </m:sub>
                    </m:sSub>
                  </m:oMath>
                </a14:m>
                <a:r>
                  <a:rPr/>
                  <a:t>都是恒等函数.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函数的运算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设有函数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g</m:t>
                    </m:r>
                    <m:r>
                      <m:rPr>
                        <m:sty m:val="p"/>
                      </m:rPr>
                      <m:t>: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Z</m:t>
                    </m:r>
                  </m:oMath>
                </a14:m>
                <a:r>
                  <a:rPr/>
                  <a:t>, 则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r>
                        <m:rPr>
                          <m:sty m:val="p"/>
                        </m:rPr>
                        <m:t>⋅</m:t>
                      </m:r>
                      <m:r>
                        <m:t>g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z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|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t>z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Z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rPr>
                          <m:sty m:val="p"/>
                        </m:rPr>
                        <m:t>∃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r>
                        <m:t>z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g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y</m:t>
                          </m:r>
                        </m:e>
                      </m:d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称为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g</m:t>
                    </m:r>
                  </m:oMath>
                </a14:m>
                <a:r>
                  <a:rPr/>
                  <a:t>的</a:t>
                </a:r>
                <a:r>
                  <a:rPr b="1"/>
                  <a:t>复合函数</a:t>
                </a:r>
                <a:r>
                  <a:rPr/>
                  <a:t>(合成函数).</a:t>
                </a:r>
              </a:p>
              <a:p>
                <a:pPr lvl="0" indent="0" marL="0">
                  <a:buNone/>
                </a:pPr>
                <a:r>
                  <a:rPr/>
                  <a:t>显然, </a:t>
                </a:r>
                <a14:m>
                  <m:oMath xmlns:m="http://schemas.openxmlformats.org/officeDocument/2006/math">
                    <m:r>
                      <m:t>D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f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g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V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f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g</m:t>
                        </m:r>
                      </m:e>
                    </m:d>
                    <m:r>
                      <m:rPr>
                        <m:sty m:val="p"/>
                      </m:rPr>
                      <m:t>⊆</m:t>
                    </m:r>
                    <m:r>
                      <m:t>Z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g</m:t>
                    </m:r>
                    <m:r>
                      <m:rPr>
                        <m:sty m:val="p"/>
                      </m:rPr>
                      <m:t>: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Z</m:t>
                    </m:r>
                  </m:oMath>
                </a14:m>
                <a:r>
                  <a:rPr/>
                  <a:t>是两个函数, 则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g</m:t>
                    </m:r>
                    <m:r>
                      <m:t>是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Z</m:t>
                    </m:r>
                  </m:oMath>
                </a14:m>
                <a:r>
                  <a:rPr/>
                  <a:t>的函数, 且对任意的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</m:oMath>
                </a14:m>
                <a:r>
                  <a:rPr/>
                  <a:t>, 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g</m:t>
                          </m:r>
                        </m:e>
                      </m:d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g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例: 设有集合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α</m:t>
                    </m:r>
                    <m:r>
                      <m:rPr>
                        <m:sty m:val="p"/>
                      </m:rPr>
                      <m:t>,</m:t>
                    </m:r>
                    <m:r>
                      <m:t>β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t>Z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Y</m:t>
                    </m:r>
                  </m:oMath>
                </a14:m>
                <a:r>
                  <a:rPr/>
                  <a:t>定义为: 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α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α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β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函数</a:t>
                </a:r>
                <a14:m>
                  <m:oMath xmlns:m="http://schemas.openxmlformats.org/officeDocument/2006/math">
                    <m:r>
                      <m:t>g</m:t>
                    </m:r>
                    <m:r>
                      <m:rPr>
                        <m:sty m:val="p"/>
                      </m:rPr>
                      <m:t>: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Z</m:t>
                    </m:r>
                  </m:oMath>
                </a14:m>
                <a:r>
                  <a:rPr/>
                  <a:t>定义为:</a:t>
                </a:r>
                <a14:m>
                  <m:oMath xmlns:m="http://schemas.openxmlformats.org/officeDocument/2006/math">
                    <m:r>
                      <m:t>g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α</m:t>
                    </m:r>
                    <m:r>
                      <m:rPr>
                        <m:sty m:val="p"/>
                      </m:rPr>
                      <m:t>,</m:t>
                    </m:r>
                    <m:r>
                      <m:t>0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β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. 求复合函数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g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解: 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g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0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0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设有集合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p</m:t>
                    </m:r>
                    <m:r>
                      <m:rPr>
                        <m:sty m:val="p"/>
                      </m:rPr>
                      <m:t>,</m:t>
                    </m:r>
                    <m:r>
                      <m:t>q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:r>
                  <a:rPr/>
                  <a:t>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B</m:t>
                    </m:r>
                  </m:oMath>
                </a14:m>
                <a:r>
                  <a:rPr/>
                  <a:t>定义为: 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p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p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q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函数</a:t>
                </a:r>
                <a14:m>
                  <m:oMath xmlns:m="http://schemas.openxmlformats.org/officeDocument/2006/math">
                    <m:r>
                      <m:t>g</m:t>
                    </m:r>
                    <m:r>
                      <m:rPr>
                        <m:sty m:val="p"/>
                      </m:rPr>
                      <m:t>: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C</m:t>
                    </m:r>
                  </m:oMath>
                </a14:m>
                <a:r>
                  <a:rPr/>
                  <a:t>定义为: </a:t>
                </a:r>
                <a14:m>
                  <m:oMath xmlns:m="http://schemas.openxmlformats.org/officeDocument/2006/math">
                    <m:r>
                      <m:t>g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p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q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求复合函数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g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D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g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V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g</m:t>
                          </m:r>
                        </m:e>
                      </m:d>
                      <m:r>
                        <m:rPr>
                          <m:sty m:val="p"/>
                        </m:rPr>
                        <m:t>⊆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f</m:t>
                      </m:r>
                      <m:r>
                        <m:rPr>
                          <m:sty m:val="p"/>
                        </m:rPr>
                        <m:t>⋅</m:t>
                      </m:r>
                      <m:r>
                        <m:t>g</m:t>
                      </m:r>
                      <m:r>
                        <m:rPr>
                          <m:sty m:val="p"/>
                        </m:rPr>
                        <m:t>: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→</m:t>
                      </m:r>
                      <m:r>
                        <m:t>C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g</m:t>
                          </m:r>
                        </m:e>
                      </m:d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1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g</m:t>
                      </m:r>
                      <m:r>
                        <m:rPr>
                          <m:sty m:val="p"/>
                        </m:rPr>
                        <m:t>⋅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1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g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p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g</m:t>
                          </m:r>
                        </m:e>
                      </m:d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2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g</m:t>
                      </m:r>
                      <m:r>
                        <m:rPr>
                          <m:sty m:val="p"/>
                        </m:rPr>
                        <m:t>⋅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2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g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p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g</m:t>
                          </m:r>
                        </m:e>
                      </m:d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3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g</m:t>
                      </m:r>
                      <m:r>
                        <m:rPr>
                          <m:sty m:val="p"/>
                        </m:rPr>
                        <m:t>⋅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3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g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q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所以: 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g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设有集合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,</m:t>
                    </m:r>
                    <m:r>
                      <m:t>g</m:t>
                    </m:r>
                  </m:oMath>
                </a14:m>
                <a:r>
                  <a:rPr/>
                  <a:t>都是定义在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上的函数, 并且: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g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求复合函数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g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g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f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r>
                        <m:rPr>
                          <m:sty m:val="p"/>
                        </m:rPr>
                        <m:t>⋅</m:t>
                      </m:r>
                      <m:r>
                        <m:t>g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g</m:t>
                      </m:r>
                      <m:r>
                        <m:rPr>
                          <m:sty m:val="p"/>
                        </m:rPr>
                        <m:t>⋅</m:t>
                      </m:r>
                      <m:r>
                        <m:t>f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显然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g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g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f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复合函数不满足交换律.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函数的复合运算满足结合律.即若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r>
                        <m:rPr>
                          <m:sty m:val="p"/>
                        </m:rPr>
                        <m:t>: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→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g</m:t>
                      </m:r>
                      <m:r>
                        <m:rPr>
                          <m:sty m:val="p"/>
                        </m:rPr>
                        <m:t>: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→</m:t>
                      </m:r>
                      <m:r>
                        <m:t>Z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h</m:t>
                      </m:r>
                      <m:r>
                        <m:rPr>
                          <m:sty m:val="p"/>
                        </m:rPr>
                        <m:t>:</m:t>
                      </m:r>
                      <m:r>
                        <m:t>Z</m:t>
                      </m:r>
                      <m:r>
                        <m:rPr>
                          <m:sty m:val="p"/>
                        </m:rPr>
                        <m:t>→</m:t>
                      </m:r>
                      <m:r>
                        <m:t>W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都是函数, 则: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r>
                        <m:rPr>
                          <m:sty m:val="p"/>
                        </m:rPr>
                        <m:t>⋅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g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h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g</m:t>
                          </m:r>
                        </m:e>
                      </m:d>
                      <m:r>
                        <m:rPr>
                          <m:sty m:val="p"/>
                        </m:rPr>
                        <m:t>⋅</m:t>
                      </m:r>
                      <m:r>
                        <m:t>h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证明:对于任意的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</m:oMath>
                </a14:m>
                <a:r>
                  <a:rPr/>
                  <a:t>, 由复合函数的定义, 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r>
                        <m:rPr>
                          <m:sty m:val="p"/>
                        </m:rPr>
                        <m:t>⋅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g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h</m:t>
                          </m:r>
                        </m:e>
                      </m:d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g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h</m:t>
                          </m:r>
                        </m:e>
                      </m:d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t>h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g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f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x</m:t>
                                  </m:r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t>h</m:t>
                      </m:r>
                      <m:r>
                        <m:rPr>
                          <m:sty m:val="p"/>
                        </m:rPr>
                        <m:t>⋅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f</m:t>
                              </m:r>
                              <m:r>
                                <m:rPr>
                                  <m:sty m:val="p"/>
                                </m:rPr>
                                <m:t>⋅</m:t>
                              </m:r>
                              <m:r>
                                <m:t>g</m:t>
                              </m:r>
                            </m:e>
                          </m:d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g</m:t>
                          </m:r>
                        </m:e>
                      </m:d>
                      <m:r>
                        <m:rPr>
                          <m:sty m:val="p"/>
                        </m:rPr>
                        <m:t>⋅</m:t>
                      </m:r>
                      <m:r>
                        <m:t>h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所以 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⋅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g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h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f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g</m:t>
                        </m:r>
                      </m:e>
                    </m:d>
                    <m:r>
                      <m:rPr>
                        <m:sty m:val="p"/>
                      </m:rPr>
                      <m:t>⋅</m:t>
                    </m:r>
                    <m:r>
                      <m:t>h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由于函数复合满足结合律, 因此, 当有多个函数复合时, 为书写简洁起见, 往往省去括号.如: 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⋅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g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h</m:t>
                        </m:r>
                      </m:e>
                    </m:d>
                  </m:oMath>
                </a14:m>
                <a:r>
                  <a:rPr/>
                  <a:t>或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f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g</m:t>
                        </m:r>
                      </m:e>
                    </m:d>
                    <m:r>
                      <m:rPr>
                        <m:sty m:val="p"/>
                      </m:rPr>
                      <m:t>⋅</m:t>
                    </m:r>
                    <m:r>
                      <m:t>h</m:t>
                    </m:r>
                  </m:oMath>
                </a14:m>
                <a:r>
                  <a:rPr/>
                  <a:t>就直接写成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g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h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特别地, 当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是定义在某个集合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上的函数时, 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可与其自身进行任意次复合. 归纳定义如下: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sSup>
                      <m:e>
                        <m:r>
                          <m:t>f</m:t>
                        </m:r>
                      </m:e>
                      <m:sup>
                        <m:r>
                          <m:t>0</m:t>
                        </m:r>
                      </m:sup>
                    </m:sSup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sSup>
                      <m:e>
                        <m:r>
                          <m:t>f</m:t>
                        </m:r>
                      </m:e>
                      <m:sup>
                        <m:r>
                          <m:t>0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I</m:t>
                        </m:r>
                      </m:e>
                      <m:sub>
                        <m:r>
                          <m:t>x</m:t>
                        </m:r>
                      </m:sub>
                    </m:sSub>
                  </m:oMath>
                </a14:m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sSup>
                      <m:e>
                        <m:r>
                          <m:t>f</m:t>
                        </m:r>
                      </m:e>
                      <m:sup>
                        <m:r>
                          <m:t>n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1</m:t>
                        </m:r>
                      </m:sup>
                    </m:sSup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f</m:t>
                        </m:r>
                      </m:e>
                      <m:sup>
                        <m:r>
                          <m:t>n</m:t>
                        </m:r>
                      </m:sup>
                    </m:sSup>
                    <m:r>
                      <m:rPr>
                        <m:sty m:val="p"/>
                      </m:rPr>
                      <m:t>⋅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p>
                          <m:e>
                            <m:r>
                              <m:t>f</m:t>
                            </m:r>
                          </m:e>
                          <m:sup>
                            <m:r>
                              <m:t>n</m:t>
                            </m:r>
                          </m:sup>
                        </m:sSup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f</m:t>
                        </m:r>
                      </m:e>
                      <m:sup>
                        <m:r>
                          <m:t>n</m:t>
                        </m:r>
                      </m:sup>
                    </m:sSup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f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</m:oMath>
                </a14:m>
              </a:p>
              <a:p>
                <a:pPr lvl="0" indent="0" marL="0">
                  <a:buNone/>
                </a:pPr>
                <a:r>
                  <a:rPr/>
                  <a:t>例: 设函数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Z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Z</m:t>
                    </m:r>
                  </m:oMath>
                </a14:m>
                <a:r>
                  <a:rPr/>
                  <a:t>, 定义为: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i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  <m:r>
                      <m:t>i</m:t>
                    </m:r>
                    <m:r>
                      <m:rPr>
                        <m:sty m:val="p"/>
                      </m:rPr>
                      <m:t>+</m:t>
                    </m:r>
                    <m:r>
                      <m:t>1</m:t>
                    </m:r>
                  </m:oMath>
                </a14:m>
                <a:r>
                  <a:rPr/>
                  <a:t> 求</a:t>
                </a:r>
                <a14:m>
                  <m:oMath xmlns:m="http://schemas.openxmlformats.org/officeDocument/2006/math">
                    <m:sSup>
                      <m:e>
                        <m:r>
                          <m:t>f</m:t>
                        </m:r>
                      </m:e>
                      <m:sup>
                        <m:r>
                          <m:t>3</m:t>
                        </m:r>
                      </m:sup>
                    </m:sSup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f</m:t>
                          </m:r>
                        </m:e>
                        <m:sup>
                          <m:r>
                            <m:t>3</m:t>
                          </m:r>
                        </m:sup>
                      </m:sSup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i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f</m:t>
                          </m:r>
                        </m:e>
                        <m:sup>
                          <m:r>
                            <m:t>2</m:t>
                          </m:r>
                        </m:sup>
                      </m:sSup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i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f</m:t>
                          </m:r>
                        </m:e>
                        <m:sup>
                          <m:r>
                            <m:t>2</m:t>
                          </m:r>
                        </m:sup>
                      </m:sSup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2</m:t>
                          </m:r>
                          <m:r>
                            <m:t>i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1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2</m:t>
                              </m:r>
                              <m:r>
                                <m:t>i</m:t>
                              </m:r>
                              <m:r>
                                <m:rPr>
                                  <m:sty m:val="p"/>
                                </m:rPr>
                                <m:t>+</m:t>
                              </m:r>
                              <m:r>
                                <m:t>1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2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2</m:t>
                              </m:r>
                              <m:r>
                                <m:t>i</m:t>
                              </m:r>
                              <m:r>
                                <m:rPr>
                                  <m:sty m:val="p"/>
                                </m:rPr>
                                <m:t>+</m:t>
                              </m:r>
                              <m:r>
                                <m:t>1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1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4</m:t>
                          </m:r>
                          <m:r>
                            <m:t>i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3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2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4</m:t>
                          </m:r>
                          <m:r>
                            <m:t>i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3</m:t>
                          </m:r>
                        </m:e>
                      </m:d>
                      <m:r>
                        <m:rPr>
                          <m:sty m:val="p"/>
                        </m:rPr>
                        <m:t>+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8</m:t>
                      </m:r>
                      <m:r>
                        <m:t>i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7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故: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f</m:t>
                          </m:r>
                        </m:e>
                        <m:sup>
                          <m:r>
                            <m:t>3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i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j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|</m:t>
                      </m:r>
                      <m:r>
                        <m:t>i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Z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t>j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8</m:t>
                      </m:r>
                      <m:r>
                        <m:t>i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7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给定函数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X</m:t>
                    </m:r>
                  </m:oMath>
                </a14:m>
                <a:r>
                  <a:rPr/>
                  <a:t>, 如有</a:t>
                </a:r>
                <a14:m>
                  <m:oMath xmlns:m="http://schemas.openxmlformats.org/officeDocument/2006/math">
                    <m:sSup>
                      <m:e>
                        <m:r>
                          <m:t>f</m:t>
                        </m:r>
                      </m:e>
                      <m:sup>
                        <m: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f</m:t>
                    </m:r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</a:t>
                </a:r>
                <a:r>
                  <a:rPr b="1"/>
                  <a:t>幂等函数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A</m:t>
                    </m:r>
                  </m:oMath>
                </a14:m>
                <a:r>
                  <a:rPr/>
                  <a:t>定义为: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i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i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m</m:t>
                          </m:r>
                          <m:r>
                            <m:t>o</m:t>
                          </m:r>
                          <m:r>
                            <m:t>d</m:t>
                          </m:r>
                          <m:r>
                            <m:t>2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问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是否是幂等函数？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f</m:t>
                          </m:r>
                        </m:e>
                        <m:sup>
                          <m: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故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是幂等函数.</a:t>
                </a:r>
              </a:p>
              <a:p>
                <a:pPr lvl="0" indent="0" marL="0">
                  <a:buNone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是幂等函数, 则对任意的正整数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, 都有</a:t>
                </a:r>
                <a14:m>
                  <m:oMath xmlns:m="http://schemas.openxmlformats.org/officeDocument/2006/math">
                    <m:sSup>
                      <m:e>
                        <m:r>
                          <m:t>f</m:t>
                        </m:r>
                      </m:e>
                      <m:sup>
                        <m:r>
                          <m:t>n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f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设有函数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g</m:t>
                    </m:r>
                    <m:r>
                      <m:rPr>
                        <m:sty m:val="p"/>
                      </m:rPr>
                      <m:t>: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Z</m:t>
                    </m:r>
                  </m:oMath>
                </a14:m>
                <a:r>
                  <a:rPr/>
                  <a:t>,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g</m:t>
                    </m:r>
                  </m:oMath>
                </a14:m>
                <a:r>
                  <a:rPr/>
                  <a:t>都是满射的, 则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g</m:t>
                    </m:r>
                  </m:oMath>
                </a14:m>
                <a:r>
                  <a:rPr/>
                  <a:t>也是满射的;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g</m:t>
                    </m:r>
                  </m:oMath>
                </a14:m>
                <a:r>
                  <a:rPr/>
                  <a:t>都是单射的, 则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g</m:t>
                    </m:r>
                  </m:oMath>
                </a14:m>
                <a:r>
                  <a:rPr/>
                  <a:t>也是单射的;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g</m:t>
                    </m:r>
                  </m:oMath>
                </a14:m>
                <a:r>
                  <a:rPr/>
                  <a:t>都是双射的, 则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g</m:t>
                    </m:r>
                  </m:oMath>
                </a14:m>
                <a:r>
                  <a:rPr/>
                  <a:t>也是双射的.</a:t>
                </a:r>
              </a:p>
              <a:p>
                <a:pPr lvl="0" indent="0" marL="0">
                  <a:buNone/>
                </a:pPr>
                <a:r>
                  <a:rPr/>
                  <a:t>定理: 设有函数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Y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b>
                      <m:e>
                        <m:r>
                          <m:t>I</m:t>
                        </m:r>
                      </m:e>
                      <m:sub>
                        <m:r>
                          <m:t>X</m:t>
                        </m:r>
                      </m:sub>
                    </m:sSub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上的恒等函数, </a:t>
                </a:r>
                <a14:m>
                  <m:oMath xmlns:m="http://schemas.openxmlformats.org/officeDocument/2006/math">
                    <m:sSub>
                      <m:e>
                        <m:r>
                          <m:t>I</m:t>
                        </m:r>
                      </m:e>
                      <m:sub>
                        <m:r>
                          <m:t>Y</m:t>
                        </m:r>
                      </m:sub>
                    </m:sSub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上的恒等函数, 则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I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⋅</m:t>
                    </m:r>
                    <m:r>
                      <m:t>f</m:t>
                    </m:r>
                    <m:r>
                      <m:rPr>
                        <m:sty m:val="p"/>
                      </m:rPr>
                      <m:t>=</m:t>
                    </m:r>
                    <m:r>
                      <m:t>f</m:t>
                    </m:r>
                    <m:r>
                      <m:rPr>
                        <m:sty m:val="p"/>
                      </m:rPr>
                      <m:t>⋅</m:t>
                    </m:r>
                    <m:sSub>
                      <m:e>
                        <m:r>
                          <m:t>I</m:t>
                        </m:r>
                      </m:e>
                      <m:sub>
                        <m:r>
                          <m:t>Y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证明: 对任意的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</m:oMath>
                </a14:m>
                <a:r>
                  <a:rPr/>
                  <a:t>, 因</a:t>
                </a:r>
                <a14:m>
                  <m:oMath xmlns:m="http://schemas.openxmlformats.org/officeDocument/2006/math">
                    <m:sSub>
                      <m:e>
                        <m:r>
                          <m:t>I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x</m:t>
                    </m:r>
                  </m:oMath>
                </a14:m>
                <a:r>
                  <a:rPr/>
                  <a:t>, 于是有: 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t>I</m:t>
                            </m:r>
                          </m:e>
                          <m:sub>
                            <m:r>
                              <m:t>X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m:t>⋅</m:t>
                        </m:r>
                        <m:r>
                          <m:t>f</m:t>
                        </m:r>
                      </m:e>
                    </m:d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t>I</m:t>
                            </m:r>
                          </m:e>
                          <m:sub>
                            <m:r>
                              <m:t>X</m:t>
                            </m:r>
                          </m:sub>
                        </m:sSub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, 所以 </a:t>
                </a:r>
                <a14:m>
                  <m:oMath xmlns:m="http://schemas.openxmlformats.org/officeDocument/2006/math">
                    <m:sSub>
                      <m:e>
                        <m:r>
                          <m:t>I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⋅</m:t>
                    </m:r>
                    <m:r>
                      <m:t>f</m:t>
                    </m:r>
                    <m:r>
                      <m:rPr>
                        <m:sty m:val="p"/>
                      </m:rPr>
                      <m:t>=</m:t>
                    </m:r>
                    <m:r>
                      <m:t>f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同理可证: 对任意的 </a:t>
                </a:r>
                <a14:m>
                  <m:oMath xmlns:m="http://schemas.openxmlformats.org/officeDocument/2006/math"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Y</m:t>
                    </m:r>
                  </m:oMath>
                </a14:m>
                <a:r>
                  <a:rPr/>
                  <a:t>, 因</a:t>
                </a:r>
                <a14:m>
                  <m:oMath xmlns:m="http://schemas.openxmlformats.org/officeDocument/2006/math">
                    <m:sSub>
                      <m:e>
                        <m:r>
                          <m:t>I</m:t>
                        </m:r>
                      </m:e>
                      <m:sub>
                        <m:r>
                          <m:t>Y</m:t>
                        </m:r>
                      </m:sub>
                    </m:sSub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y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y</m:t>
                    </m:r>
                  </m:oMath>
                </a14:m>
                <a:r>
                  <a:rPr/>
                  <a:t>, 于是有: 对任意的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f</m:t>
                        </m:r>
                        <m:r>
                          <m:rPr>
                            <m:sty m:val="p"/>
                          </m:rPr>
                          <m:t>⋅</m:t>
                        </m:r>
                        <m:sSub>
                          <m:e>
                            <m:r>
                              <m:t>I</m:t>
                            </m:r>
                          </m:e>
                          <m:sub>
                            <m:r>
                              <m:t>Y</m:t>
                            </m:r>
                          </m:sub>
                        </m:sSub>
                      </m:e>
                    </m:d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I</m:t>
                        </m:r>
                      </m:e>
                      <m:sub>
                        <m:r>
                          <m:t>Y</m:t>
                        </m:r>
                      </m:sub>
                    </m:sSub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f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, 所以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⋅</m:t>
                    </m:r>
                    <m:sSub>
                      <m:e>
                        <m:r>
                          <m:t>I</m:t>
                        </m:r>
                      </m:e>
                      <m:sub>
                        <m:r>
                          <m:t>Y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f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逆函数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,</m:t>
                    </m:r>
                    <m:r>
                      <m:t>e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定义: 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f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(单射但不是满射) 则: </a:t>
                </a:r>
                <a14:m>
                  <m:oMath xmlns:m="http://schemas.openxmlformats.org/officeDocument/2006/math">
                    <m:sSup>
                      <m:e>
                        <m:r>
                          <m:t>f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  <a:r>
                  <a:rPr/>
                  <a:t>为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的关系,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f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D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p>
                            <m:e>
                              <m:r>
                                <m:t>f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m:t>−</m:t>
                              </m:r>
                              <m:r>
                                <m:t>1</m:t>
                              </m:r>
                            </m:sup>
                          </m:sSup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≠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故</a:t>
                </a:r>
                <a14:m>
                  <m:oMath xmlns:m="http://schemas.openxmlformats.org/officeDocument/2006/math">
                    <m:sSup>
                      <m:e>
                        <m:r>
                          <m:t>f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  <a:r>
                  <a:rPr/>
                  <a:t>不是函数.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p</m:t>
                    </m:r>
                    <m:r>
                      <m:rPr>
                        <m:sty m:val="p"/>
                      </m:rPr>
                      <m:t>,</m:t>
                    </m:r>
                    <m:r>
                      <m:t>q</m:t>
                    </m:r>
                    <m:r>
                      <m:rPr>
                        <m:sty m:val="p"/>
                      </m:rPr>
                      <m:t>,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t>s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定义 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B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p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q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r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r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4</m:t>
                    </m:r>
                    <m:r>
                      <m:rPr>
                        <m:sty m:val="p"/>
                      </m:rPr>
                      <m:t>,</m:t>
                    </m:r>
                    <m:r>
                      <m:t>s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(满射但不是单射)</a:t>
                </a:r>
              </a:p>
              <a:p>
                <a:pPr lvl="0" indent="0" marL="0">
                  <a:buNone/>
                </a:pPr>
                <a:r>
                  <a:rPr/>
                  <a:t>则</a:t>
                </a:r>
                <a14:m>
                  <m:oMath xmlns:m="http://schemas.openxmlformats.org/officeDocument/2006/math">
                    <m:sSup>
                      <m:e>
                        <m:r>
                          <m:t>f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的关系: </a:t>
                </a:r>
                <a14:m>
                  <m:oMath xmlns:m="http://schemas.openxmlformats.org/officeDocument/2006/math">
                    <m:sSup>
                      <m:e>
                        <m:r>
                          <m:t>f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p</m:t>
                    </m:r>
                    <m:r>
                      <m:rPr>
                        <m:sty m:val="p"/>
                      </m:rPr>
                      <m:t>,</m:t>
                    </m:r>
                    <m:r>
                      <m:t>0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q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p>
                      <m:e>
                        <m:r>
                          <m:t>f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  <a:r>
                  <a:rPr/>
                  <a:t>, 故</a:t>
                </a:r>
                <a14:m>
                  <m:oMath xmlns:m="http://schemas.openxmlformats.org/officeDocument/2006/math">
                    <m:sSup>
                      <m:e>
                        <m:r>
                          <m:t>f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  <a:r>
                  <a:rPr/>
                  <a:t>不是函数.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内容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>
                <a:hlinkClick r:id="rId2" action="ppaction://hlinksldjump"/>
              </a:rPr>
              <a:t>基本概念</a:t>
            </a:r>
          </a:p>
          <a:p>
            <a:pPr lvl="0"/>
            <a:r>
              <a:rPr>
                <a:hlinkClick r:id="rId3" action="ppaction://hlinksldjump"/>
              </a:rPr>
              <a:t>函数的运算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Y</m:t>
                    </m:r>
                  </m:oMath>
                </a14:m>
                <a:r>
                  <a:rPr/>
                  <a:t>是一个双射函数, 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的逆关系为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的逆函数, 记作</a:t>
                </a:r>
                <a14:m>
                  <m:oMath xmlns:m="http://schemas.openxmlformats.org/officeDocument/2006/math">
                    <m:sSup>
                      <m:e>
                        <m:r>
                          <m:t>f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的逆函数</a:t>
                </a:r>
                <a14:m>
                  <m:oMath xmlns:m="http://schemas.openxmlformats.org/officeDocument/2006/math">
                    <m:sSup>
                      <m:e>
                        <m:r>
                          <m:t>f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  <a:r>
                  <a:rPr/>
                  <a:t>存在, 则称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是可逆的.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r>
                        <m:rPr>
                          <m:sty m:val="p"/>
                        </m:rPr>
                        <m:t>: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→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f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g</m:t>
                      </m:r>
                      <m:r>
                        <m:rPr>
                          <m:sty m:val="p"/>
                        </m:rPr>
                        <m:t>: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→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g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h</m:t>
                      </m:r>
                      <m:r>
                        <m:rPr>
                          <m:sty m:val="p"/>
                        </m:rPr>
                        <m:t>: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→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h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问函数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g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h</m:t>
                    </m:r>
                  </m:oMath>
                </a14:m>
                <a:r>
                  <a:rPr/>
                  <a:t>是否可逆？若是, 求逆函数.</a:t>
                </a:r>
              </a:p>
              <a:p>
                <a:pPr lvl="0" indent="0" marL="0">
                  <a:buNone/>
                </a:pPr>
                <a:r>
                  <a:rPr/>
                  <a:t>解: 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是双射函数, 是可逆的. </a:t>
                </a:r>
                <a14:m>
                  <m:oMath xmlns:m="http://schemas.openxmlformats.org/officeDocument/2006/math">
                    <m:sSup>
                      <m:e>
                        <m:r>
                          <m:t>f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: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sSup>
                      <m:e>
                        <m:r>
                          <m:t>f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因</a:t>
                </a:r>
                <a14:m>
                  <m:oMath xmlns:m="http://schemas.openxmlformats.org/officeDocument/2006/math">
                    <m:r>
                      <m:t>g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h</m:t>
                    </m:r>
                  </m:oMath>
                </a14:m>
                <a:r>
                  <a:rPr/>
                  <a:t>都不是双射函数, 故都不存在逆函数.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f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. 求: 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⋅</m:t>
                    </m:r>
                    <m:sSup>
                      <m:e>
                        <m:r>
                          <m:t>f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sSup>
                      <m:e>
                        <m:r>
                          <m:t>f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⋅</m:t>
                    </m:r>
                    <m:r>
                      <m:t>f</m:t>
                    </m:r>
                    <m:r>
                      <m:rPr>
                        <m:sty m:val="p"/>
                      </m:rPr>
                      <m:t>,</m:t>
                    </m:r>
                    <m:sSup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sSup>
                              <m:e>
                                <m:r>
                                  <m:t>f</m:t>
                                </m:r>
                              </m:e>
                              <m:sup>
                                <m:r>
                                  <m:rPr>
                                    <m:sty m:val="p"/>
                                  </m:rPr>
                                  <m:t>−</m:t>
                                </m:r>
                                <m:r>
                                  <m:t>1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f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f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⋅</m:t>
                      </m:r>
                      <m:r>
                        <m:t>f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r>
                        <m:rPr>
                          <m:sty m:val="p"/>
                        </m:rPr>
                        <m:t>⋅</m:t>
                      </m:r>
                      <m:sSup>
                        <m:e>
                          <m:r>
                            <m:t>f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sSup>
                                <m:e>
                                  <m:r>
                                    <m:t>f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m:t>−</m:t>
                                  </m:r>
                                  <m:r>
                                    <m:t>1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若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Y</m:t>
                    </m:r>
                  </m:oMath>
                </a14:m>
                <a:r>
                  <a:rPr/>
                  <a:t>是双射函数, 则逆函数</a:t>
                </a:r>
                <a14:m>
                  <m:oMath xmlns:m="http://schemas.openxmlformats.org/officeDocument/2006/math">
                    <m:sSup>
                      <m:e>
                        <m:r>
                          <m:t>f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: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X</m:t>
                    </m:r>
                  </m:oMath>
                </a14:m>
                <a:r>
                  <a:rPr/>
                  <a:t>也是双射函数.</a:t>
                </a:r>
              </a:p>
              <a:p>
                <a:pPr lvl="0" indent="0" marL="0">
                  <a:buNone/>
                </a:pPr>
                <a:r>
                  <a:rPr/>
                  <a:t>定理: 若函数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Y</m:t>
                    </m:r>
                  </m:oMath>
                </a14:m>
                <a:r>
                  <a:rPr/>
                  <a:t>是可逆的, 则: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⋅</m:t>
                    </m:r>
                    <m:sSup>
                      <m:e>
                        <m:r>
                          <m:t>f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I</m:t>
                        </m:r>
                      </m:e>
                      <m:sub>
                        <m:r>
                          <m:t>X</m:t>
                        </m:r>
                      </m:sub>
                    </m:sSub>
                  </m:oMath>
                </a14:m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sSup>
                      <m:e>
                        <m:r>
                          <m:t>f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⋅</m:t>
                    </m:r>
                    <m:r>
                      <m:t>f</m:t>
                    </m:r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I</m:t>
                        </m:r>
                      </m:e>
                      <m:sub>
                        <m:r>
                          <m:t>Y</m:t>
                        </m:r>
                      </m:sub>
                    </m:sSub>
                  </m:oMath>
                </a14:m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sSup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sSup>
                              <m:e>
                                <m:r>
                                  <m:t>f</m:t>
                                </m:r>
                              </m:e>
                              <m:sup>
                                <m:r>
                                  <m:rPr>
                                    <m:sty m:val="p"/>
                                  </m:rPr>
                                  <m:t>−</m:t>
                                </m:r>
                                <m:r>
                                  <m:t>1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f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定理: 若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g</m:t>
                    </m:r>
                    <m:r>
                      <m:rPr>
                        <m:sty m:val="p"/>
                      </m:rPr>
                      <m:t>: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Z</m:t>
                    </m:r>
                  </m:oMath>
                </a14:m>
                <a:r>
                  <a:rPr/>
                  <a:t>都是可逆函数, 则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g</m:t>
                    </m:r>
                  </m:oMath>
                </a14:m>
                <a:r>
                  <a:rPr/>
                  <a:t>也是可逆函数, 并且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p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f</m:t>
                            </m:r>
                            <m:r>
                              <m:rPr>
                                <m:sty m:val="p"/>
                              </m:rPr>
                              <m:t>⋅</m:t>
                            </m:r>
                            <m:r>
                              <m:t>g</m:t>
                            </m:r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g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⋅</m:t>
                    </m:r>
                    <m:sSup>
                      <m:e>
                        <m:r>
                          <m:t>f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基本概念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是任意给定的两个集合, 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是从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的二元关系.</a:t>
                </a:r>
              </a:p>
              <a:p>
                <a:pPr lvl="0" indent="0" marL="0">
                  <a:buNone/>
                </a:pPr>
                <a:r>
                  <a:rPr/>
                  <a:t>若对于任意的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 存在唯一的</a:t>
                </a:r>
                <a14:m>
                  <m:oMath xmlns:m="http://schemas.openxmlformats.org/officeDocument/2006/math"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B</m:t>
                    </m:r>
                  </m:oMath>
                </a14:m>
                <a:r>
                  <a:rPr/>
                  <a:t>, 使得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f</m:t>
                    </m:r>
                  </m:oMath>
                </a14:m>
                <a:r>
                  <a:rPr/>
                  <a:t>, 则称关系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为从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的一个函数.记作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若有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f</m:t>
                    </m:r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</a:t>
                </a:r>
                <a:r>
                  <a:rPr b="1"/>
                  <a:t>原像</a:t>
                </a:r>
                <a:r>
                  <a:rPr/>
                  <a:t>(或自变量, 像源), 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称为在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作用下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</a:t>
                </a:r>
                <a:r>
                  <a:rPr b="1"/>
                  <a:t>像</a:t>
                </a:r>
                <a:r>
                  <a:rPr/>
                  <a:t>(函数值, 像点).一般用</a:t>
                </a:r>
                <a14:m>
                  <m:oMath xmlns:m="http://schemas.openxmlformats.org/officeDocument/2006/math"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表示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f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显然, 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的定义域:</a:t>
                </a:r>
                <a14:m>
                  <m:oMath xmlns:m="http://schemas.openxmlformats.org/officeDocument/2006/math">
                    <m:r>
                      <m:t>D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f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</m:oMath>
                </a14:m>
                <a:r>
                  <a:rPr/>
                  <a:t>, 值域:</a:t>
                </a:r>
                <a14:m>
                  <m:oMath xmlns:m="http://schemas.openxmlformats.org/officeDocument/2006/math">
                    <m:r>
                      <m:t>V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f</m:t>
                        </m:r>
                      </m:e>
                    </m:d>
                    <m:r>
                      <m:rPr>
                        <m:sty m:val="p"/>
                      </m:rPr>
                      <m:t>⊆</m:t>
                    </m:r>
                    <m:r>
                      <m:t>B</m:t>
                    </m:r>
                  </m:oMath>
                </a14:m>
                <a:r>
                  <a:rPr/>
                  <a:t>. 并且:</a:t>
                </a:r>
                <a14:m>
                  <m:oMath xmlns:m="http://schemas.openxmlformats.org/officeDocument/2006/math">
                    <m:r>
                      <m:t>V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f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y</m:t>
                    </m:r>
                    <m:r>
                      <m:rPr>
                        <m:sty m:val="p"/>
                      </m:rPr>
                      <m:t>|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∃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,</m:t>
                    </m:r>
                    <m:r>
                      <m:t>5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d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是一个从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的函数, 并且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D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V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d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二元关系和函数的区别如下: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函数的定义域必须等于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.关系的定义域可以是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, 也可以是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的一个真子集.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作为二元关系, 一个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可以对应多个不同的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.而作为函数, 一个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只能对应一个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所以说, 函数一定是二元关系, 而二元关系未必是函数.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. 下列关系中哪些是函数？哪些不是函数？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解: </a:t>
                </a:r>
                <a14:m>
                  <m:oMath xmlns:m="http://schemas.openxmlformats.org/officeDocument/2006/math">
                    <m:sSub>
                      <m:e>
                        <m:r>
                          <m:t>f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b>
                      <m:e>
                        <m:r>
                          <m:t>f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都是函数; </a:t>
                </a:r>
                <a14:m>
                  <m:oMath xmlns:m="http://schemas.openxmlformats.org/officeDocument/2006/math">
                    <m:sSub>
                      <m:e>
                        <m:r>
                          <m:t>f</m:t>
                        </m:r>
                      </m:e>
                      <m:sub>
                        <m:r>
                          <m:t>3</m:t>
                        </m:r>
                      </m:sub>
                    </m:sSub>
                  </m:oMath>
                </a14:m>
                <a:r>
                  <a:rPr/>
                  <a:t>不是, 因为</a:t>
                </a:r>
                <a14:m>
                  <m:oMath xmlns:m="http://schemas.openxmlformats.org/officeDocument/2006/math">
                    <m:r>
                      <m:t>2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</m:oMath>
                </a14:m>
                <a:r>
                  <a:rPr/>
                  <a:t>, 但没有对应的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值; </a:t>
                </a:r>
                <a14:m>
                  <m:oMath xmlns:m="http://schemas.openxmlformats.org/officeDocument/2006/math">
                    <m:sSub>
                      <m:e>
                        <m:r>
                          <m:t>f</m:t>
                        </m:r>
                      </m:e>
                      <m:sub>
                        <m:r>
                          <m:t>4</m:t>
                        </m:r>
                      </m:sub>
                    </m:sSub>
                  </m:oMath>
                </a14:m>
                <a:r>
                  <a:rPr/>
                  <a:t>也不是, 因为1对应了两个不同的值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</m:oMath>
                </a14:m>
                <a:r>
                  <a:rPr/>
                  <a:t>都是有限集,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m</m:t>
                    </m:r>
                    <m:r>
                      <m:rPr>
                        <m:sty m:val="p"/>
                      </m:rPr>
                      <m:t>,</m:t>
                    </m:r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n</m:t>
                    </m:r>
                  </m:oMath>
                </a14:m>
                <a:r>
                  <a:rPr/>
                  <a:t>, 则从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共有</a:t>
                </a:r>
                <a14:m>
                  <m:oMath xmlns:m="http://schemas.openxmlformats.org/officeDocument/2006/math">
                    <m:sSup>
                      <m:e>
                        <m:r>
                          <m:t>n</m:t>
                        </m:r>
                      </m:e>
                      <m:sup>
                        <m:r>
                          <m:t>m</m:t>
                        </m:r>
                      </m:sup>
                    </m:sSup>
                  </m:oMath>
                </a14:m>
                <a:r>
                  <a:rPr/>
                  <a:t>个不同的函数.</a:t>
                </a:r>
              </a:p>
              <a:p>
                <a:pPr lvl="0" indent="0" marL="0">
                  <a:buNone/>
                </a:pPr>
                <a:r>
                  <a:rPr/>
                  <a:t>证明:因为任何一个从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的函数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, 其定义域都是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, 即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中共有</a:t>
                </a:r>
                <a14:m>
                  <m:oMath xmlns:m="http://schemas.openxmlformats.org/officeDocument/2006/math">
                    <m:r>
                      <m:t>m</m:t>
                    </m:r>
                  </m:oMath>
                </a14:m>
                <a:r>
                  <a:rPr/>
                  <a:t>个序偶;</a:t>
                </a:r>
              </a:p>
              <a:p>
                <a:pPr lvl="0" indent="0" marL="0">
                  <a:buNone/>
                </a:pPr>
                <a:r>
                  <a:rPr/>
                  <a:t>另外, 对于任意的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 可以对应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的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个元素中的任何一个.</a:t>
                </a:r>
              </a:p>
              <a:p>
                <a:pPr lvl="0" indent="0" marL="0">
                  <a:buNone/>
                </a:pPr>
                <a:r>
                  <a:rPr/>
                  <a:t>因此, 从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共有</a:t>
                </a:r>
                <a14:m>
                  <m:oMath xmlns:m="http://schemas.openxmlformats.org/officeDocument/2006/math">
                    <m:sSup>
                      <m:e>
                        <m:r>
                          <m:t>n</m:t>
                        </m:r>
                      </m:e>
                      <m:sup>
                        <m:r>
                          <m:t>m</m:t>
                        </m:r>
                      </m:sup>
                    </m:sSup>
                  </m:oMath>
                </a14:m>
                <a:r>
                  <a:rPr/>
                  <a:t>个不同的函数.</a:t>
                </a:r>
              </a:p>
              <a:p>
                <a:pPr lvl="0" indent="0" marL="0">
                  <a:buNone/>
                </a:pPr>
                <a:r>
                  <a:rPr/>
                  <a:t>通常用</a:t>
                </a:r>
                <a14:m>
                  <m:oMath xmlns:m="http://schemas.openxmlformats.org/officeDocument/2006/math">
                    <m:sSup>
                      <m:e>
                        <m:r>
                          <m:t>B</m:t>
                        </m:r>
                      </m:e>
                      <m:sup>
                        <m:r>
                          <m:t>A</m:t>
                        </m:r>
                      </m:sup>
                    </m:sSup>
                  </m:oMath>
                </a14:m>
                <a:r>
                  <a:rPr/>
                  <a:t>表示从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的所有不同函数构成的集合, 即: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B</m:t>
                          </m:r>
                        </m:e>
                        <m:sup>
                          <m:r>
                            <m:t>A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f</m:t>
                      </m:r>
                      <m:r>
                        <m:rPr>
                          <m:sty m:val="p"/>
                        </m:rPr>
                        <m:t>|</m:t>
                      </m:r>
                      <m:r>
                        <m:t>f</m:t>
                      </m:r>
                      <m:r>
                        <m:rPr>
                          <m:sty m:val="p"/>
                        </m:rPr>
                        <m:t>: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→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求</a:t>
                </a:r>
                <a14:m>
                  <m:oMath xmlns:m="http://schemas.openxmlformats.org/officeDocument/2006/math">
                    <m:sSup>
                      <m:e>
                        <m:r>
                          <m:t>B</m:t>
                        </m:r>
                      </m:e>
                      <m:sup>
                        <m:r>
                          <m:t>A</m:t>
                        </m:r>
                      </m:sup>
                    </m:sSup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解: 从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共有</a:t>
                </a:r>
                <a14:m>
                  <m:oMath xmlns:m="http://schemas.openxmlformats.org/officeDocument/2006/math">
                    <m:sSup>
                      <m:e>
                        <m:r>
                          <m:t>2</m:t>
                        </m:r>
                      </m:e>
                      <m:sup>
                        <m:r>
                          <m:t>3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8</m:t>
                    </m:r>
                  </m:oMath>
                </a14:m>
                <a:r>
                  <a:rPr/>
                  <a:t>个不同的函数. 因此, </a:t>
                </a:r>
                <a14:m>
                  <m:oMath xmlns:m="http://schemas.openxmlformats.org/officeDocument/2006/math">
                    <m:sSup>
                      <m:e>
                        <m:r>
                          <m:t>B</m:t>
                        </m:r>
                      </m:e>
                      <m:sup>
                        <m:r>
                          <m:t>A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f</m:t>
                        </m:r>
                      </m:e>
                      <m:sub>
                        <m:r>
                          <m:t>0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f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f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f</m:t>
                        </m:r>
                      </m:e>
                      <m:sub>
                        <m:r>
                          <m:t>3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f</m:t>
                        </m:r>
                      </m:e>
                      <m:sub>
                        <m:r>
                          <m:t>4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f</m:t>
                        </m:r>
                      </m:e>
                      <m:sub>
                        <m:r>
                          <m:t>5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f</m:t>
                        </m:r>
                      </m:e>
                      <m:sub>
                        <m:r>
                          <m:t>6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f</m:t>
                        </m:r>
                      </m:e>
                      <m:sub>
                        <m:r>
                          <m:t>7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其中: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0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5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6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7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,</m:t>
                    </m:r>
                    <m:r>
                      <m:t>g</m:t>
                    </m:r>
                  </m:oMath>
                </a14:m>
                <a:r>
                  <a:rPr/>
                  <a:t>都是从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的函数, 它们有相同的定义域和值域, 并且对任意的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 都有: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g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则称函数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与</a:t>
                </a:r>
                <a14:m>
                  <m:oMath xmlns:m="http://schemas.openxmlformats.org/officeDocument/2006/math">
                    <m:r>
                      <m:t>g</m:t>
                    </m:r>
                  </m:oMath>
                </a14:m>
                <a:r>
                  <a:rPr b="1"/>
                  <a:t>相等</a:t>
                </a:r>
                <a:r>
                  <a:rPr/>
                  <a:t>, 记作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=</m:t>
                    </m:r>
                    <m:r>
                      <m:t>g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特殊函数</a:t>
                </a:r>
              </a:p>
              <a:p>
                <a:pPr lvl="0" indent="0" marL="0">
                  <a:buNone/>
                </a:pPr>
                <a:r>
                  <a:rPr/>
                  <a:t>定义: 给定函数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Y</m:t>
                    </m:r>
                  </m:oMath>
                </a14:m>
              </a:p>
              <a:p>
                <a:pPr lvl="0" indent="-457200" marL="457200">
                  <a:buAutoNum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V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f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Y</m:t>
                    </m:r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</a:t>
                </a:r>
                <a:r>
                  <a:rPr b="1"/>
                  <a:t>满射</a:t>
                </a:r>
                <a:r>
                  <a:rPr/>
                  <a:t>的;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对任意的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</m:oMath>
                </a14:m>
                <a:r>
                  <a:rPr/>
                  <a:t>, 当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≠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时必有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t>x</m:t>
                            </m:r>
                          </m:e>
                          <m:sub>
                            <m:r>
                              <m:t>1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≠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t>x</m:t>
                            </m:r>
                          </m:e>
                          <m:sub>
                            <m: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/>
                  <a:t> (或当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t>x</m:t>
                            </m:r>
                          </m:e>
                          <m:sub>
                            <m:r>
                              <m:t>1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t>x</m:t>
                            </m:r>
                          </m:e>
                          <m:sub>
                            <m: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/>
                  <a:t>时必有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) , 则称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</a:t>
                </a:r>
                <a:r>
                  <a:rPr b="1"/>
                  <a:t>单射</a:t>
                </a:r>
                <a:r>
                  <a:rPr/>
                  <a:t>的(一对一映射);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既是满射的又是单射的, 则称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为</a:t>
                </a:r>
                <a:r>
                  <a:rPr b="1"/>
                  <a:t>双射</a:t>
                </a:r>
                <a:r>
                  <a:rPr/>
                  <a:t>的(一一对应映射).</a:t>
                </a:r>
              </a:p>
              <a:p>
                <a:pPr lvl="0" indent="0" marL="0">
                  <a:buNone/>
                </a:pPr>
                <a:r>
                  <a:rPr/>
                  <a:t>具有以上性质的函数分别为</a:t>
                </a:r>
                <a:r>
                  <a:rPr b="1"/>
                  <a:t>满射函数</a:t>
                </a:r>
                <a:r>
                  <a:rPr/>
                  <a:t>、</a:t>
                </a:r>
                <a:r>
                  <a:rPr b="1"/>
                  <a:t>单射函数</a:t>
                </a:r>
                <a:r>
                  <a:rPr/>
                  <a:t>和</a:t>
                </a:r>
                <a:r>
                  <a:rPr b="1"/>
                  <a:t>双射函数</a:t>
                </a:r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设有如下4个函数: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: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→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: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→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: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→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: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→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则: </a:t>
                </a:r>
                <a14:m>
                  <m:oMath xmlns:m="http://schemas.openxmlformats.org/officeDocument/2006/math">
                    <m:sSub>
                      <m:e>
                        <m:r>
                          <m:t>f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是满射的; </a:t>
                </a:r>
                <a14:m>
                  <m:oMath xmlns:m="http://schemas.openxmlformats.org/officeDocument/2006/math">
                    <m:sSub>
                      <m:e>
                        <m:r>
                          <m:t>f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是单射的; </a:t>
                </a:r>
                <a14:m>
                  <m:oMath xmlns:m="http://schemas.openxmlformats.org/officeDocument/2006/math">
                    <m:sSub>
                      <m:e>
                        <m:r>
                          <m:t>f</m:t>
                        </m:r>
                      </m:e>
                      <m:sub>
                        <m:r>
                          <m:t>3</m:t>
                        </m:r>
                      </m:sub>
                    </m:sSub>
                  </m:oMath>
                </a14:m>
                <a:r>
                  <a:rPr/>
                  <a:t>是双射的; </a:t>
                </a:r>
                <a14:m>
                  <m:oMath xmlns:m="http://schemas.openxmlformats.org/officeDocument/2006/math">
                    <m:sSub>
                      <m:e>
                        <m:r>
                          <m:t>f</m:t>
                        </m:r>
                      </m:e>
                      <m:sub>
                        <m:r>
                          <m:t>4</m:t>
                        </m:r>
                      </m:sub>
                    </m:sSub>
                  </m:oMath>
                </a14:m>
                <a:r>
                  <a:rPr/>
                  <a:t>非满射非单射.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例: 设 </a:t>
                </a:r>
                <a14:m>
                  <m:oMath xmlns:m="http://schemas.openxmlformats.org/officeDocument/2006/math">
                    <m:sSub>
                      <m:e>
                        <m:r>
                          <m:t>f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:</m:t>
                    </m:r>
                    <m:r>
                      <m:t>Z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Z</m:t>
                    </m:r>
                  </m:oMath>
                </a14:m>
                <a:r>
                  <a:rPr/>
                  <a:t>, 且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x</m:t>
                    </m:r>
                    <m:r>
                      <m:rPr>
                        <m:sty m:val="p"/>
                      </m:rPr>
                      <m:t>+</m:t>
                    </m:r>
                    <m:r>
                      <m:t>4</m:t>
                    </m:r>
                  </m:oMath>
                </a14:m>
                <a:r>
                  <a:rPr/>
                  <a:t>; </a:t>
                </a:r>
                <a14:m>
                  <m:oMath xmlns:m="http://schemas.openxmlformats.org/officeDocument/2006/math">
                    <m:sSub>
                      <m:e>
                        <m:r>
                          <m:t>f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:</m:t>
                    </m:r>
                    <m:r>
                      <m:t>N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N</m:t>
                    </m:r>
                  </m:oMath>
                </a14:m>
                <a:r>
                  <a:rPr/>
                  <a:t>, 且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x</m:t>
                    </m:r>
                    <m:r>
                      <m:rPr>
                        <m:sty m:val="p"/>
                      </m:rPr>
                      <m:t>+</m:t>
                    </m:r>
                    <m:r>
                      <m:t>4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判断它们是什么函数.</a:t>
                </a:r>
              </a:p>
              <a:p>
                <a:pPr lvl="0" indent="0" marL="0">
                  <a:buNone/>
                </a:pPr>
                <a:r>
                  <a:rPr/>
                  <a:t>解: </a:t>
                </a:r>
                <a14:m>
                  <m:oMath xmlns:m="http://schemas.openxmlformats.org/officeDocument/2006/math">
                    <m:sSub>
                      <m:e>
                        <m:r>
                          <m:t>f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是双射函数; </a:t>
                </a:r>
                <a14:m>
                  <m:oMath xmlns:m="http://schemas.openxmlformats.org/officeDocument/2006/math">
                    <m:sSub>
                      <m:e>
                        <m:r>
                          <m:t>f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是单射函数.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对于给定的集合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, 构造从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的双射函数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(1)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R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R</m:t>
                    </m:r>
                  </m:oMath>
                </a14:m>
                <a:r>
                  <a:rPr/>
                  <a:t>, (2)</a:t>
                </a:r>
                <a14:m>
                  <m:oMath xmlns:m="http://schemas.openxmlformats.org/officeDocument/2006/math">
                    <m:r>
                      <m:t>g</m:t>
                    </m:r>
                    <m:r>
                      <m:rPr>
                        <m:sty m:val="p"/>
                      </m:rPr>
                      <m:t>:</m:t>
                    </m:r>
                    <m:d>
                      <m:dPr>
                        <m:begChr m:val="["/>
                        <m:endChr m:val="]"/>
                        <m:sepChr m:val=""/>
                        <m:grow/>
                      </m:dPr>
                      <m:e>
                        <m:r>
                          <m:t>0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1</m:t>
                        </m:r>
                      </m:e>
                    </m:d>
                    <m:r>
                      <m:rPr>
                        <m:sty m:val="p"/>
                      </m:rPr>
                      <m:t>→</m:t>
                    </m:r>
                    <m:d>
                      <m:dPr>
                        <m:begChr m:val="["/>
                        <m:endChr m:val="]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b</m:t>
                        </m:r>
                      </m:e>
                    </m:d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:r>
                  <a:rPr/>
                  <a:t>(1)令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R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R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x</m:t>
                    </m:r>
                  </m:oMath>
                </a14:m>
                <a:r>
                  <a:rPr/>
                  <a:t>. (2)令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d>
                      <m:dPr>
                        <m:begChr m:val="["/>
                        <m:endChr m:val="]"/>
                        <m:sepChr m:val=""/>
                        <m:grow/>
                      </m:dPr>
                      <m:e>
                        <m:r>
                          <m:t>0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1</m:t>
                        </m:r>
                      </m:e>
                    </m:d>
                    <m:r>
                      <m:rPr>
                        <m:sty m:val="p"/>
                      </m:rPr>
                      <m:t>→</m:t>
                    </m:r>
                    <m:d>
                      <m:dPr>
                        <m:begChr m:val="["/>
                        <m:endChr m:val="]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b</m:t>
                        </m:r>
                      </m:e>
                    </m:d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a</m:t>
                        </m:r>
                      </m:e>
                    </m:d>
                    <m:r>
                      <m:t>x</m:t>
                    </m:r>
                    <m:r>
                      <m:rPr>
                        <m:sty m:val="p"/>
                      </m:rPr>
                      <m:t>+</m:t>
                    </m:r>
                    <m:r>
                      <m:t>a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设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B</m:t>
                    </m:r>
                  </m:oMath>
                </a14:m>
                <a:r>
                  <a:rPr/>
                  <a:t>, 当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</m:oMath>
                </a14:m>
                <a:r>
                  <a:rPr/>
                  <a:t>都是有限集合时: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为满射的必要条件是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≤</m:t>
                    </m:r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</m:oMath>
                </a14:m>
                <a:r>
                  <a:rPr/>
                  <a:t>;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为单射的必要条件是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≤</m:t>
                    </m:r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B</m:t>
                        </m:r>
                      </m:e>
                    </m:d>
                  </m:oMath>
                </a14:m>
                <a:r>
                  <a:rPr/>
                  <a:t>;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为双射的必要条件是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B</m:t>
                        </m:r>
                      </m:e>
                    </m:d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89C546EC-AC1C-C345-9023-E083A2B49FE5}" vid="{52DE7823-00EB-A04D-BF22-60CE6D32CFF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Songti SC</vt:lpstr>
      <vt:lpstr>Arial</vt:lpstr>
      <vt:lpstr>Calibri</vt:lpstr>
      <vt:lpstr>Georgia</vt:lpstr>
      <vt:lpstr>Wingdings 3</vt:lpstr>
      <vt:lpstr>Wisp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函 数</dc:title>
  <dc:creator>李 辉</dc:creator>
  <cp:keywords/>
  <dcterms:created xsi:type="dcterms:W3CDTF">2023-10-06T03:09:35Z</dcterms:created>
  <dcterms:modified xsi:type="dcterms:W3CDTF">2023-10-06T03:09:35Z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hor-title">
    <vt:lpwstr>主讲教师</vt:lpwstr>
  </property>
  <property fmtid="{D5CDD505-2E9C-101B-9397-08002B2CF9AE}" pid="3" name="authors">
    <vt:lpwstr/>
  </property>
  <property fmtid="{D5CDD505-2E9C-101B-9397-08002B2CF9AE}" pid="4" name="biblio-config">
    <vt:lpwstr>True</vt:lpwstr>
  </property>
  <property fmtid="{D5CDD505-2E9C-101B-9397-08002B2CF9AE}" pid="5" name="bibliography">
    <vt:lpwstr>Res/DM.bib</vt:lpwstr>
  </property>
  <property fmtid="{D5CDD505-2E9C-101B-9397-08002B2CF9AE}" pid="6" name="by-author">
    <vt:lpwstr/>
  </property>
  <property fmtid="{D5CDD505-2E9C-101B-9397-08002B2CF9AE}" pid="7" name="csl">
    <vt:lpwstr>Res/csl/computing-surveys.csl</vt:lpwstr>
  </property>
  <property fmtid="{D5CDD505-2E9C-101B-9397-08002B2CF9AE}" pid="8" name="editor">
    <vt:lpwstr>source</vt:lpwstr>
  </property>
  <property fmtid="{D5CDD505-2E9C-101B-9397-08002B2CF9AE}" pid="9" name="execute">
    <vt:lpwstr/>
  </property>
  <property fmtid="{D5CDD505-2E9C-101B-9397-08002B2CF9AE}" pid="10" name="header-includes">
    <vt:lpwstr/>
  </property>
  <property fmtid="{D5CDD505-2E9C-101B-9397-08002B2CF9AE}" pid="11" name="include-after">
    <vt:lpwstr/>
  </property>
  <property fmtid="{D5CDD505-2E9C-101B-9397-08002B2CF9AE}" pid="12" name="include-before">
    <vt:lpwstr/>
  </property>
  <property fmtid="{D5CDD505-2E9C-101B-9397-08002B2CF9AE}" pid="13" name="labels">
    <vt:lpwstr/>
  </property>
  <property fmtid="{D5CDD505-2E9C-101B-9397-08002B2CF9AE}" pid="14" name="toc-title">
    <vt:lpwstr>内容</vt:lpwstr>
  </property>
</Properties>
</file>