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sz="15611"/>
    <p:restoredTop sz="96327"/>
  </p:normalViewPr>
  <p:slideViewPr>
    <p:cSldViewPr snapToGrid="0">
      <p:cViewPr varScale="1">
        <p:scale>
          <a:sx d="100" n="123"/>
          <a:sy d="100" n="123"/>
        </p:scale>
        <p:origin x="696" y="192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0" Type="http://schemas.openxmlformats.org/officeDocument/2006/relationships/slide" Target="slides/slide39.xml" /><Relationship Id="rId41" Type="http://schemas.openxmlformats.org/officeDocument/2006/relationships/slide" Target="slides/slide40.xml" /><Relationship Id="rId42" Type="http://schemas.openxmlformats.org/officeDocument/2006/relationships/slide" Target="slides/slide41.xml" /><Relationship Id="rId43" Type="http://schemas.openxmlformats.org/officeDocument/2006/relationships/slide" Target="slides/slide42.xml" /><Relationship Id="rId44" Type="http://schemas.openxmlformats.org/officeDocument/2006/relationships/slide" Target="slides/slide43.xml" /><Relationship Id="rId45" Type="http://schemas.openxmlformats.org/officeDocument/2006/relationships/slide" Target="slides/slide44.xml" /><Relationship Id="rId46" Type="http://schemas.openxmlformats.org/officeDocument/2006/relationships/slide" Target="slides/slide45.xml" /><Relationship Id="rId47" Type="http://schemas.openxmlformats.org/officeDocument/2006/relationships/slide" Target="slides/slide46.xml" /><Relationship Id="rId48" Type="http://schemas.openxmlformats.org/officeDocument/2006/relationships/slide" Target="slides/slide47.xml" /><Relationship Id="rId49" Type="http://schemas.openxmlformats.org/officeDocument/2006/relationships/slide" Target="slides/slide48.xml" /><Relationship Id="rId50" Type="http://schemas.openxmlformats.org/officeDocument/2006/relationships/slide" Target="slides/slide49.xml" /><Relationship Id="rId51" Type="http://schemas.openxmlformats.org/officeDocument/2006/relationships/slide" Target="slides/slide50.xml" /><Relationship Id="rId52" Type="http://schemas.openxmlformats.org/officeDocument/2006/relationships/slide" Target="slides/slide51.xml" /><Relationship Id="rId53" Type="http://schemas.openxmlformats.org/officeDocument/2006/relationships/slide" Target="slides/slide52.xml" /><Relationship Id="rId54" Type="http://schemas.openxmlformats.org/officeDocument/2006/relationships/slide" Target="slides/slide53.xml" /><Relationship Id="rId55" Type="http://schemas.openxmlformats.org/officeDocument/2006/relationships/slide" Target="slides/slide54.xml" /><Relationship Id="rId56" Type="http://schemas.openxmlformats.org/officeDocument/2006/relationships/slide" Target="slides/slide55.xml" /><Relationship Id="rId57" Type="http://schemas.openxmlformats.org/officeDocument/2006/relationships/slide" Target="slides/slide56.xml" /><Relationship Id="rId58" Type="http://schemas.openxmlformats.org/officeDocument/2006/relationships/slide" Target="slides/slide57.xml" /><Relationship Id="rId59" Type="http://schemas.openxmlformats.org/officeDocument/2006/relationships/slide" Target="slides/slide58.xml" /><Relationship Id="rId60" Type="http://schemas.openxmlformats.org/officeDocument/2006/relationships/slide" Target="slides/slide59.xml" /><Relationship Id="rId61" Type="http://schemas.openxmlformats.org/officeDocument/2006/relationships/slide" Target="slides/slide60.xml" /><Relationship Id="rId62" Type="http://schemas.openxmlformats.org/officeDocument/2006/relationships/slide" Target="slides/slide61.xml" /><Relationship Id="rId63" Type="http://schemas.openxmlformats.org/officeDocument/2006/relationships/slide" Target="slides/slide62.xml" /><Relationship Id="rId64" Type="http://schemas.openxmlformats.org/officeDocument/2006/relationships/slide" Target="slides/slide63.xml" /><Relationship Id="rId65" Type="http://schemas.openxmlformats.org/officeDocument/2006/relationships/slide" Target="slides/slide64.xml" /><Relationship Id="rId66" Type="http://schemas.openxmlformats.org/officeDocument/2006/relationships/slide" Target="slides/slide65.xml" /><Relationship Id="rId67" Type="http://schemas.openxmlformats.org/officeDocument/2006/relationships/slide" Target="slides/slide66.xml" /><Relationship Id="rId68" Type="http://schemas.openxmlformats.org/officeDocument/2006/relationships/slide" Target="slides/slide67.xml" /><Relationship Id="rId69" Type="http://schemas.openxmlformats.org/officeDocument/2006/relationships/slide" Target="slides/slide68.xml" /><Relationship Id="rId70" Type="http://schemas.openxmlformats.org/officeDocument/2006/relationships/slide" Target="slides/slide69.xml" /><Relationship Id="rId71" Type="http://schemas.openxmlformats.org/officeDocument/2006/relationships/slide" Target="slides/slide70.xml" /><Relationship Id="rId72" Type="http://schemas.openxmlformats.org/officeDocument/2006/relationships/slide" Target="slides/slide71.xml" /><Relationship Id="rId73" Type="http://schemas.openxmlformats.org/officeDocument/2006/relationships/slide" Target="slides/slide72.xml" /><Relationship Id="rId74" Type="http://schemas.openxmlformats.org/officeDocument/2006/relationships/slide" Target="slides/slide73.xml" /><Relationship Id="rId75" Type="http://schemas.openxmlformats.org/officeDocument/2006/relationships/slide" Target="slides/slide74.xml" /><Relationship Id="rId76" Type="http://schemas.openxmlformats.org/officeDocument/2006/relationships/slide" Target="slides/slide75.xml" /><Relationship Id="rId77" Type="http://schemas.openxmlformats.org/officeDocument/2006/relationships/slide" Target="slides/slide76.xml" /><Relationship Id="rId78" Type="http://schemas.openxmlformats.org/officeDocument/2006/relationships/slide" Target="slides/slide77.xml" /><Relationship Id="rId79" Type="http://schemas.openxmlformats.org/officeDocument/2006/relationships/slide" Target="slides/slide78.xml" /><Relationship Id="rId80" Type="http://schemas.openxmlformats.org/officeDocument/2006/relationships/slide" Target="slides/slide79.xml" /><Relationship Id="rId81" Type="http://schemas.openxmlformats.org/officeDocument/2006/relationships/slide" Target="slides/slide80.xml" /><Relationship Id="rId82" Type="http://schemas.openxmlformats.org/officeDocument/2006/relationships/slide" Target="slides/slide81.xml" /><Relationship Id="rId83" Type="http://schemas.openxmlformats.org/officeDocument/2006/relationships/slide" Target="slides/slide82.xml" /><Relationship Id="rId84" Type="http://schemas.openxmlformats.org/officeDocument/2006/relationships/slide" Target="slides/slide83.xml" /><Relationship Id="rId85" Type="http://schemas.openxmlformats.org/officeDocument/2006/relationships/slide" Target="slides/slide84.xml" /><Relationship Id="rId86" Type="http://schemas.openxmlformats.org/officeDocument/2006/relationships/slide" Target="slides/slide85.xml" /><Relationship Id="rId87" Type="http://schemas.openxmlformats.org/officeDocument/2006/relationships/slide" Target="slides/slide86.xml" /><Relationship Id="rId88" Type="http://schemas.openxmlformats.org/officeDocument/2006/relationships/slide" Target="slides/slide87.xml" /><Relationship Id="rId89" Type="http://schemas.openxmlformats.org/officeDocument/2006/relationships/slide" Target="slides/slide88.xml" /><Relationship Id="rId90" Type="http://schemas.openxmlformats.org/officeDocument/2006/relationships/slide" Target="slides/slide89.xml" /><Relationship Id="rId91" Type="http://schemas.openxmlformats.org/officeDocument/2006/relationships/slide" Target="slides/slide90.xml" /><Relationship Id="rId92" Type="http://schemas.openxmlformats.org/officeDocument/2006/relationships/slide" Target="slides/slide91.xml" /><Relationship Id="rId93" Type="http://schemas.openxmlformats.org/officeDocument/2006/relationships/slide" Target="slides/slide92.xml" /><Relationship Id="rId94" Type="http://schemas.openxmlformats.org/officeDocument/2006/relationships/slide" Target="slides/slide93.xml" /><Relationship Id="rId95" Type="http://schemas.openxmlformats.org/officeDocument/2006/relationships/slide" Target="slides/slide94.xml" /><Relationship Id="rId96" Type="http://schemas.openxmlformats.org/officeDocument/2006/relationships/slide" Target="slides/slide95.xml" /><Relationship Id="rId97" Type="http://schemas.openxmlformats.org/officeDocument/2006/relationships/slide" Target="slides/slide96.xml" /><Relationship Id="rId98" Type="http://schemas.openxmlformats.org/officeDocument/2006/relationships/slide" Target="slides/slide97.xml" /><Relationship Id="rId99" Type="http://schemas.openxmlformats.org/officeDocument/2006/relationships/slide" Target="slides/slide98.xml" /><Relationship Id="rId100" Type="http://schemas.openxmlformats.org/officeDocument/2006/relationships/slide" Target="slides/slide99.xml" /><Relationship Id="rId101" Type="http://schemas.openxmlformats.org/officeDocument/2006/relationships/slide" Target="slides/slide100.xml" /><Relationship Id="rId102" Type="http://schemas.openxmlformats.org/officeDocument/2006/relationships/slide" Target="slides/slide101.xml" /><Relationship Id="rId103" Type="http://schemas.openxmlformats.org/officeDocument/2006/relationships/slide" Target="slides/slide102.xml" /><Relationship Id="rId104" Type="http://schemas.openxmlformats.org/officeDocument/2006/relationships/slide" Target="slides/slide103.xml" /><Relationship Id="rId105" Type="http://schemas.openxmlformats.org/officeDocument/2006/relationships/slide" Target="slides/slide104.xml" /><Relationship Id="rId106" Type="http://schemas.openxmlformats.org/officeDocument/2006/relationships/slide" Target="slides/slide105.xml" /><Relationship Id="rId107" Type="http://schemas.openxmlformats.org/officeDocument/2006/relationships/slide" Target="slides/slide106.xml" /><Relationship Id="rId108" Type="http://schemas.openxmlformats.org/officeDocument/2006/relationships/slide" Target="slides/slide107.xml" /><Relationship Id="rId109" Type="http://schemas.openxmlformats.org/officeDocument/2006/relationships/slide" Target="slides/slide108.xml" /><Relationship Id="rId110" Type="http://schemas.openxmlformats.org/officeDocument/2006/relationships/slide" Target="slides/slide109.xml" /><Relationship Id="rId111" Type="http://schemas.openxmlformats.org/officeDocument/2006/relationships/slide" Target="slides/slide110.xml" /><Relationship Id="rId112" Type="http://schemas.openxmlformats.org/officeDocument/2006/relationships/slide" Target="slides/slide111.xml" /><Relationship Id="rId113" Type="http://schemas.openxmlformats.org/officeDocument/2006/relationships/slide" Target="slides/slide112.xml" /><Relationship Id="rId114" Type="http://schemas.openxmlformats.org/officeDocument/2006/relationships/slide" Target="slides/slide113.xml" /><Relationship Id="rId115" Type="http://schemas.openxmlformats.org/officeDocument/2006/relationships/slide" Target="slides/slide114.xml" /><Relationship Id="rId116" Type="http://schemas.openxmlformats.org/officeDocument/2006/relationships/slide" Target="slides/slide115.xml" /><Relationship Id="rId117" Type="http://schemas.openxmlformats.org/officeDocument/2006/relationships/slide" Target="slides/slide116.xml" /><Relationship Id="rId118" Type="http://schemas.openxmlformats.org/officeDocument/2006/relationships/slide" Target="slides/slide117.xml" /><Relationship Id="rId119" Type="http://schemas.openxmlformats.org/officeDocument/2006/relationships/slide" Target="slides/slide118.xml" /><Relationship Id="rId120" Type="http://schemas.openxmlformats.org/officeDocument/2006/relationships/slide" Target="slides/slide119.xml" /><Relationship Id="rId121" Type="http://schemas.openxmlformats.org/officeDocument/2006/relationships/slide" Target="slides/slide120.xml" /><Relationship Id="rId122" Type="http://schemas.openxmlformats.org/officeDocument/2006/relationships/slide" Target="slides/slide121.xml" /><Relationship Id="rId123" Type="http://schemas.openxmlformats.org/officeDocument/2006/relationships/slide" Target="slides/slide122.xml" /><Relationship Id="rId124" Type="http://schemas.openxmlformats.org/officeDocument/2006/relationships/slide" Target="slides/slide123.xml" /><Relationship Id="rId125" Type="http://schemas.openxmlformats.org/officeDocument/2006/relationships/slide" Target="slides/slide124.xml" /><Relationship Id="rId1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8" Type="http://schemas.openxmlformats.org/officeDocument/2006/relationships/theme" Target="theme/theme1.xml" /><Relationship Id="rId127" Type="http://schemas.openxmlformats.org/officeDocument/2006/relationships/viewProps" Target="viewProps.xml" /><Relationship Id="rId126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8238-BA58-5A48-9BAF-1F688BF56EC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7281-3443-954B-BDAF-9A4B678FDE42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D37-125F-7148-A19A-6B80F3FED25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D7-DAC7-2C42-A09D-A7032AE9BC85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2E8D-D98D-3F41-ABD9-478367A6BBD1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5A3A-5DCD-7148-AAD8-3AA4CA965B6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3896-CDC1-4C4F-9FE9-B58D5139ED0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5978-6D7B-054F-858C-70144F84107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8A4A-8D81-7D45-96A3-CA733E28F5E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ngti SC" panose="02010600040101010101" pitchFamily="2" charset="-122"/>
                <a:ea typeface="Songti SC" panose="02010600040101010101" pitchFamily="2" charset="-122"/>
              </a:defRPr>
            </a:lvl1pPr>
          </a:lstStyle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8D0B-55E7-9D4D-A807-D4904D80A57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3E0F-DBF0-F34F-93D3-5C8620BC344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132-20C5-5140-8D54-21909FDDC07C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B3F5-1E82-3D41-B415-E2D673C3B77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E05E-7CBB-8148-A17A-1D04927B46D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BB9-945F-D643-B4E3-3B08EE748FAB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602E-FE66-A54F-899A-C635C49D4C9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b="b" l="0" r="r" t="0"/>
              <a:pathLst>
                <a:path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b="b" l="0" r="r" t="0"/>
              <a:pathLst>
                <a:path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b="b" l="0" r="r" t="0"/>
              <a:pathLst>
                <a:path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b="b" l="0" r="r" t="0"/>
              <a:pathLst>
                <a:path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b="b" l="0" r="r" t="0"/>
              <a:pathLst>
                <a:path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b="b" l="0" r="r" t="0"/>
              <a:pathLst>
                <a:path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b="b" l="0" r="r" t="0"/>
              <a:pathLst>
                <a:path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b="b" l="0" r="r" t="0"/>
              <a:pathLst>
                <a:path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b="b" l="0" r="r" t="0"/>
              <a:pathLst>
                <a:path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b="b" l="0" r="r" t="0"/>
              <a:pathLst>
                <a:path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b="b" l="0" r="r" t="0"/>
              <a:pathLst>
                <a:path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b="b" l="0" r="r" t="0"/>
              <a:pathLst>
                <a:path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b="b" l="0" r="r" t="0"/>
              <a:pathLst>
                <a:path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b="b" l="0" r="r" t="0"/>
              <a:pathLst>
                <a:path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b="b" l="0" r="r" t="0"/>
              <a:pathLst>
                <a:path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b="b" l="0" r="r" t="0"/>
              <a:pathLst>
                <a:path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b="b" l="0" r="r" t="0"/>
              <a:pathLst>
                <a:path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b="b" l="0" r="r" t="0"/>
              <a:pathLst>
                <a:path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b="b" l="0" r="r" t="0"/>
              <a:pathLst>
                <a:path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b="b" l="0" r="r" t="0"/>
              <a:pathLst>
                <a:path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B551-09BE-634C-83AF-485B589D1044}" type="datetime1">
              <a:rPr lang="en-US" smtClean="0"/>
              <a:t>3/17/23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dt="0" hdr="0"/>
  <p:txStyles>
    <p:titleStyle>
      <a:lvl1pPr algn="l" defTabSz="457200" eaLnBrk="1" hangingPunct="1" latinLnBrk="0" rtl="0">
        <a:spcBef>
          <a:spcPct val="0"/>
        </a:spcBef>
        <a:buNone/>
        <a:defRPr kern="1200" sz="36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0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8.png" /></Relationships>
</file>

<file path=ppt/slides/_rels/slide10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9.png" /></Relationships>
</file>

<file path=ppt/slides/_rels/slide1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0.png" /></Relationships>
</file>

<file path=ppt/slides/_rels/slide1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3" Type="http://schemas.openxmlformats.org/officeDocument/2006/relationships/image" Target="../media/image22.png" /><Relationship Id="rId2" Type="http://schemas.openxmlformats.org/officeDocument/2006/relationships/image" Target="../media/image21.png" /></Relationships>
</file>

<file path=ppt/slides/_rels/slide1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3.png" /></Relationships>
</file>

<file path=ppt/slides/_rels/slide1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4.png" /></Relationships>
</file>

<file path=ppt/slides/_rels/slide1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5.png" /></Relationships>
</file>

<file path=ppt/slides/_rels/slide1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6.png" /></Relationships>
</file>

<file path=ppt/slides/_rels/slide1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7.png" /></Relationships>
</file>

<file path=ppt/slides/_rels/slide1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8.png" /></Relationships>
</file>

<file path=ppt/slides/_rels/slide1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9.png" /></Relationships>
</file>

<file path=ppt/slides/_rels/slide1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4.xml" /><Relationship Id="rId3" Type="http://schemas.openxmlformats.org/officeDocument/2006/relationships/slide" Target="slide12.xml" /><Relationship Id="rId4" Type="http://schemas.openxmlformats.org/officeDocument/2006/relationships/slide" Target="slide27.xml" /><Relationship Id="rId5" Type="http://schemas.openxmlformats.org/officeDocument/2006/relationships/slide" Target="slide50.xml" /><Relationship Id="rId6" Type="http://schemas.openxmlformats.org/officeDocument/2006/relationships/slide" Target="slide75.xml" /><Relationship Id="rId7" Type="http://schemas.openxmlformats.org/officeDocument/2006/relationships/slide" Target="slide79.xml" /><Relationship Id="rId8" Type="http://schemas.openxmlformats.org/officeDocument/2006/relationships/slide" Target="slide93.xml" /><Relationship Id="rId9" Type="http://schemas.openxmlformats.org/officeDocument/2006/relationships/slide" Target="slide103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png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png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png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5.png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6.png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7.png" /></Relationships>
</file>

<file path=ppt/slides/_rels/slide3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8.png" /></Relationships>
</file>

<file path=ppt/slides/_rels/slide3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3" Type="http://schemas.openxmlformats.org/officeDocument/2006/relationships/image" Target="../media/image10.png" /><Relationship Id="rId2" Type="http://schemas.openxmlformats.org/officeDocument/2006/relationships/image" Target="../media/image9.png" /></Relationships>
</file>

<file path=ppt/slides/_rels/slide3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1.png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2.png" /></Relationships>
</file>

<file path=ppt/slides/_rels/slide4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3.png" /></Relationships>
</file>

<file path=ppt/slides/_rels/slide5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4.png" /></Relationships>
</file>

<file path=ppt/slides/_rels/slide6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5.png" /></Relationships>
</file>

<file path=ppt/slides/_rels/slide7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6.jpg" /></Relationships>
</file>

<file path=ppt/slides/_rels/slide9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7.png" /></Relationships>
</file>

<file path=ppt/slides/_rels/slide9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/>
          <a:lstStyle/>
          <a:p>
            <a:pPr lvl="0" indent="0" marL="0">
              <a:buNone/>
            </a:pPr>
            <a:r>
              <a:rPr/>
              <a:t>关 系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589213" y="4777379"/>
            <a:ext cx="8915399" cy="1126283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李 辉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证明分配律: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对任意的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综上: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的两个不同的覆盖: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试给出分别由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所确定的相容关系.</a:t>
                </a:r>
              </a:p>
              <a:p>
                <a:pPr lvl="0" indent="0" marL="0">
                  <a:buNone/>
                </a:pPr>
                <a:r>
                  <a:rPr/>
                  <a:t>解: 分别由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所确定的相容关系: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这个例子说明, 不同的覆盖可能产生相同的相容关系.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216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243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375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455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648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相容关系: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</m:oMath>
                </a14:m>
                <a:r>
                  <a:rPr/>
                  <a:t>有相同数字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求最大相容类及由此产生的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的完全覆盖.</a:t>
                </a:r>
              </a:p>
              <a:p>
                <a:pPr lvl="0" indent="0" marL="0">
                  <a:buNone/>
                </a:pPr>
                <a:r>
                  <a:rPr/>
                  <a:t>解: 用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5</m:t>
                        </m:r>
                      </m:sub>
                    </m:sSub>
                  </m:oMath>
                </a14:m>
                <a:r>
                  <a:rPr/>
                  <a:t> 分别代表: 216, 243, 375, 455, 648,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17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最大相容类为: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的一个完全覆盖: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π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偏序关系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上的二元关系,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是自反、反对称和传递的,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是一个</a:t>
                </a:r>
                <a:r>
                  <a:rPr b="1"/>
                  <a:t>偏序关系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通常用“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”表示偏序关系, 并把序偶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称为偏序集合.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写作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y</m:t>
                    </m:r>
                  </m:oMath>
                </a14:m>
                <a:r>
                  <a:rPr/>
                  <a:t>, 读作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小于等于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</a:t>
                </a:r>
              </a:p>
              <a:p>
                <a:pPr lvl="0"/>
                <a:r>
                  <a:rPr/>
                  <a:t>实数集合中的小于等于关系.</a:t>
                </a:r>
              </a:p>
              <a:p>
                <a:pPr lvl="0"/>
                <a:r>
                  <a:rPr/>
                  <a:t>整数集合中的整除关系.</a:t>
                </a:r>
              </a:p>
              <a:p>
                <a:pPr lvl="0"/>
                <a:r>
                  <a:rPr/>
                  <a:t>集合之间的包含关系.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自然数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上的小于等于关系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是偏序关系.</a:t>
                </a:r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/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是自反的;</a:t>
                </a:r>
              </a:p>
              <a:p>
                <a:pPr lvl="0"/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且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是反对称的;</a:t>
                </a:r>
              </a:p>
              <a:p>
                <a:pPr lvl="0"/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是传递的;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是偏序关系.</a:t>
                </a:r>
              </a:p>
              <a:p>
                <a:pPr lvl="0" indent="0" marL="0">
                  <a:buNone/>
                </a:pPr>
                <a:r>
                  <a:rPr/>
                  <a:t>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≤</m:t>
                      </m:r>
                      <m:r>
                        <m:rPr>
                          <m:sty m:val="p"/>
                        </m:rPr>
                        <m:t>:</m:t>
                      </m:r>
                      <m:box>
                        <m:boxPr>
                          <m:opEmu m:val="1"/>
                        </m:boxPr>
                        <m:e>
                          <m:r>
                            <m:rPr>
                              <m:sty m:val="p"/>
                            </m:rPr>
                            <m:t>:=</m:t>
                          </m:r>
                        </m:e>
                      </m:box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给定集合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8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a</m:t>
                          </m:r>
                        </m:e>
                      </m:d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是否是偏序关系？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是自反、反对称和传递的,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是偏序关系.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上的二元关系,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是反自反的和传递的,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是一个</a:t>
                </a:r>
                <a:r>
                  <a:rPr b="1"/>
                  <a:t>严格偏序关系</a:t>
                </a:r>
                <a:r>
                  <a:rPr/>
                  <a:t>(</a:t>
                </a:r>
                <a:r>
                  <a:rPr b="1"/>
                  <a:t>拟序关系</a:t>
                </a:r>
                <a:r>
                  <a:rPr/>
                  <a:t>).</a:t>
                </a:r>
              </a:p>
              <a:p>
                <a:pPr lvl="0" indent="0" marL="0">
                  <a:buNone/>
                </a:pPr>
                <a:r>
                  <a:rPr/>
                  <a:t>通常用”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&lt;</m:t>
                    </m:r>
                  </m:oMath>
                </a14:m>
                <a:r>
                  <a:rPr/>
                  <a:t>“表示严格偏序关系, 并把序偶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称为严格偏序集合.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写做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</m:oMath>
                </a14:m>
                <a:r>
                  <a:rPr/>
                  <a:t>, 读作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小于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实数集合中的”小于关系”是严格偏序关系, 因为它是反自反和传递的.</a:t>
                </a:r>
              </a:p>
              <a:p>
                <a:pPr lvl="0" indent="0" marL="0">
                  <a:buNone/>
                </a:pPr>
                <a:r>
                  <a:rPr/>
                  <a:t>例: 自然数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上的小于关系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是严格偏序关系.</a:t>
                </a:r>
              </a:p>
              <a:p>
                <a:pPr lvl="0" indent="0" marL="0">
                  <a:buNone/>
                </a:pPr>
                <a:r>
                  <a:rPr/>
                  <a:t>证明: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a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≮</m:t>
                    </m:r>
                    <m:r>
                      <m:t>a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是反自反的; 对任意的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c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c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是传递的.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是严格偏序关系.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&lt;</m:t>
                      </m:r>
                      <m:r>
                        <m:rPr>
                          <m:sty m:val="p"/>
                        </m:rPr>
                        <m:t>:</m:t>
                      </m:r>
                      <m:box>
                        <m:boxPr>
                          <m:opEmu m:val="1"/>
                        </m:boxPr>
                        <m:e>
                          <m:r>
                            <m:rPr>
                              <m:sty m:val="p"/>
                            </m:rPr>
                            <m:t>:=</m:t>
                          </m:r>
                        </m:e>
                      </m:box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上的严格偏序关系, 则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是反对称的.</a:t>
                </a:r>
              </a:p>
              <a:p>
                <a:pPr lvl="0" indent="0" marL="0">
                  <a:buNone/>
                </a:pPr>
                <a:r>
                  <a:rPr/>
                  <a:t>证明: 反证法.</a:t>
                </a:r>
              </a:p>
              <a:p>
                <a:pPr lvl="0" indent="0" marL="0">
                  <a:buNone/>
                </a:pPr>
                <a:r>
                  <a:rPr/>
                  <a:t>假设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不是反对称的, 即存在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且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y</m:t>
                    </m:r>
                  </m:oMath>
                </a14:m>
                <a:r>
                  <a:rPr/>
                  <a:t>.则由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的传递性, 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.这与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是反自反的相矛盾.故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是反对称的.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偏序关系:自反、反对称、传递</a:t>
                </a:r>
              </a:p>
              <a:p>
                <a:pPr lvl="0" indent="0" marL="0">
                  <a:buNone/>
                </a:pPr>
                <a:r>
                  <a:rPr/>
                  <a:t>严格偏序关系:反自反、反对称、传递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为偏序集,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如果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y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x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</a:t>
                </a:r>
                <a:r>
                  <a:rPr b="1"/>
                  <a:t>可比的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在偏序集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如果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y</m:t>
                    </m:r>
                  </m:oMath>
                </a14:m>
                <a:r>
                  <a:rPr/>
                  <a:t>, 而且不存在任何其它元素</a:t>
                </a:r>
                <a14:m>
                  <m:oMath xmlns:m="http://schemas.openxmlformats.org/officeDocument/2006/math">
                    <m:r>
                      <m:t>z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z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t>z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y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 b="1"/>
                  <a:t>覆盖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并记: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t>O</m:t>
                    </m:r>
                    <m:sSub>
                      <m:e>
                        <m:r>
                          <m:t>V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y</m:t>
                    </m:r>
                  </m:oMath>
                </a14:m>
                <a:r>
                  <a:rPr/>
                  <a:t>覆盖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 为</a:t>
                </a:r>
                <a:r>
                  <a:rPr b="1"/>
                  <a:t>覆盖集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为偏序集, 其中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是正整数12的因子集合, 并设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 为整除关系, 求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t>O</m:t>
                    </m:r>
                    <m:sSub>
                      <m:e>
                        <m:r>
                          <m:t>V</m:t>
                        </m:r>
                      </m:e>
                      <m:sub>
                        <m:r>
                          <m:t>A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≤</m:t>
                      </m:r>
                      <m:r>
                        <m:rPr>
                          <m:sty m:val="p"/>
                        </m:rPr>
                        <m:t>:</m:t>
                      </m:r>
                      <m:box>
                        <m:boxPr>
                          <m:opEmu m:val="1"/>
                        </m:boxPr>
                        <m:e>
                          <m:r>
                            <m:rPr>
                              <m:sty m:val="p"/>
                            </m:rPr>
                            <m:t>:=</m:t>
                          </m:r>
                        </m:e>
                      </m:box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覆盖集为: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t>O</m:t>
                      </m:r>
                      <m:sSub>
                        <m:e>
                          <m:r>
                            <m:t>V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下面用哈斯图来描述一个偏序关系, 这是一种简化的关系图.</a:t>
                </a:r>
              </a:p>
              <a:p>
                <a:pPr lvl="0" indent="0" marL="0">
                  <a:buNone/>
                </a:pPr>
                <a:r>
                  <a:rPr/>
                  <a:t>方法一:对偏序集合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则先求出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t>O</m:t>
                    </m:r>
                    <m:sSub>
                      <m:e>
                        <m:r>
                          <m:t>V</m:t>
                        </m:r>
                      </m:e>
                      <m:sub>
                        <m:r>
                          <m:t>A</m:t>
                        </m:r>
                      </m:sub>
                    </m:sSub>
                  </m:oMath>
                </a14:m>
                <a:r>
                  <a:rPr/>
                  <a:t>集合, 然后按如下方法构造哈斯图:</a:t>
                </a:r>
              </a:p>
              <a:p>
                <a:pPr lvl="0"/>
                <a:r>
                  <a:rPr/>
                  <a:t>用小圆点表示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中的元素;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C</m:t>
                    </m:r>
                    <m:r>
                      <m:t>O</m:t>
                    </m:r>
                    <m:sSub>
                      <m:e>
                        <m:r>
                          <m:t>V</m:t>
                        </m:r>
                      </m:e>
                      <m:sub>
                        <m:r>
                          <m:t>A</m:t>
                        </m:r>
                      </m:sub>
                    </m:sSub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覆盖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则将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画在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的上层, 并在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</m:oMath>
                </a14:m>
                <a:r>
                  <a:rPr/>
                  <a:t>之间用一条线段相连;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</m:oMath>
                </a14:m>
                <a:r>
                  <a:rPr/>
                  <a:t>之间不可比, 则把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</m:oMath>
                </a14:m>
                <a:r>
                  <a:rPr/>
                  <a:t>画在同一层上.</a:t>
                </a:r>
              </a:p>
              <a:p>
                <a:pPr lvl="0" indent="0" marL="0">
                  <a:buNone/>
                </a:pPr>
                <a:r>
                  <a:rPr/>
                  <a:t>特别注意:若有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y</m:t>
                    </m:r>
                  </m:oMath>
                </a14:m>
                <a:r>
                  <a:rPr/>
                  <a:t>, 但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不覆盖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之间不能有连线.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</m:oMath>
                </a14:m>
                <a:r>
                  <a:rPr/>
                  <a:t>是三个任意集合且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Φ</m:t>
                    </m:r>
                  </m:oMath>
                </a14:m>
                <a:r>
                  <a:rPr/>
                  <a:t>, 则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当且仅当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(必要性)设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, 任取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(充分性)设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Φ</m:t>
                    </m:r>
                  </m:oMath>
                </a14:m>
                <a:r>
                  <a:rPr/>
                  <a:t>, 故存在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C</m:t>
                    </m:r>
                  </m:oMath>
                </a14:m>
                <a:r>
                  <a:rPr/>
                  <a:t>. 任取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当且仅当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为偏序集, 其中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 为小于等于关系, 求其哈斯图.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≤</m:t>
                      </m:r>
                      <m:r>
                        <m:rPr>
                          <m:sty m:val="p"/>
                        </m:rPr>
                        <m:t>:</m:t>
                      </m:r>
                      <m:box>
                        <m:boxPr>
                          <m:opEmu m:val="1"/>
                        </m:boxPr>
                        <m:e>
                          <m:r>
                            <m:rPr>
                              <m:sty m:val="p"/>
                            </m:rPr>
                            <m:t>:=</m:t>
                          </m:r>
                        </m:e>
                      </m:box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t>O</m:t>
                      </m:r>
                      <m:sSub>
                        <m:e>
                          <m:r>
                            <m:t>V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18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8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整除关系: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｜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t>O</m:t>
                      </m:r>
                      <m:sSub>
                        <m:e>
                          <m:r>
                            <m:t>V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方法二: 通过关系图的简化得到哈斯图.</a:t>
                </a:r>
              </a:p>
            </p:txBody>
          </p:sp>
        </mc:Choice>
      </mc:AlternateContent>
      <p:pic>
        <p:nvPicPr>
          <p:cNvPr descr="MAT21601T-Chapter04_files/figure-pptx/unnamed-chunk-19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4_files/figure-pptx/unnamed-chunk-20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946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descr="MAT21601T-Chapter04_files/figure-pptx/unnamed-chunk-21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的哈斯图.</a:t>
                </a:r>
              </a:p>
              <a:p>
                <a:pPr lvl="0" indent="0" marL="0">
                  <a:buNone/>
                </a:pPr>
                <a:r>
                  <a:rPr/>
                  <a:t>解: 因为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t>O</m:t>
                      </m:r>
                      <m:sSub>
                        <m:e>
                          <m:r>
                            <m:t>V</m:t>
                          </m:r>
                        </m:e>
                        <m:sub>
                          <m:r>
                            <m:t>P</m:t>
                          </m:r>
                        </m:sub>
                      </m:sSub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22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是一个偏序集, </a:t>
                </a:r>
                <a14:m>
                  <m:oMath xmlns:m="http://schemas.openxmlformats.org/officeDocument/2006/math">
                    <m:r>
                      <m:t>Q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 使得: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x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</a:t>
                </a:r>
                <a:r>
                  <a:rPr b="1"/>
                  <a:t>最小元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</a:t>
                </a:r>
                <a:r>
                  <a:rPr b="1"/>
                  <a:t>最大元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是一个偏序集, </a:t>
                </a:r>
                <a14:m>
                  <m:oMath xmlns:m="http://schemas.openxmlformats.org/officeDocument/2006/math">
                    <m:r>
                      <m:t>Q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. 若存在一个元素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 使得: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中无任何其它元素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能满足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</a:t>
                </a:r>
                <a:r>
                  <a:rPr b="1"/>
                  <a:t>极小元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中无任何其它元素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能满足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x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</a:t>
                </a:r>
                <a:r>
                  <a:rPr b="1"/>
                  <a:t>极大元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在偏序集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的最大元与最小元.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画出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的哈斯图.</a:t>
                </a:r>
              </a:p>
              <a:p>
                <a:pPr lvl="0" indent="0" marL="0">
                  <a:buNone/>
                </a:pPr>
                <a:r>
                  <a:rPr/>
                  <a:t>从哈斯图可以看出: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的最大元是{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}, 最小元是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.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没有最大元和最小元.</a:t>
                </a:r>
              </a:p>
              <a:p>
                <a:pPr lvl="0"/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的最大元是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最小元是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pic>
        <p:nvPicPr>
          <p:cNvPr descr="MAT21601T-Chapter04_files/figure-pptx/unnamed-chunk-23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其上偏序关系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14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求: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的极大元、极小元、最大元和最小元.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中</a:t>
                </a:r>
              </a:p>
              <a:p>
                <a:pPr lvl="0"/>
                <a:r>
                  <a:rPr/>
                  <a:t>极小元: {2, 7, 3}</a:t>
                </a:r>
              </a:p>
              <a:p>
                <a:pPr lvl="0"/>
                <a:r>
                  <a:rPr/>
                  <a:t>极大元: {14, 21}</a:t>
                </a:r>
              </a:p>
              <a:p>
                <a:pPr lvl="0"/>
                <a:r>
                  <a:rPr/>
                  <a:t>无最小元和最大元.</a:t>
                </a:r>
              </a:p>
            </p:txBody>
          </p:sp>
        </mc:Choice>
      </mc:AlternateContent>
      <p:pic>
        <p:nvPicPr>
          <p:cNvPr descr="MAT21601T-Chapter04_files/figure-pptx/unnamed-chunk-24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在偏序集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求: </a:t>
                </a: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的极大元和极小元.</a:t>
                </a:r>
              </a:p>
            </p:txBody>
          </p:sp>
        </mc:Choice>
      </mc:AlternateContent>
      <p:pic>
        <p:nvPicPr>
          <p:cNvPr descr="MAT21601T-Chapter04_files/figure-pptx/unnamed-chunk-25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4_files/figure-pptx/unnamed-chunk-26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692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2578100" y="53975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Q</a:t>
            </a:r>
            <a:r>
              <a:rPr baseline="-25000"/>
              <a:t>1</a:t>
            </a:r>
            <a:r>
              <a:rPr/>
              <a:t>, Q</a:t>
            </a:r>
            <a:r>
              <a:rPr baseline="-25000"/>
              <a:t>2</a:t>
            </a:r>
            <a:r>
              <a:rPr/>
              <a:t>, Q</a:t>
            </a:r>
            <a:r>
              <a:rPr baseline="-25000"/>
              <a:t>3</a:t>
            </a:r>
            <a:r>
              <a:rPr/>
              <a:t>, Q</a:t>
            </a:r>
            <a:r>
              <a:rPr baseline="-25000"/>
              <a:t>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Q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的极大元是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极小元是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的极大元是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极小元是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的极大元是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极小元是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Q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的极大元是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极小元是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是偏序集, 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的一个子集, 则: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有最小元, 则最小元必是唯一的.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有最大元, 则最大元必是唯一的.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是偏序集, </a:t>
                </a:r>
                <a14:m>
                  <m:oMath xmlns:m="http://schemas.openxmlformats.org/officeDocument/2006/math">
                    <m:r>
                      <m:t>Q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, 若存在一个元素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使得:</a:t>
                </a:r>
              </a:p>
              <a:p>
                <a:pPr lvl="0"/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</a:t>
                </a:r>
                <a:r>
                  <a:rPr b="1"/>
                  <a:t>上界</a:t>
                </a:r>
                <a:r>
                  <a:rPr/>
                  <a:t>, 记作</a:t>
                </a:r>
                <a14:m>
                  <m:oMath xmlns:m="http://schemas.openxmlformats.org/officeDocument/2006/math">
                    <m:sSub>
                      <m:e>
                        <m:r>
                          <m:t>U</m:t>
                        </m:r>
                      </m:e>
                      <m:sub>
                        <m:r>
                          <m:t>B</m:t>
                        </m:r>
                      </m:sub>
                    </m:sSub>
                  </m:oMath>
                </a14:m>
                <a:r>
                  <a:rPr/>
                  <a:t>;</a:t>
                </a:r>
              </a:p>
              <a:p>
                <a:pPr lvl="0"/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x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</a:t>
                </a:r>
                <a:r>
                  <a:rPr b="1"/>
                  <a:t>下界</a:t>
                </a:r>
                <a:r>
                  <a:rPr/>
                  <a:t>, 记作</a:t>
                </a:r>
                <a14:m>
                  <m:oMath xmlns:m="http://schemas.openxmlformats.org/officeDocument/2006/math">
                    <m:sSub>
                      <m:e>
                        <m:r>
                          <m:t>L</m:t>
                        </m:r>
                      </m:e>
                      <m:sub>
                        <m:r>
                          <m:t>B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是偏序集, </a:t>
                </a:r>
                <a14:m>
                  <m:oMath xmlns:m="http://schemas.openxmlformats.org/officeDocument/2006/math">
                    <m:r>
                      <m:t>Q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, 若存在一个元素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使得:</a:t>
                </a:r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的上界, 并且对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的每一个上界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的最小上界(</a:t>
                </a:r>
                <a:r>
                  <a:rPr b="1"/>
                  <a:t>上确界</a:t>
                </a:r>
                <a:r>
                  <a:rPr/>
                  <a:t>), 记作</a:t>
                </a:r>
                <a14:m>
                  <m:oMath xmlns:m="http://schemas.openxmlformats.org/officeDocument/2006/math">
                    <m:r>
                      <m:t>L</m:t>
                    </m:r>
                    <m:sSub>
                      <m:e>
                        <m:r>
                          <m:t>U</m:t>
                        </m:r>
                      </m:e>
                      <m:sub>
                        <m:r>
                          <m:t>B</m:t>
                        </m:r>
                      </m:sub>
                    </m:sSub>
                  </m:oMath>
                </a14:m>
                <a:r>
                  <a:rPr/>
                  <a:t>;</a:t>
                </a:r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的下界, 并且对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的每一个下界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的最大下界(</a:t>
                </a:r>
                <a:r>
                  <a:rPr b="1"/>
                  <a:t>下确界</a:t>
                </a:r>
                <a:r>
                  <a:rPr/>
                  <a:t>), 记作</a:t>
                </a:r>
                <a14:m>
                  <m:oMath xmlns:m="http://schemas.openxmlformats.org/officeDocument/2006/math">
                    <m:r>
                      <m:t>G</m:t>
                    </m:r>
                    <m:sSub>
                      <m:e>
                        <m:r>
                          <m:t>L</m:t>
                        </m:r>
                      </m:e>
                      <m:sub>
                        <m:r>
                          <m:t>B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关系及其表示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关系的定义</a:t>
                </a:r>
              </a:p>
              <a:p>
                <a:pPr lvl="0" indent="0" marL="0">
                  <a:buNone/>
                </a:pPr>
                <a:r>
                  <a:rPr/>
                  <a:t>定义: 如果一个集合的全部元素都是序偶, 则称这个集合为一个</a:t>
                </a:r>
                <a:r>
                  <a:rPr b="1"/>
                  <a:t>二元关系</a:t>
                </a:r>
                <a:r>
                  <a:rPr/>
                  <a:t>, 记作R.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定义: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&gt;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≥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表示集合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上元素的大于关系.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表示集合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上元素的大于等于关系.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36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上的偏序关系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的哈斯图如图.</a:t>
                </a:r>
              </a:p>
              <a:p>
                <a:pPr lvl="0" indent="0" marL="0">
                  <a:buNone/>
                </a:pPr>
                <a:r>
                  <a:rPr/>
                  <a:t>求子集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和子集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的上界、下界、上确界、下确界.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的上界:6, 12, 24, 36; 上确界: 6; 下界:无; 下确界:无.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的上界:12, 24, 36; 上确界:12; 下界:2, 3, 6; 下确界:6.</a:t>
                </a:r>
              </a:p>
            </p:txBody>
          </p:sp>
        </mc:Choice>
      </mc:AlternateContent>
      <p:pic>
        <p:nvPicPr>
          <p:cNvPr descr="MAT21601T-Chapter04_files/figure-pptx/unnamed-chunk-27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上的偏序关系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的哈斯图如下.</a:t>
                </a:r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的极大元、极小元、最大元、最小元、上界、下界、上确界和下确界.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:r>
                  <a:rPr/>
                  <a:t>极大元: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, 极小元: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最大元: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, 最小元: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上界: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, 下界: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上确界: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, 下确界: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pic>
        <p:nvPicPr>
          <p:cNvPr descr="MAT21601T-Chapter04_files/figure-pptx/unnamed-chunk-28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是偏序集, </a:t>
                </a:r>
                <a14:m>
                  <m:oMath xmlns:m="http://schemas.openxmlformats.org/officeDocument/2006/math">
                    <m:r>
                      <m:t>Q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若子集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有上确界, 则上确界是唯一的.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若子集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有下确界, 则下确界是唯一的.</a:t>
                </a:r>
              </a:p>
              <a:p>
                <a:pPr lvl="0" indent="0" marL="0">
                  <a:buNone/>
                </a:pPr>
                <a:r>
                  <a:rPr/>
                  <a:t>从以上的论述中可以得出下面一些结论: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最大(小)元未必存在, 若存在则必唯一.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极大(小)元必存在, 但不一定唯一.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-457200" marL="457200">
                  <a:buAutoNum startAt="3" type="arabicParenBoth"/>
                </a:pPr>
                <a:r>
                  <a:rPr/>
                  <a:t>最大(小)元也必然是极大(小)元.</a:t>
                </a:r>
              </a:p>
              <a:p>
                <a:pPr lvl="0" indent="-457200" marL="457200">
                  <a:buAutoNum startAt="3" type="arabicParenBoth"/>
                </a:pPr>
                <a:r>
                  <a:rPr/>
                  <a:t>上(下)界未必存在, 若存在也未必唯一.</a:t>
                </a:r>
              </a:p>
              <a:p>
                <a:pPr lvl="0" indent="-457200" marL="457200">
                  <a:buAutoNum startAt="3" type="arabicParenBoth"/>
                </a:pPr>
                <a:r>
                  <a:rPr/>
                  <a:t>上(下)确界未必存在, 若存在则必唯一.</a:t>
                </a:r>
              </a:p>
              <a:p>
                <a:pPr lvl="0" indent="-457200" marL="457200">
                  <a:buAutoNum startAt="3" type="arabicParenBoth"/>
                </a:pPr>
                <a:r>
                  <a:rPr/>
                  <a:t>有上(下)确界必有上(下)界.</a:t>
                </a:r>
              </a:p>
              <a:p>
                <a:pPr lvl="0" indent="-457200" marL="457200">
                  <a:buAutoNum startAt="3"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是子集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的最大(小)元, 则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必是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的上(下)确界; 反之, 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是子集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的上(下)确界且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必是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的最大(小)元.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是偏序集, 若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中任意两个元素都是可比的,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为</a:t>
                </a:r>
                <a:r>
                  <a:rPr b="1"/>
                  <a:t>全序关系</a:t>
                </a:r>
                <a:r>
                  <a:rPr/>
                  <a:t>, 此时称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</a:t>
                </a:r>
                <a:r>
                  <a:rPr b="1"/>
                  <a:t>全序集合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在自然数集合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中的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(小于等于)关系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是全序集合.</a:t>
                </a:r>
              </a:p>
              <a:p>
                <a:pPr lvl="0" indent="0" marL="0">
                  <a:buNone/>
                </a:pPr>
                <a:r>
                  <a:rPr/>
                  <a:t>因为它是: 自反的、反对称的、传递的, 而且对任意的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必有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y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x</m:t>
                    </m:r>
                  </m:oMath>
                </a14:m>
                <a:r>
                  <a:rPr/>
                  <a:t>之一成立. 所以,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是全序集合.</a:t>
                </a:r>
              </a:p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中, 在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中定义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为集合中的包含关系,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不是全序集合.</a:t>
                </a:r>
              </a:p>
              <a:p>
                <a:pPr lvl="0" indent="0" marL="0">
                  <a:buNone/>
                </a:pPr>
                <a:r>
                  <a:rPr/>
                  <a:t>因为: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是不可比的, 即两者之间没有包含关系. 所以: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不是全序集合.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在偏序集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若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的每一个非空子集都存在最小元,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为</a:t>
                </a:r>
                <a:r>
                  <a:rPr b="1"/>
                  <a:t>良序关系</a:t>
                </a:r>
                <a:r>
                  <a:rPr/>
                  <a:t>, 此时称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称为</a:t>
                </a:r>
                <a:r>
                  <a:rPr b="1"/>
                  <a:t>良序集合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是通常的”小于等于”关系,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是良序集,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m:t>+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也是良序集.</a:t>
                </a:r>
              </a:p>
              <a:p>
                <a:pPr lvl="0" indent="0" marL="0">
                  <a:buNone/>
                </a:pPr>
                <a:r>
                  <a:rPr/>
                  <a:t>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不是良序集, 因子集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m:t>−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r>
                      <m:t>Z</m:t>
                    </m:r>
                  </m:oMath>
                </a14:m>
                <a:r>
                  <a:rPr/>
                  <a:t>, 而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m:t>−</m:t>
                        </m:r>
                      </m:sub>
                    </m:sSub>
                  </m:oMath>
                </a14:m>
                <a:r>
                  <a:rPr/>
                  <a:t>中没有最小元.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良序集必是全序集.</a:t>
                </a:r>
              </a:p>
              <a:p>
                <a:pPr lvl="0" indent="0" marL="0">
                  <a:buNone/>
                </a:pPr>
                <a:r>
                  <a:rPr/>
                  <a:t>定理: 每一个有限全序集都是良序集.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是任意两个集合,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B</m:t>
                    </m:r>
                  </m:oMath>
                </a14:m>
                <a:r>
                  <a:rPr/>
                  <a:t>的任意一个子集所定义的二元关系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称为从集合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的一个二元关系.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时, 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上的二元关系.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B</m:t>
                    </m:r>
                  </m:oMath>
                </a14:m>
                <a:r>
                  <a:rPr/>
                  <a:t>的任一子集都是一个关系. 如: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等都是从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一般地, 在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个集合上可以定义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元关系.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是任意给定的集合, 笛卡儿积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×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的任意一个子集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称为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上的一个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元关系.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时, 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元关系.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是任意两个集合, 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问从集合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共有多少个不同的二元关系？</a:t>
                </a:r>
              </a:p>
              <a:p>
                <a:pPr lvl="0" indent="0" marL="0">
                  <a:buNone/>
                </a:pPr>
                <a:r>
                  <a:rPr/>
                  <a:t>解: 由于笛卡尔积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B</m:t>
                    </m:r>
                  </m:oMath>
                </a14:m>
                <a:r>
                  <a:rPr/>
                  <a:t>的任何一个子集都是从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的二元关系, 而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n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×</m:t>
                              </m:r>
                              <m:r>
                                <m:t>B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2</m:t>
                          </m:r>
                        </m:e>
                        <m:sup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n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所以, 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共有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m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个不同的二元关系.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是任意两个集合,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×</m:t>
                            </m:r>
                            <m:r>
                              <m:t>B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4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共有4个不同的二元关系. 包括: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上可定义多少个二元关系？</a:t>
                </a:r>
              </a:p>
              <a:p>
                <a:pPr lvl="0" indent="0" marL="0">
                  <a:buNone/>
                </a:pPr>
                <a:r>
                  <a:rPr/>
                  <a:t>解: 因为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3</m:t>
                    </m:r>
                    <m:r>
                      <m:rPr>
                        <m:sty m:val="p"/>
                      </m:rPr>
                      <m:t>=</m:t>
                    </m:r>
                    <m:r>
                      <m:t>9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×</m:t>
                            </m:r>
                            <m:r>
                              <m:t>A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9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512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上可定义512个二元关系.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的一个二元关系。</a:t>
                </a:r>
              </a:p>
              <a:p>
                <a:pPr lvl="0" indent="0" marL="0">
                  <a:buNone/>
                </a:pPr>
                <a:r>
                  <a:rPr/>
                  <a:t>则由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中所有序偶的第1元组成的集合称为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</a:t>
                </a:r>
                <a:r>
                  <a:rPr b="1"/>
                  <a:t>定义域</a:t>
                </a:r>
                <a:r>
                  <a:rPr/>
                  <a:t>, 记作domR(或</a:t>
                </a:r>
                <a14:m>
                  <m:oMath xmlns:m="http://schemas.openxmlformats.org/officeDocument/2006/math">
                    <m:r>
                      <m:t>D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).</a:t>
                </a:r>
              </a:p>
              <a:p>
                <a:pPr lvl="0" indent="0" marL="0">
                  <a:buNone/>
                </a:pPr>
                <a:r>
                  <a:rPr/>
                  <a:t>由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中所有序偶的第2元组成的集合称为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</a:t>
                </a:r>
                <a:r>
                  <a:rPr b="1"/>
                  <a:t>值域</a:t>
                </a:r>
                <a:r>
                  <a:rPr/>
                  <a:t>, 记作ranR(或</a:t>
                </a:r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). 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D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V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r>
                      <m:t>D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上的小于关系及相应的定义域和值域.</a:t>
                </a:r>
              </a:p>
              <a:p>
                <a:pPr lvl="0" indent="0" marL="0">
                  <a:buNone/>
                </a:pPr>
                <a:r>
                  <a:rPr/>
                  <a:t>解: 小于关系: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D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V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的定义域和值域.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D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几种常见的二元关系: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是任意集合, 则: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</m:oMath>
                </a14:m>
                <a:r>
                  <a:rPr/>
                  <a:t>, 称作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</a:t>
                </a:r>
                <a:r>
                  <a:rPr b="1"/>
                  <a:t>空关系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称作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</a:t>
                </a:r>
                <a:r>
                  <a:rPr b="1"/>
                  <a:t>全域关系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称作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</a:t>
                </a:r>
                <a:r>
                  <a:rPr b="1"/>
                  <a:t>恒等关系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y</m:t>
                        </m:r>
                        <m:r>
                          <m:rPr>
                            <m:sty m:val="p"/>
                          </m:rPr>
                          <m:t>∈</m:t>
                        </m:r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x</m:t>
                        </m:r>
                      </m:e>
                    </m:d>
                    <m:r>
                      <m:t>y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称作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</a:t>
                </a:r>
                <a:r>
                  <a:rPr b="1"/>
                  <a:t>整除关系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L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y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称作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</a:t>
                </a:r>
                <a:r>
                  <a:rPr b="1"/>
                  <a:t>小于等于关系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L</m:t>
                        </m:r>
                      </m:e>
                      <m:sub>
                        <m:sSup>
                          <m:e>
                            <m:r>
                              <m:t>A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′</m:t>
                            </m:r>
                          </m:sup>
                        </m:sSup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y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称作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</a:t>
                </a:r>
                <a:r>
                  <a:rPr b="1"/>
                  <a:t>小于关系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L</m:t>
                          </m:r>
                        </m:e>
                        <m:sub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关系矩阵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</m:oMath>
                </a14:m>
                <a:r>
                  <a:rPr/>
                  <a:t>是两个有限集合,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的二元关系, 并且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的关系矩阵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(或</a:t>
                </a:r>
                <a14:m>
                  <m:oMath xmlns:m="http://schemas.openxmlformats.org/officeDocument/2006/math">
                    <m:r>
                      <m:t>M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)是一个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行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列矩阵, 矩阵中元素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i</m:t>
                        </m:r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的值定义为: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i</m:t>
                          </m:r>
                          <m:r>
                            <m:t>j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{"/>
                          <m:endChr m:val="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left"/>
                                    <m:count m:val="1"/>
                                  </m:mcPr>
                                </m:mc>
                                <m:mc>
                                  <m:mcPr>
                                    <m:mcJc m:val="lef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⟨</m:t>
                                </m:r>
                                <m:sSub>
                                  <m:e>
                                    <m:r>
                                      <m:t>x</m:t>
                                    </m:r>
                                  </m:e>
                                  <m:sub>
                                    <m:r>
                                      <m:t>i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sSub>
                                  <m:e>
                                    <m:r>
                                      <m:t>y</m:t>
                                    </m:r>
                                  </m:e>
                                  <m:sub>
                                    <m:r>
                                      <m:t>j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m:t>⟩</m:t>
                                </m:r>
                                <m:r>
                                  <m:rPr>
                                    <m:sty m:val="p"/>
                                  </m:rPr>
                                  <m:t>∉</m:t>
                                </m:r>
                                <m:r>
                                  <m:t>R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⟨</m:t>
                                </m:r>
                                <m:sSub>
                                  <m:e>
                                    <m:r>
                                      <m:t>x</m:t>
                                    </m:r>
                                  </m:e>
                                  <m:sub>
                                    <m:r>
                                      <m:t>i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sSub>
                                  <m:e>
                                    <m:r>
                                      <m:t>y</m:t>
                                    </m:r>
                                  </m:e>
                                  <m:sub>
                                    <m:r>
                                      <m:t>j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m:t>⟩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R</m:t>
                                </m:r>
                              </m:e>
                            </m:mr>
                          </m:m>
                        </m:e>
                      </m:d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j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n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的二元关系: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的关系矩阵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内容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序偶与笛卡尔乘积</a:t>
            </a:r>
          </a:p>
          <a:p>
            <a:pPr lvl="0"/>
            <a:r>
              <a:rPr>
                <a:hlinkClick r:id="rId3" action="ppaction://hlinksldjump"/>
              </a:rPr>
              <a:t>关系及其表示</a:t>
            </a:r>
          </a:p>
          <a:p>
            <a:pPr lvl="0"/>
            <a:r>
              <a:rPr>
                <a:hlinkClick r:id="rId4" action="ppaction://hlinksldjump"/>
              </a:rPr>
              <a:t>关系的运算</a:t>
            </a:r>
          </a:p>
          <a:p>
            <a:pPr lvl="0"/>
            <a:r>
              <a:rPr>
                <a:hlinkClick r:id="rId5" action="ppaction://hlinksldjump"/>
              </a:rPr>
              <a:t>关系的性质</a:t>
            </a:r>
          </a:p>
          <a:p>
            <a:pPr lvl="0"/>
            <a:r>
              <a:rPr>
                <a:hlinkClick r:id="rId6" action="ppaction://hlinksldjump"/>
              </a:rPr>
              <a:t>关系的闭包</a:t>
            </a:r>
          </a:p>
          <a:p>
            <a:pPr lvl="0"/>
            <a:r>
              <a:rPr>
                <a:hlinkClick r:id="rId7" action="ppaction://hlinksldjump"/>
              </a:rPr>
              <a:t>等价关系</a:t>
            </a:r>
          </a:p>
          <a:p>
            <a:pPr lvl="0"/>
            <a:r>
              <a:rPr>
                <a:hlinkClick r:id="rId8" action="ppaction://hlinksldjump"/>
              </a:rPr>
              <a:t>相容关系</a:t>
            </a:r>
          </a:p>
          <a:p>
            <a:pPr lvl="0"/>
            <a:r>
              <a:rPr>
                <a:hlinkClick r:id="rId9" action="ppaction://hlinksldjump"/>
              </a:rPr>
              <a:t>偏序关系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的关系矩阵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关系图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是两个有限集,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的二元关系.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的关系图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是一个有向图, 画法如下: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中的每个元素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, 在平面上画1个小圆圈来表示;对应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中的每个元素</a:t>
                </a:r>
                <a14:m>
                  <m:oMath xmlns:m="http://schemas.openxmlformats.org/officeDocument/2006/math">
                    <m:sSub>
                      <m:e>
                        <m:r>
                          <m:t>y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, 在平面上画1个小圆圈来表示.每个元素对应的小圆圈称为</a:t>
                </a:r>
                <a:r>
                  <a:rPr b="1"/>
                  <a:t>结点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eriod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j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则画1条从结点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到结点</a:t>
                </a:r>
                <a14:m>
                  <m:oMath xmlns:m="http://schemas.openxmlformats.org/officeDocument/2006/math">
                    <m:sSub>
                      <m:e>
                        <m:r>
                          <m:t>y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的</a:t>
                </a:r>
                <a:r>
                  <a:rPr b="1"/>
                  <a:t>有向线段</a:t>
                </a:r>
                <a:r>
                  <a:rPr/>
                  <a:t>.有向线段两端点中箭头指向的结点称为</a:t>
                </a:r>
                <a:r>
                  <a:rPr b="1"/>
                  <a:t>终点</a:t>
                </a:r>
                <a:r>
                  <a:rPr/>
                  <a:t>, 另1个端点称为</a:t>
                </a:r>
                <a:r>
                  <a:rPr b="1"/>
                  <a:t>始点</a:t>
                </a:r>
                <a:r>
                  <a:rPr/>
                  <a:t>.</a:t>
                </a:r>
              </a:p>
            </p:txBody>
          </p:sp>
        </mc:Choice>
      </mc:AlternateContent>
      <p:pic>
        <p:nvPicPr>
          <p:cNvPr descr="MAT21601T-Chapter04_files/figure-pptx/unnamed-chunk-1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Relationship Graph G</a:t>
            </a:r>
            <a:r>
              <a:rPr baseline="-25000"/>
              <a:t>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的关系图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2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的关系图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3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由于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, 因此关系图中也可以只画出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中的每个元素.</a:t>
                </a:r>
              </a:p>
            </p:txBody>
          </p:sp>
        </mc:Choice>
      </mc:AlternateContent>
      <p:pic>
        <p:nvPicPr>
          <p:cNvPr descr="MAT21601T-Chapter04_files/figure-pptx/unnamed-chunk-4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的关系矩阵和关系图.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的关系矩阵为: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5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的二元关系是: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画出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的关系图.</a:t>
                </a:r>
              </a:p>
            </p:txBody>
          </p:sp>
        </mc:Choice>
      </mc:AlternateContent>
      <p:pic>
        <p:nvPicPr>
          <p:cNvPr descr="MAT21601T-Chapter04_files/figure-pptx/unnamed-chunk-6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关系的运算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逆关系(关系的逆运算)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是从集合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的二元关系,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Y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称为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</a:t>
                </a:r>
                <a:r>
                  <a:rPr b="1"/>
                  <a:t>逆关系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为集合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的二元关系.</a:t>
                </a:r>
              </a:p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的二元关系, 且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都是从集合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的二元关系, </a:t>
                </a:r>
                <a14:m>
                  <m:oMath xmlns:m="http://schemas.openxmlformats.org/officeDocument/2006/math">
                    <m:r>
                      <m:t>D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分别表示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的定义域和值域,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−</m:t>
                    </m:r>
                    <m:r>
                      <m:t>R</m:t>
                    </m:r>
                  </m:oMath>
                </a14:m>
                <a:r>
                  <a:rPr/>
                  <a:t>, 则下列各式成立:</a:t>
                </a:r>
              </a:p>
              <a:p>
                <a:pPr lvl="0"/>
                <a14:m>
                  <m:oMath xmlns:m="http://schemas.openxmlformats.org/officeDocument/2006/math">
                    <m:r>
                      <m:t>D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R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R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D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R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m:t>−</m:t>
                                </m:r>
                                <m:r>
                                  <m:t>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∪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∪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/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∩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×</m:t>
                            </m:r>
                            <m:r>
                              <m:t>Y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Y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X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Φ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⇔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⇔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⊆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rPr>
                                <m:sty m:val="p"/>
                              </m:rPr>
                              <m:t>∼</m:t>
                            </m:r>
                            <m:r>
                              <m:t>R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∼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R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−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∩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 对于任意的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S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∩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⊆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∩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∩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S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∩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⊆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∩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关系的概念在现实世界中是普遍存在的.</a:t>
            </a:r>
          </a:p>
          <a:p>
            <a:pPr lvl="0" indent="0" marL="0">
              <a:buNone/>
            </a:pPr>
            <a:r>
              <a:rPr/>
              <a:t>如: 兄弟关系、同学关系、同事关系、数的大小关系、集合间的包含关系等等.</a:t>
            </a:r>
          </a:p>
          <a:p>
            <a:pPr lvl="0" indent="0" marL="0">
              <a:buNone/>
            </a:pPr>
            <a:r>
              <a:rPr/>
              <a:t>集合论为刻画此类关系提供了一种数学模型: </a:t>
            </a:r>
            <a:r>
              <a:rPr b="1"/>
              <a:t>关系</a:t>
            </a:r>
            <a:r>
              <a:rPr/>
              <a:t>(Relation).</a:t>
            </a:r>
          </a:p>
          <a:p>
            <a:pPr lvl="0" indent="0" marL="0">
              <a:buNone/>
            </a:pPr>
            <a:r>
              <a:rPr/>
              <a:t>关系也是一个集合, 以具有相应关系的对象组合为其元素.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−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r>
                                <m:rPr>
                                  <m:sty m:val="p"/>
                                </m:rPr>
                                <m:t>∼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∩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∼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∩</m:t>
                      </m:r>
                      <m:r>
                        <m:rPr>
                          <m:sty m:val="p"/>
                        </m:rPr>
                        <m:t>∼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S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–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–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的二元关系.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的二元关系, 且它们的关系矩阵有如下关系: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⋱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sSup>
                            <m:e>
                              <m:r>
                                <m:t>R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⋱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sSup>
                            <m:e>
                              <m:r>
                                <m:t>R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M</m:t>
                                  </m:r>
                                </m:e>
                                <m:sub>
                                  <m:r>
                                    <m:t>R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m:t>T</m:t>
                          </m:r>
                        </m:sup>
                      </m:sSup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的二元关系, 则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的二元关系, 且它们的关系图有以下关系:</a:t>
                </a:r>
              </a:p>
            </p:txBody>
          </p:sp>
        </mc:Choice>
      </mc:AlternateContent>
      <p:pic>
        <p:nvPicPr>
          <p:cNvPr descr="MAT21601T-Chapter04_files/figure-pptx/unnamed-chunk-7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  <a:r>
              <a:rPr/>
              <a:t>, G</a:t>
            </a:r>
            <a:r>
              <a:rPr baseline="-25000"/>
              <a:t>R</a:t>
            </a:r>
            <a:r>
              <a:rPr baseline="30000"/>
              <a:t>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的关系矩阵和关系图.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的关系矩阵和关系图为: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sSup>
                            <m:e>
                              <m:r>
                                <m:t>R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8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  <a:r>
              <a:rPr/>
              <a:t>, G</a:t>
            </a:r>
            <a:r>
              <a:rPr baseline="-25000"/>
              <a:t>R</a:t>
            </a:r>
            <a:r>
              <a:rPr baseline="30000"/>
              <a:t>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复合关系 (关系的复合运算)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是从集合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的一个二元关系,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是从集合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的一个二元关系.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</a:t>
                </a:r>
                <a:r>
                  <a:rPr b="1"/>
                  <a:t>复合关系</a:t>
                </a:r>
                <a:r>
                  <a:rPr/>
                  <a:t>(合成关系)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S</m:t>
                    </m:r>
                  </m:oMath>
                </a14:m>
                <a:r>
                  <a:rPr/>
                  <a:t>是一个从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的二元关系, 表示为: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Z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β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γ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的关系,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的关系: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S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β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α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γ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β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β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α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γ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β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j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j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1</m:t>
                      </m:r>
                      <m:r>
                        <m:t> </m:t>
                      </m:r>
                      <m:r>
                        <m:t>o</m:t>
                      </m:r>
                      <m:r>
                        <m:t>r</m:t>
                      </m:r>
                      <m:r>
                        <m:t> 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  <m:r>
                        <m:t>j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j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j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T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T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R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均是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T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T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T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S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⋅</m:t>
                      </m:r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S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T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≠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⋅</m:t>
                      </m:r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T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复合关系的关系图:</a:t>
                </a:r>
              </a:p>
              <a:p>
                <a:pPr lvl="0" indent="0" marL="0">
                  <a:buNone/>
                </a:pPr>
                <a:r>
                  <a:rPr/>
                  <a:t>设: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p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是从集合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到集合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的二元关系,</a:t>
                </a:r>
              </a:p>
              <a:p>
                <a:pPr lvl="0" indent="0" marL="0">
                  <a:buNone/>
                </a:pPr>
                <a:r>
                  <a:rPr/>
                  <a:t>则复合关系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S</m:t>
                    </m:r>
                  </m:oMath>
                </a14:m>
                <a:r>
                  <a:rPr/>
                  <a:t>的关系图画法如下: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对应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中的每一个元素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(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m</m:t>
                    </m:r>
                  </m:oMath>
                </a14:m>
                <a:r>
                  <a:rPr/>
                  <a:t>), 在平面上画一个结点. 同样对应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中的每一个元素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(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p</m:t>
                    </m:r>
                  </m:oMath>
                </a14:m>
                <a:r>
                  <a:rPr/>
                  <a:t>), 在平面上画一个结点. 得关系图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sub>
                    </m:sSub>
                  </m:oMath>
                </a14:m>
                <a:r>
                  <a:rPr/>
                  <a:t>的所有结点.</a:t>
                </a:r>
              </a:p>
              <a:p>
                <a:pPr lvl="0" indent="0" marL="0">
                  <a:buNone/>
                </a:pPr>
                <a:r>
                  <a:rPr/>
                  <a:t>在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sub>
                    </m:sSub>
                  </m:oMath>
                </a14:m>
                <a:r>
                  <a:rPr/>
                  <a:t>中画出所有满足下面条件的有向边:若在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中有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y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的有向边, 且在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S</m:t>
                        </m:r>
                      </m:sub>
                    </m:sSub>
                  </m:oMath>
                </a14:m>
                <a:r>
                  <a:rPr/>
                  <a:t>中有</a:t>
                </a:r>
                <a14:m>
                  <m:oMath xmlns:m="http://schemas.openxmlformats.org/officeDocument/2006/math">
                    <m:sSub>
                      <m:e>
                        <m:r>
                          <m:t>y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的有向边, 则在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sub>
                    </m:sSub>
                  </m:oMath>
                </a14:m>
                <a:r>
                  <a:rPr/>
                  <a:t>中画一条从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的有向边.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4_files/figure-pptx/unnamed-chunk-9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692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2578100" y="53975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  <a:r>
              <a:rPr/>
              <a:t>, G</a:t>
            </a:r>
            <a:r>
              <a:rPr baseline="-25000"/>
              <a:t>S</a:t>
            </a:r>
          </a:p>
        </p:txBody>
      </p:sp>
      <p:pic>
        <p:nvPicPr>
          <p:cNvPr descr="MAT21601T-Chapter04_files/figure-pptx/unnamed-chunk-10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R⋅S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Z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β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γ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的关系.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的关系.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S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β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α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β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γ</m:t>
                      </m:r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sub>
                    </m:sSub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β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α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β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γ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S</m:t>
                    </m:r>
                  </m:oMath>
                </a14:m>
                <a:r>
                  <a:rPr/>
                  <a:t>复合关系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S</m:t>
                    </m:r>
                  </m:oMath>
                </a14:m>
                <a:r>
                  <a:rPr/>
                  <a:t>的关系图:</a:t>
                </a:r>
              </a:p>
            </p:txBody>
          </p:sp>
        </mc:Choice>
      </mc:AlternateContent>
      <p:pic>
        <p:nvPicPr>
          <p:cNvPr descr="MAT21601T-Chapter04_files/figure-pptx/unnamed-chunk-11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序偶与笛卡尔乘积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由两个具有给定次序的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所组成的序列称为</a:t>
                </a:r>
                <a:r>
                  <a:rPr b="1"/>
                  <a:t>序偶</a:t>
                </a:r>
                <a:r>
                  <a:rPr/>
                  <a:t>(Ordered Pair), 记作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 其中,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称为第1元素(分量),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称为第2元素(分量).</a:t>
                </a:r>
              </a:p>
              <a:p>
                <a:pPr lvl="0" indent="0" marL="0">
                  <a:buNone/>
                </a:pPr>
                <a:r>
                  <a:rPr/>
                  <a:t>例: 在笛卡尔坐标系中, 2维平面上1个点的坐标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 就是1个序偶.</a:t>
                </a:r>
              </a:p>
              <a:p>
                <a:pPr lvl="0" indent="0" marL="0">
                  <a:buNone/>
                </a:pPr>
                <a:r>
                  <a:rPr/>
                  <a:t>这里特别强调的是次序:</a:t>
                </a:r>
              </a:p>
              <a:p>
                <a:pPr lvl="0"/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y</m:t>
                    </m:r>
                  </m:oMath>
                </a14:m>
                <a:r>
                  <a:rPr/>
                  <a:t>时,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≠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u</m:t>
                    </m:r>
                    <m:r>
                      <m:rPr>
                        <m:sty m:val="p"/>
                      </m:rPr>
                      <m:t>,</m:t>
                    </m:r>
                    <m:r>
                      <m:t>v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的充分必要条件是: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u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v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均是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T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T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≠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T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12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</a:t>
            </a:r>
            <a:r>
              <a:rPr/>
              <a:t>, G</a:t>
            </a:r>
            <a:r>
              <a:rPr baseline="-25000"/>
              <a:t>T</a:t>
            </a:r>
            <a:r>
              <a:rPr/>
              <a:t>, G</a:t>
            </a:r>
            <a:r>
              <a:rPr baseline="-25000"/>
              <a:t>R.T</a:t>
            </a:r>
            <a:r>
              <a:rPr/>
              <a:t> | G</a:t>
            </a:r>
            <a:r>
              <a:rPr baseline="-25000"/>
              <a:t>T</a:t>
            </a:r>
            <a:r>
              <a:rPr/>
              <a:t>, G</a:t>
            </a:r>
            <a:r>
              <a:rPr baseline="-25000"/>
              <a:t>R</a:t>
            </a:r>
            <a:r>
              <a:rPr/>
              <a:t>, G</a:t>
            </a:r>
            <a:r>
              <a:rPr baseline="-25000"/>
              <a:t>T.R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复合关系的关系矩阵也可以通过</a:t>
                </a:r>
                <a:r>
                  <a:rPr b="1"/>
                  <a:t>矩阵的逻辑乘法</a:t>
                </a:r>
                <a:r>
                  <a:rPr/>
                  <a:t>来求得.</a:t>
                </a:r>
              </a:p>
              <a:p>
                <a:pPr lvl="0" indent="0" marL="0">
                  <a:buNone/>
                </a:pPr>
                <a:r>
                  <a:rPr/>
                  <a:t>定理: 复合关系的关系矩阵等于各关系矩阵的逻辑乘.</a:t>
                </a:r>
              </a:p>
              <a:p>
                <a:pPr lvl="0" indent="0" marL="0">
                  <a:buNone/>
                </a:pPr>
                <a:r>
                  <a:rPr/>
                  <a:t>设: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z</m:t>
                        </m:r>
                      </m:e>
                      <m:sub>
                        <m:r>
                          <m:t>p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的二元关系, 则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S</m:t>
                        </m:r>
                      </m:sub>
                    </m:sSub>
                  </m:oMath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设: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n</m:t>
                    </m:r>
                  </m:oMath>
                </a14:m>
                <a:r>
                  <a:rPr/>
                  <a:t>矩阵: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  </m:t>
                      </m:r>
                      <m:r>
                        <m:t>  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⋱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p</m:t>
                    </m:r>
                  </m:oMath>
                </a14:m>
                <a:r>
                  <a:rPr/>
                  <a:t>矩阵: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  </m:t>
                      </m:r>
                      <m:r>
                        <m:t>  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</m:t>
                                    </m:r>
                                    <m:r>
                                      <m:t>p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</m:t>
                                    </m:r>
                                    <m:r>
                                      <m:t>p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⋱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n</m:t>
                                    </m:r>
                                    <m: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n</m:t>
                                    </m:r>
                                    <m: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n</m:t>
                                    </m:r>
                                    <m:r>
                                      <m:t>p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则 矩阵的逻辑乘运算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B</m:t>
                    </m:r>
                  </m:oMath>
                </a14:m>
                <a:r>
                  <a:rPr/>
                  <a:t>定义为: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</m:t>
                                    </m:r>
                                    <m:r>
                                      <m:t>p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</m:t>
                                    </m:r>
                                    <m:r>
                                      <m:t>p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⋱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m</m:t>
                                    </m:r>
                                    <m:r>
                                      <m:t>p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这里,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c</m:t>
                          </m:r>
                        </m:e>
                        <m:sub>
                          <m:r>
                            <m:t>i</m:t>
                          </m:r>
                          <m:r>
                            <m:t>k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Sup>
                        <m:e>
                          <m:r>
                            <m:rPr>
                              <m:sty m:val="p"/>
                            </m:rPr>
                            <m:t>∨</m:t>
                          </m:r>
                        </m:e>
                        <m:sub>
                          <m:r>
                            <m:t>j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</m:sub>
                        <m:sup>
                          <m:r>
                            <m:t>n</m:t>
                          </m:r>
                        </m:sup>
                      </m:sSubSup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i</m:t>
                              </m:r>
                              <m:r>
                                <m:t>j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∧</m:t>
                          </m:r>
                          <m:sSub>
                            <m:e>
                              <m:r>
                                <m:t>b</m:t>
                              </m:r>
                            </m:e>
                            <m:sub>
                              <m:r>
                                <m:t>j</m:t>
                              </m:r>
                              <m:r>
                                <m:t>k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i</m:t>
                        </m:r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j</m:t>
                        </m:r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都只取0或1, 运算是逻辑运算.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设有集合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上的关系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T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T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R</m:t>
                        </m:r>
                      </m:sub>
                    </m:sSub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T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T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T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  <m:mc>
                                  <m:mcPr>
                                    <m:mcJc m:val="righ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由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T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T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得到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T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复合运算的性质</a:t>
                </a:r>
              </a:p>
              <a:p>
                <a:pPr lvl="0"/>
                <a:r>
                  <a:rPr/>
                  <a:t>满足结合律: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⋅</m:t>
                      </m:r>
                      <m:r>
                        <m:t>P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P</m:t>
                          </m:r>
                        </m:e>
                      </m:d>
                    </m:oMath>
                  </m:oMathPara>
                </a14:m>
              </a:p>
              <a:p>
                <a:pPr lvl="0"/>
                <a:r>
                  <a:rPr/>
                  <a:t>不满足交换律: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≠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</m:oMath>
                  </m:oMathPara>
                </a14:m>
              </a:p>
              <a:p>
                <a:pPr lvl="0"/>
                <a:r>
                  <a:rPr/>
                  <a:t>复合运算对并运算满足分配律: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P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P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P</m:t>
                          </m:r>
                        </m:e>
                      </m:d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R</m:t>
                          </m:r>
                        </m:e>
                      </m:d>
                    </m:oMath>
                  </m:oMathPara>
                </a14:m>
              </a:p>
              <a:p>
                <a:pPr lvl="0"/>
                <a:r>
                  <a:rPr/>
                  <a:t>复合运算对交运算满足下面的包含关系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P</m:t>
                          </m:r>
                        </m:e>
                      </m:d>
                      <m:r>
                        <m:rPr>
                          <m:sty m:val="p"/>
                        </m:rPr>
                        <m:t>⊆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P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P</m:t>
                          </m:r>
                        </m:e>
                      </m:d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⊆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R</m:t>
                          </m:r>
                        </m:e>
                      </m:d>
                    </m:oMath>
                  </m:oMathPara>
                </a14:m>
              </a:p>
              <a:p>
                <a:pPr lvl="0"/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的关系, 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上的恒等关系, 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y</m:t>
                        </m:r>
                      </m:sub>
                    </m:sSub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上的恒等关系,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y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证明结合律: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P</m:t>
                    </m:r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P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 对任意的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w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P</m:t>
                    </m:r>
                  </m:oMath>
                </a14:m>
                <a:r>
                  <a:rPr/>
                  <a:t>， 必存在 </a:t>
                </a:r>
                <a14:m>
                  <m:oMath xmlns:m="http://schemas.openxmlformats.org/officeDocument/2006/math">
                    <m:r>
                      <m:t>z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使得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S</m:t>
                    </m:r>
                  </m:oMath>
                </a14:m>
                <a:r>
                  <a:rPr/>
                  <a:t> 且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w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又必存在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Y</m:t>
                    </m:r>
                  </m:oMath>
                </a14:m>
                <a:r>
                  <a:rPr/>
                  <a:t>, 使得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 及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由于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w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w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P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由于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w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P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w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P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P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P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同理可证: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P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P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因而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P</m:t>
                    </m:r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P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的二元关系,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的二元关系,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R</m:t>
                              </m:r>
                              <m:r>
                                <m:rPr>
                                  <m:sty m:val="p"/>
                                </m:rPr>
                                <m:t>⋅</m:t>
                              </m:r>
                              <m:r>
                                <m:t>S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 对任意的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⋅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故存在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Y</m:t>
                    </m:r>
                  </m:oMath>
                </a14:m>
                <a:r>
                  <a:rPr/>
                  <a:t>, 使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必有: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:r>
                  <a:rPr/>
                  <a:t>故得: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⋅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⊆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:r>
                  <a:rPr/>
                  <a:t>同理: </a:t>
                </a:r>
                <a14:m>
                  <m:oMath xmlns:m="http://schemas.openxmlformats.org/officeDocument/2006/math"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⊆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⋅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:r>
                  <a:rPr/>
                  <a:t>从而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  <m:r>
                              <m:rPr>
                                <m:sty m:val="p"/>
                              </m:rPr>
                              <m:t>⋅</m:t>
                            </m:r>
                            <m:r>
                              <m:t>S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S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幂运算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上的二元关系,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为自然数,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次幂记作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, 并且规定</a:t>
                </a:r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n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r>
                      <m:t>R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由定义可以看出, 对于集合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上任意一个关系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 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的各次幂.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0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4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4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上的二元关系: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求: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的各次幂.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0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4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5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4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则: 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t>m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m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R</m:t>
                                </m:r>
                              </m:e>
                              <m:sup>
                                <m:r>
                                  <m:t>m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m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由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个具有给定次序的个体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组成的序列, 称为</a:t>
                </a:r>
                <a:r>
                  <a:rPr b="1"/>
                  <a:t>有序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 b="1"/>
                  <a:t>元组</a:t>
                </a:r>
                <a:r>
                  <a:rPr/>
                  <a:t>. 记作: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其中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称为第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个分量.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当且仅当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t> 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rPr>
                              <m:sty m:val="p"/>
                            </m:rPr>
                            <m:t>⋯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n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是任意两个集合, 用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中元素为第1元,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中元素为第2元构成序偶.</a:t>
                </a:r>
              </a:p>
              <a:p>
                <a:pPr lvl="0" indent="0" marL="0">
                  <a:buNone/>
                </a:pPr>
                <a:r>
                  <a:rPr/>
                  <a:t>这样的序偶组成的集合称为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</a:t>
                </a:r>
                <a:r>
                  <a:rPr b="1"/>
                  <a:t>笛卡尔积</a:t>
                </a:r>
                <a:r>
                  <a:rPr/>
                  <a:t>(Cartesian Product).</a:t>
                </a:r>
              </a:p>
              <a:p>
                <a:pPr lvl="0" indent="0" marL="0">
                  <a:buNone/>
                </a:pPr>
                <a:r>
                  <a:rPr/>
                  <a:t>符号化: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关系的性质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若对于任意的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是自反关系(自反的).</a:t>
                </a:r>
              </a:p>
              <a:p>
                <a:pPr lvl="0" indent="0" marL="0">
                  <a:buNone/>
                </a:pPr>
                <a:r>
                  <a:rPr/>
                  <a:t>例: 集合间的包含”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“关系、 数之间的小于等于”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“关系、 直线间的”平行”关系等都是自反关系.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若对于任意的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R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是反自反关系(反自反的) .</a:t>
                </a:r>
              </a:p>
              <a:p>
                <a:pPr lvl="0" indent="0" marL="0">
                  <a:buNone/>
                </a:pPr>
                <a:r>
                  <a:rPr/>
                  <a:t>例: 集合间的真包含”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⊂</m:t>
                    </m:r>
                  </m:oMath>
                </a14:m>
                <a:r>
                  <a:rPr/>
                  <a:t>“关系; 数之间的小于”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&lt;</m:t>
                    </m:r>
                  </m:oMath>
                </a14:m>
                <a:r>
                  <a:rPr/>
                  <a:t>“关系.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判断以下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上的二元关系是否是自反关系或反自反关系: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L</m:t>
                        </m:r>
                      </m:e>
                      <m:sub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′</m:t>
                            </m:r>
                          </m:sup>
                        </m:sSup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自反关系、反自反关系在</a:t>
                </a:r>
                <a:r>
                  <a:rPr b="1"/>
                  <a:t>关系图上的反映</a:t>
                </a:r>
                <a:r>
                  <a:rPr/>
                  <a:t>: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是自反的, 则其关系图中每个结点有环;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是反自反的, 则其关系图中每个结点无环;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是即非自反又非反自反的, 则其关系图中有些结点有环同时有些结点无环.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上二元关系如下, 画出关系图.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Sup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b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13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L</a:t>
            </a:r>
            <a:r>
              <a:rPr baseline="-25000"/>
              <a:t>x</a:t>
            </a:r>
            <a:r>
              <a:rPr/>
              <a:t> | L</a:t>
            </a:r>
            <a:r>
              <a:rPr baseline="-25000"/>
              <a:t>x’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自反关系、反自反关系</a:t>
                </a:r>
                <a:r>
                  <a:rPr b="1"/>
                  <a:t>在关系矩阵上的反映</a:t>
                </a:r>
                <a:r>
                  <a:rPr/>
                  <a:t>: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是自反的, 则其关系矩阵的主对角线元素全为1;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是反自反的, 则其关系矩阵的主对角线元素全为0;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是即非自反又非反自反的, 则其关系矩阵的主对角线元素0和1同时存在.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上二元关系如下, 求关系矩阵.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Sup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b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L</m:t>
                          </m:r>
                        </m:e>
                        <m:sub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中的二元关系, 则:</a:t>
                </a:r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是自反的当且仅当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⊂</m:t>
                    </m:r>
                    <m:r>
                      <m:t>R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是反自反的当且仅当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中的二元关系, 若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是自反的, 则:</a:t>
                </a:r>
              </a:p>
              <a:p>
                <a:pPr lvl="0"/>
                <a14:m>
                  <m:oMath xmlns:m="http://schemas.openxmlformats.org/officeDocument/2006/math"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也是自反的.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中的自反关系. 任意取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. 故</a:t>
                </a:r>
                <a14:m>
                  <m:oMath xmlns:m="http://schemas.openxmlformats.org/officeDocument/2006/math"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也是自反的.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 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中的自反关系. 任意取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则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也是自反的.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 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中的自反关系. 任意取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则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也是自反的.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若对任意的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只要有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就必有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:r>
                  <a:rPr b="1"/>
                  <a:t>对称关系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数之间的相等“=”关系、两个三角形的“相似”关系.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若对任意的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当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时, 必有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y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:r>
                  <a:rPr b="1"/>
                  <a:t>反对称关系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集合间的包含“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”关系、数之间的小于等于”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“关系.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判断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及以下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上的二元关系是否是对称关系或反对称关系: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L</m:t>
                        </m:r>
                      </m:e>
                      <m:sub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′</m:t>
                            </m:r>
                          </m:sup>
                        </m:sSup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t>Φ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Sup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b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Φ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既非对称关系, 也非反对称关系.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给出几个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上的对称关系和反对称关系.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等都是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上的对称关系.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等都是反对称关系.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6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这个关系既非对称又非反对称的. 而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7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既是对称的, 又是反对称的.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对称关系、反对称关系</a:t>
                </a:r>
                <a:r>
                  <a:rPr b="1"/>
                  <a:t>在关系图上的反映</a:t>
                </a:r>
                <a:r>
                  <a:rPr/>
                  <a:t>: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是对称的, 则其关系图中, 若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有有向边, 则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也有有向边;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是反对称的, 则其关系图中, 若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有有向边, 则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无有向边;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是即非对称又非反对称的, 则其关系图中, 有些结点对之间有一对方向相反的边, 有些结点对之间只有一条边, 且两种情况同时存在.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Φ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Φ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B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A</m:t>
                    </m:r>
                  </m:oMath>
                </a14:m>
                <a:r>
                  <a:rPr/>
                  <a:t>, 故笛卡儿乘积不满足交换律.</a:t>
                </a:r>
              </a:p>
              <a:p>
                <a:pPr lvl="0" indent="0" marL="0">
                  <a:buNone/>
                </a:pPr>
                <a:r>
                  <a:rPr/>
                  <a:t>例: 花色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 大小: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{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♠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♠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K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♠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Q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♠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J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♠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10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♢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6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♢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5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♢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4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♢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3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♢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2</m:t>
                          </m:r>
                        </m:e>
                      </m:d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由排列组合的知识可知: 如果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n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上二元关系如下, 画出关系图.</a:t>
                </a:r>
              </a:p>
              <a:p>
                <a:pPr lvl="0" indent="0" marL="0">
                  <a:buNone/>
                </a:pPr>
                <a:r>
                  <a:rPr/>
                  <a:t>二元关系为: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14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E</a:t>
            </a:r>
            <a:r>
              <a:rPr baseline="-25000"/>
              <a:t>x</a:t>
            </a:r>
            <a:r>
              <a:rPr/>
              <a:t> | D</a:t>
            </a:r>
            <a:r>
              <a:rPr baseline="-25000"/>
              <a:t>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对称关系、反对称关系</a:t>
                </a:r>
                <a:r>
                  <a:rPr b="1"/>
                  <a:t>在关系矩阵上的反映</a:t>
                </a:r>
                <a:r>
                  <a:rPr/>
                  <a:t>:</a:t>
                </a:r>
              </a:p>
              <a:p>
                <a:pPr lvl="0"/>
                <a:r>
                  <a:rPr/>
                  <a:t>如果R对称的, 则其关系矩阵为对称矩阵;</a:t>
                </a:r>
              </a:p>
              <a:p>
                <a:pPr lvl="0"/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是反对称的, 则其关系矩阵为反对称矩阵. 即:在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中, 若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i</m:t>
                        </m:r>
                        <m:r>
                          <m:t>j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i</m:t>
                        </m:r>
                        <m:r>
                          <m:rPr>
                            <m:sty m:val="p"/>
                          </m:rPr>
                          <m:t>≠</m:t>
                        </m:r>
                        <m:r>
                          <m:t>j</m:t>
                        </m:r>
                      </m:e>
                    </m:d>
                  </m:oMath>
                </a14:m>
                <a:r>
                  <a:rPr/>
                  <a:t>时,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j</m:t>
                        </m:r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上二元关系如下, 给出关系矩阵.</a:t>
                </a:r>
              </a:p>
              <a:p>
                <a:pPr lvl="0" indent="0" marL="0">
                  <a:buNone/>
                </a:pPr>
                <a:r>
                  <a:rPr/>
                  <a:t>二元关系为: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中的二元关系, 则</a:t>
                </a:r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是对称的当且仅当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是反对称的当且仅当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∩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中的二元关系, 若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是对称的, 则 </a:t>
                </a:r>
                <a14:m>
                  <m:oMath xmlns:m="http://schemas.openxmlformats.org/officeDocument/2006/math"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也是对称的.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中的对称关系. 任取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是对称的,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.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, 于是</a:t>
                </a:r>
                <a14:m>
                  <m:oMath xmlns:m="http://schemas.openxmlformats.org/officeDocument/2006/math"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也对称的.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、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中的对称关系.</a:t>
                </a:r>
              </a:p>
              <a:p>
                <a:pPr lvl="0" indent="0" marL="0">
                  <a:buNone/>
                </a:pPr>
                <a:r>
                  <a:rPr/>
                  <a:t>任取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或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是对称的, 所以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是对称的.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、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中的对称关系.</a:t>
                </a:r>
              </a:p>
              <a:p>
                <a:pPr lvl="0" indent="0" marL="0">
                  <a:buNone/>
                </a:pPr>
                <a:r>
                  <a:rPr/>
                  <a:t>任取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是对称的, 所以: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是对称的.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若对任意的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当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时, 有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则称关系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在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上是</a:t>
                </a:r>
                <a:r>
                  <a:rPr b="1"/>
                  <a:t>传递关系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</a:t>
                </a:r>
              </a:p>
              <a:p>
                <a:pPr lvl="0"/>
                <a:r>
                  <a:rPr/>
                  <a:t>集合间的包含”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“关系</a:t>
                </a:r>
              </a:p>
              <a:p>
                <a:pPr lvl="0"/>
                <a:r>
                  <a:rPr/>
                  <a:t>数之间的小于”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&lt;</m:t>
                    </m:r>
                  </m:oMath>
                </a14:m>
                <a:r>
                  <a:rPr/>
                  <a:t>“关系</a:t>
                </a:r>
              </a:p>
              <a:p>
                <a:pPr lvl="0"/>
                <a:r>
                  <a:rPr/>
                  <a:t>平面几何中三角形之间的”相似”关系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中的二元关系, 则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是传递的当且仅当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R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L</m:t>
                        </m:r>
                      </m:e>
                      <m:sub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/>
                  <a:t>都是传递关系.</a:t>
                </a:r>
              </a:p>
              <a:p>
                <a:pPr lvl="0" indent="0" marL="0">
                  <a:buNone/>
                </a:pPr>
                <a:r>
                  <a:rPr/>
                  <a:t>因为: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有: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.</m:t>
                    </m:r>
                    <m:r>
                      <m:t>故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是传递关系.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有: 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. 故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是传递关系.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b>
                        <m:e>
                          <m:r>
                            <m:t>D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有: </a:t>
                </a:r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sSub>
                      <m:e>
                        <m:r>
                          <m:t>D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是传递关系.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b>
                        <m:e>
                          <m:r>
                            <m:t>L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有: </a:t>
                </a:r>
                <a14:m>
                  <m:oMath xmlns:m="http://schemas.openxmlformats.org/officeDocument/2006/math"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sSub>
                      <m:e>
                        <m:r>
                          <m:t>L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是传递关系.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L</m:t>
                          </m:r>
                        </m:e>
                        <m:sub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b>
                        <m:e>
                          <m:r>
                            <m:t>L</m:t>
                          </m:r>
                        </m:e>
                        <m:sub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有: </a:t>
                </a:r>
                <a14:m>
                  <m:oMath xmlns:m="http://schemas.openxmlformats.org/officeDocument/2006/math">
                    <m:sSub>
                      <m:e>
                        <m:r>
                          <m:t>L</m:t>
                        </m:r>
                      </m:e>
                      <m:sub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′</m:t>
                            </m:r>
                          </m:sup>
                        </m:sSup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L</m:t>
                        </m:r>
                      </m:e>
                      <m:sub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′</m:t>
                            </m:r>
                          </m:sup>
                        </m:sSup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L</m:t>
                        </m:r>
                      </m:e>
                      <m:sub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sSub>
                      <m:e>
                        <m:r>
                          <m:t>L</m:t>
                        </m:r>
                      </m:e>
                      <m:sub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′</m:t>
                            </m:r>
                          </m:sup>
                        </m:sSup>
                      </m:sub>
                    </m:sSub>
                  </m:oMath>
                </a14:m>
                <a:r>
                  <a:rPr/>
                  <a:t>是传递关系.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是传递关系.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Φ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是传递关系.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不是传递关系.</a:t>
                </a:r>
              </a:p>
              <a:p>
                <a:pPr lvl="0" indent="0" marL="0">
                  <a:buNone/>
                </a:pPr>
                <a:r>
                  <a:rPr/>
                  <a:t>因为: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即: 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给出几个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上的传递关系.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都是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上的传递关系.</a:t>
                </a:r>
              </a:p>
              <a:p>
                <a:pPr lvl="0" indent="0" marL="0">
                  <a:buNone/>
                </a:pPr>
                <a:r>
                  <a:rPr/>
                  <a:t>而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都不是传递关系.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传递关系</a:t>
                </a:r>
                <a:r>
                  <a:rPr b="1"/>
                  <a:t>在关系图上的反映</a:t>
                </a:r>
                <a:r>
                  <a:rPr/>
                  <a:t>:</a:t>
                </a:r>
              </a:p>
              <a:p>
                <a:pPr lvl="0" indent="0" marL="0">
                  <a:buNone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是传递的, 则其关系图中, 若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有有向边, 且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k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有有向边, 则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有有向边.</a:t>
                </a:r>
              </a:p>
              <a:p>
                <a:pPr lvl="0" indent="0" marL="0">
                  <a:buNone/>
                </a:pPr>
                <a:r>
                  <a:rPr/>
                  <a:t>传递关系</a:t>
                </a:r>
                <a:r>
                  <a:rPr b="1"/>
                  <a:t>在关系矩阵上的反映</a:t>
                </a:r>
                <a:r>
                  <a:rPr/>
                  <a:t>:</a:t>
                </a:r>
              </a:p>
              <a:p>
                <a:pPr lvl="0" indent="0" marL="0">
                  <a:buNone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是传递的, 则:</a:t>
                </a:r>
              </a:p>
              <a:p>
                <a:pPr lvl="0" indent="0" marL="0">
                  <a:buNone/>
                </a:pPr>
                <a:r>
                  <a:rPr/>
                  <a:t>在矩阵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b>
                              <m:e>
                                <m:r>
                                  <m:t>m</m:t>
                                </m:r>
                              </m:e>
                              <m:sub>
                                <m:r>
                                  <m:t>i</m:t>
                                </m:r>
                                <m:r>
                                  <m:t>j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b>
                              <m:e>
                                <m:r>
                                  <m:t>b</m:t>
                                </m:r>
                              </m:e>
                              <m:sub>
                                <m:r>
                                  <m:t>i</m:t>
                                </m:r>
                                <m:r>
                                  <m:t>j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中, 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b</m:t>
                          </m:r>
                        </m:e>
                        <m:sub>
                          <m:r>
                            <m:t>i</m:t>
                          </m:r>
                          <m:r>
                            <m:t>j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i</m:t>
                          </m:r>
                          <m:r>
                            <m:t>j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其中, 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,</m:t>
                    </m:r>
                    <m:r>
                      <m:t>j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是任意给定的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个集合, 若有序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的第1元取自集合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第2元取自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, 第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元取自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, 则由所有这样的有序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元组组成的集合称为集合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的</a:t>
                </a:r>
                <a:r>
                  <a:rPr b="1"/>
                  <a:t>笛卡儿积</a:t>
                </a:r>
                <a:r>
                  <a:rPr/>
                  <a:t>, 并用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×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表示. 即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×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×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∈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×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笛卡尔乘积不满足结合律.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上的二元关系, 其关系图如下, 判断它们是否具有传递性.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不是传递的, 因为有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的有向线段, 但没有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的有向线段.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是传递的,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c</m:t>
                    </m:r>
                  </m:oMath>
                </a14:m>
                <a:r>
                  <a:rPr/>
                  <a:t>的有向线段, 也有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c</m:t>
                    </m:r>
                  </m:oMath>
                </a14:m>
                <a:r>
                  <a:rPr/>
                  <a:t>的有向线段, 故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是传递的.</a:t>
                </a:r>
              </a:p>
              <a:p>
                <a:pPr lvl="0" indent="0" marL="0">
                  <a:buNone/>
                </a:pPr>
                <a:r>
                  <a:rPr/>
                  <a:t>实际上,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⊆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4_files/figure-pptx/unnamed-chunk-15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G</a:t>
            </a:r>
            <a:r>
              <a:rPr baseline="-25000"/>
              <a:t>R1</a:t>
            </a:r>
            <a:r>
              <a:rPr/>
              <a:t>, G</a:t>
            </a:r>
            <a:r>
              <a:rPr baseline="-25000"/>
              <a:t>R2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也可通过关系矩阵判断.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borderBox>
                                  <m:e>
                                    <m:r>
                                      <m:t>0</m:t>
                                    </m:r>
                                  </m:e>
                                </m:borderBox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⋅</m:t>
                          </m:r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borderBox>
                                  <m:e>
                                    <m:r>
                                      <m:t>1</m:t>
                                    </m:r>
                                  </m:e>
                                </m:borderBox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可见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但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11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borderBox>
                                  <m:e>
                                    <m:r>
                                      <m:t>1</m:t>
                                    </m:r>
                                  </m:e>
                                </m:borderBox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⋅</m:t>
                          </m:r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borderBox>
                                  <m:e>
                                    <m:r>
                                      <m:t>1</m:t>
                                    </m:r>
                                  </m:e>
                                </m:borderBox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13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13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所以是传递的.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中的二元关系, 若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是传递的, 则</a:t>
                </a:r>
                <a14:m>
                  <m:oMath xmlns:m="http://schemas.openxmlformats.org/officeDocument/2006/math"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也是传递的. 但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不一定是传递的.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中的传递关系.</a:t>
                </a:r>
              </a:p>
              <a:p>
                <a:pPr lvl="0" indent="0" marL="0">
                  <a:buNone/>
                </a:pPr>
                <a:r>
                  <a:rPr/>
                  <a:t>任意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故: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sSubSup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是传递的.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中的传递关系.</a:t>
                </a:r>
              </a:p>
              <a:p>
                <a:pPr lvl="0" indent="0" marL="0">
                  <a:buNone/>
                </a:pPr>
                <a:r>
                  <a:rPr/>
                  <a:t>任意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是传递的,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是传递的.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上传递关系: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不是传递的.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但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∉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讨论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的性质(自反性, 对称性和传递性).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的关系矩阵如下: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的对角线均为1, 所以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是对称矩阵, 所以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是对称的.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m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  <m:r>
                                    <m:t>j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m:t>4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borderBox>
                                  <m:e>
                                    <m:r>
                                      <m:t>0</m:t>
                                    </m:r>
                                  </m:e>
                                </m:borderBox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b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  <m:r>
                                    <m:t>j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m:t>4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borderBox>
                                  <m:e>
                                    <m:r>
                                      <m:t>1</m:t>
                                    </m:r>
                                  </m:e>
                                </m:borderBox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14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但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14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不是传递的.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关系的闭包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若有另一个二元关系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满足:</a:t>
                </a:r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是自反的 (对称的、传递的)</a:t>
                </a:r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⊆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</a:p>
              <a:p>
                <a:pPr lvl="0"/>
                <a:r>
                  <a:rPr/>
                  <a:t>对于任何一个自反的(对称的, 传递的)二元关系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, 如果有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⊆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, 就有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⊆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的自反</a:t>
                </a:r>
                <a:r>
                  <a:rPr b="1"/>
                  <a:t>闭包</a:t>
                </a:r>
                <a:r>
                  <a:rPr/>
                  <a:t>(closures) (对称闭包, 传递闭包), 记作</a:t>
                </a:r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,</m:t>
                        </m:r>
                        <m:r>
                          <m:t>t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R</m:t>
                            </m:r>
                          </m:e>
                        </m:d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上的恒等关系, 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的逆关系, 则</a:t>
                </a:r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∪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∪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∪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=</m:t>
                    </m:r>
                    <m:sSubSup>
                      <m:e>
                        <m:r>
                          <m:rPr>
                            <m:sty m:val="p"/>
                          </m:rPr>
                          <m:t>∪</m:t>
                        </m:r>
                      </m:e>
                      <m:sub>
                        <m:r>
                          <m:t>i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m:t>∞</m:t>
                        </m:r>
                      </m:sup>
                    </m:sSubSup>
                    <m:sSup>
                      <m:e>
                        <m:r>
                          <m:t>R</m:t>
                        </m:r>
                      </m:e>
                      <m:sup>
                        <m:r>
                          <m:t>i</m:t>
                        </m:r>
                      </m:sup>
                    </m:sSup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并且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求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的自反闭包、对称闭包和传递闭包.</a:t>
                </a:r>
              </a:p>
              <a:p>
                <a:pPr lvl="0" indent="0" marL="0">
                  <a:buNone/>
                </a:pPr>
                <a:r>
                  <a:rPr/>
                  <a:t>解: 自反闭包: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I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对称闭包: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s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∪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传递闭包: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⋯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因为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4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t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R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则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, 当且仅当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, 当且仅当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是对称的;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, 当且仅当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是传递的.</a:t>
                </a:r>
              </a:p>
              <a:p>
                <a:pPr lvl="0" indent="0" marL="0">
                  <a:buNone/>
                </a:pPr>
                <a:r>
                  <a:rPr/>
                  <a:t>引理:若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都是对称的, 则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S</m:t>
                    </m:r>
                  </m:oMath>
                </a14:m>
                <a:r>
                  <a:rPr/>
                  <a:t>也是对称的.</a:t>
                </a:r>
              </a:p>
              <a:p>
                <a:pPr lvl="0" indent="0" marL="0">
                  <a:buNone/>
                </a:pPr>
                <a:r>
                  <a:rPr/>
                  <a:t>引理:若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是对称的, 则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也是对称的,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为任意正整数.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中的二元关系, 则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是自反的, 则</a:t>
                </a: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也是自反的;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是对称的, 则</a:t>
                </a:r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也是对称的;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是传递的, 则</a:t>
                </a:r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也是传递的.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都是集合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上的二元关系, 并且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, 则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r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t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等价关系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上的二元关系,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是自反的、对称的和传递的,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:r>
                  <a:rPr b="1"/>
                  <a:t>等价关系</a:t>
                </a:r>
                <a:r>
                  <a:rPr/>
                  <a:t>(Equivalence Relation).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试证明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上的等价关系.</a:t>
                </a:r>
              </a:p>
              <a:p>
                <a:pPr lvl="0" indent="0" marL="0">
                  <a:buNone/>
                </a:pPr>
                <a:r>
                  <a:rPr/>
                  <a:t>证明: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的关系矩阵如下: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的主对角线均为1,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是自反的.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是对称矩阵,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是对称的.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下列分配律成立:</a:t>
                </a:r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×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×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是传递的. 于是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是等价关系.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上的关系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是等价关系.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上的等价关系.</a:t>
                </a:r>
              </a:p>
              <a:p>
                <a:pPr lvl="0" indent="0" marL="0">
                  <a:buNone/>
                </a:pPr>
                <a:r>
                  <a:rPr/>
                  <a:t>定义: 设整数集合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上的一个二元关系, 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是某个正整数, 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Z</m:t>
                          </m:r>
                          <m:r>
                            <m:t> 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 </m:t>
                          </m:r>
                          <m:r>
                            <m:t>m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是模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等价关系, 也叫</a:t>
                </a:r>
                <a:r>
                  <a:rPr b="1"/>
                  <a:t>同余关系</a:t>
                </a:r>
                <a:r>
                  <a:rPr/>
                  <a:t>(Congruence Relation), 记作: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≡</m:t>
                      </m:r>
                      <m:r>
                        <m:t>y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  <m:r>
                            <m:t>o</m:t>
                          </m:r>
                          <m:r>
                            <m:t>d</m:t>
                          </m:r>
                          <m:r>
                            <m:t> </m:t>
                          </m:r>
                          <m:r>
                            <m:t>m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同余关系是等价关系, 但等价关系不都是同余关系.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上的模3同余关系: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｜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X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 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|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验证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是等价关系.</a:t>
                </a:r>
              </a:p>
              <a:p>
                <a:pPr lvl="0" indent="0" marL="0">
                  <a:buNone/>
                </a:pPr>
                <a:r>
                  <a:rPr/>
                  <a:t>解: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3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是自反的;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3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, 则必有</a:t>
                </a:r>
                <a14:m>
                  <m:oMath xmlns:m="http://schemas.openxmlformats.org/officeDocument/2006/math">
                    <m:r>
                      <m:t>3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是对称的;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3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3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z</m:t>
                        </m:r>
                      </m:e>
                    </m:d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3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z</m:t>
                        </m:r>
                      </m:e>
                    </m:d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3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z</m:t>
                        </m:r>
                      </m:e>
                    </m:d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是传递的.</a:t>
                </a:r>
              </a:p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是等价关系.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中的等价关系,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｜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称为由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生成的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 b="1"/>
                  <a:t>等价类</a:t>
                </a:r>
                <a:r>
                  <a:rPr/>
                  <a:t>(Equivalence Class).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称为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的一个</a:t>
                </a:r>
                <a:r>
                  <a:rPr b="1"/>
                  <a:t>代表</a:t>
                </a:r>
                <a:r>
                  <a:rPr/>
                  <a:t>(Representative).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上的等价关系: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中各元素的等价类是: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1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3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4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上的等价关系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中各元素的等价类.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1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2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3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是非空集合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上的一个等价关系, 则对于任意的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≠</m:t>
                    </m:r>
                    <m:r>
                      <m:t>Φ</m:t>
                    </m:r>
                  </m:oMath>
                </a14:m>
                <a:r>
                  <a:rPr/>
                  <a:t> 且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r>
                      <m:t>X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 当且仅当 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b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R</m:t>
                    </m:r>
                  </m:oMath>
                </a14:m>
                <a:r>
                  <a:rPr/>
                  <a:t> 当且仅当 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b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sSubSup>
                      <m:e>
                        <m:r>
                          <m:rPr>
                            <m:sty m:val="p"/>
                          </m:rPr>
                          <m:t>∪</m:t>
                        </m:r>
                      </m:e>
                      <m:sub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∈</m:t>
                        </m:r>
                        <m:r>
                          <m:t>X</m:t>
                        </m:r>
                      </m:sub>
                      <m:sup>
                        <m:r>
                          <m:t>​</m:t>
                        </m:r>
                      </m:sup>
                    </m:sSubSup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是非空集合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上的一个等价关系, 则以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的所有等价类为元素组成的集合称为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</a:t>
                </a:r>
                <a:r>
                  <a:rPr b="1"/>
                  <a:t>商集</a:t>
                </a:r>
                <a:r>
                  <a:rPr/>
                  <a:t>. 记作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. 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/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|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的基数称为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</a:t>
                </a:r>
                <a:r>
                  <a:rPr b="1"/>
                  <a:t>秩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中的等价关系, 且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求商集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及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的秩.</a:t>
                </a:r>
              </a:p>
              <a:p>
                <a:pPr lvl="0" indent="0" marL="0">
                  <a:buNone/>
                </a:pPr>
                <a:r>
                  <a:rPr/>
                  <a:t>解: 因为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b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c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d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的秩=2.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为自然数集合,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为N中的模3同余关系, 即: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｜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  <m:r>
                      <m:t> 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 </m:t>
                    </m:r>
                    <m:r>
                      <m:t>3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求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及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的秩.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0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9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3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6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9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⋯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1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4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7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10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⋯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5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8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11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⋯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0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1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2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R的秩=3.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非空集合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上的全域关系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A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上的等价关系, 求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中任一元素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的等价类.</a:t>
                </a:r>
              </a:p>
              <a:p>
                <a:pPr lvl="0" indent="0" marL="0">
                  <a:buNone/>
                </a:pPr>
                <a:r>
                  <a:rPr/>
                  <a:t>解: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｛</m:t>
                    </m:r>
                    <m:r>
                      <m:t>y</m:t>
                    </m:r>
                    <m:r>
                      <m:rPr>
                        <m:sty m:val="p"/>
                      </m:rPr>
                      <m:t>｜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非空集合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上的恒等关系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上的等价关系, 求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中任一元素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的等价类.</a:t>
                </a:r>
              </a:p>
              <a:p>
                <a:pPr lvl="0" indent="0" marL="0">
                  <a:buNone/>
                </a:pPr>
                <a:r>
                  <a:rPr/>
                  <a:t>解: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有 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｛</m:t>
                    </m:r>
                    <m:r>
                      <m:t>y</m:t>
                    </m:r>
                    <m:r>
                      <m:rPr>
                        <m:sty m:val="p"/>
                      </m:rPr>
                      <m:t>｜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定义: 对于非空集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, 若有集合族</a:t>
                </a:r>
                <a14:m>
                  <m:oMath xmlns:m="http://schemas.openxmlformats.org/officeDocument/2006/math">
                    <m:r>
                      <m:t>π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使得: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≠</m:t>
                    </m:r>
                    <m:r>
                      <m:t>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i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1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2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n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i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1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2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n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j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i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j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1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2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n</m:t>
                        </m:r>
                      </m:e>
                    </m:d>
                  </m:oMath>
                </a14:m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.</m:t>
                    </m:r>
                    <m:r>
                      <m:rPr>
                        <m:sty m:val="p"/>
                      </m:rPr>
                      <m:t>.</m:t>
                    </m:r>
                    <m:r>
                      <m:rPr>
                        <m:sty m:val="p"/>
                      </m:rPr>
                      <m:t>.</m:t>
                    </m:r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S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的一个</a:t>
                </a:r>
                <a:r>
                  <a:rPr b="1"/>
                  <a:t>划分</a:t>
                </a:r>
                <a:r>
                  <a:rPr/>
                  <a:t>. 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中的元素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称为</a:t>
                </a:r>
                <a:r>
                  <a:rPr b="1"/>
                  <a:t>划分块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对集合族: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5</m:t>
                        </m:r>
                      </m:sub>
                    </m:sSub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的划分, 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都不是.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是一个非空集合, </a:t>
                </a:r>
                <a14:m>
                  <m:oMath xmlns:m="http://schemas.openxmlformats.org/officeDocument/2006/math">
                    <m:r>
                      <m:t>π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的一个划分.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</a:t>
                </a:r>
                <a:r>
                  <a:rPr b="1"/>
                  <a:t>最大划分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</a:t>
                </a:r>
                <a:r>
                  <a:rPr b="1"/>
                  <a:t>最小划分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上例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的三个划分: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的最大划分, 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5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的最小划分.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是非空集合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的两个划分:</a:t>
                </a:r>
              </a:p>
              <a:p>
                <a:pPr lvl="0"/>
                <a:r>
                  <a:rPr/>
                  <a:t>若对任意的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, 存在一个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j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使得: 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:r>
                  <a:rPr b="1"/>
                  <a:t>加细(细分)</a:t>
                </a:r>
                <a:r>
                  <a:rPr/>
                  <a:t>;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的加细且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A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:r>
                  <a:rPr b="1"/>
                  <a:t>真加细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上例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的三个划分: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5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的真加细, 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5</m:t>
                        </m:r>
                      </m:sub>
                    </m:sSub>
                  </m:oMath>
                </a14:m>
                <a:r>
                  <a:rPr/>
                  <a:t>的真加细.</a:t>
                </a:r>
              </a:p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是非空集合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中的一个等价关系, 则商集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的一个划分.</a:t>
                </a:r>
              </a:p>
              <a:p>
                <a:pPr lvl="0" indent="0" marL="0">
                  <a:buNone/>
                </a:pPr>
                <a:r>
                  <a:rPr/>
                  <a:t>我们把这种划分称为</a:t>
                </a:r>
                <a:r>
                  <a:rPr b="1"/>
                  <a:t>由等价关系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 b="1"/>
                  <a:t>诱导出来的划分</a:t>
                </a:r>
                <a:r>
                  <a:rPr/>
                  <a:t>, 记为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,</m:t>
                    </m:r>
                    <m:r>
                      <m:t>8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上的模3同余关系, 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｜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|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求:</a:t>
                </a:r>
              </a:p>
              <a:p>
                <a:pPr lvl="0"/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中个元素的等价类;</a:t>
                </a:r>
              </a:p>
              <a:p>
                <a:pPr lvl="0"/>
                <a:r>
                  <a:rPr/>
                  <a:t>商集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</a:p>
              <a:p>
                <a:pPr lvl="0"/>
                <a:r>
                  <a:rPr/>
                  <a:t>由等价关系R诱导出的划分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解: 等价类: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1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4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7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5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8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3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6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商集: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/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1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3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由等价关系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诱导出的划分: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1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3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Φ</m:t>
                    </m:r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⇔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⊆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⇔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⊆</m:t>
                          </m:r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</m:oMath>
                </a14:m>
                <a:r>
                  <a:rPr/>
                  <a:t>是四个非空集合,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D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当且仅当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中的一个划分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, 确定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中的一个等价关系, 称为</a:t>
                </a:r>
                <a:r>
                  <a:rPr b="1"/>
                  <a:t>由划分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 b="1"/>
                  <a:t>诱导出的等价关系</a:t>
                </a:r>
                <a:r>
                  <a:rPr/>
                  <a:t>, 记为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π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由划分</a:t>
                </a:r>
                <a14:m>
                  <m:oMath xmlns:m="http://schemas.openxmlformats.org/officeDocument/2006/math">
                    <m:r>
                      <m:t>π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诱导的等价关系是: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π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×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×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×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的一个划分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试给出由划分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所诱导的等价关系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C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C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C</m:t>
                        </m:r>
                      </m:sub>
                    </m:sSub>
                  </m:oMath>
                </a14:m>
                <a:r>
                  <a:rPr/>
                  <a:t>是由划分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所诱导的等价关系.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等价关系和划分是一一对应的.</a:t>
                </a:r>
              </a:p>
              <a:p>
                <a:pPr lvl="0" indent="0" marL="0">
                  <a:buNone/>
                </a:pPr>
                <a:r>
                  <a:rPr/>
                  <a:t>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上不同的等价关系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确定不同的商集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, 进而对应不同的划分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反之, 任给集合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的一个划分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, 就可确定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上的一个等价关系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π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不同的划分确定不同的等价关系.</a:t>
                </a:r>
              </a:p>
              <a:p>
                <a:pPr lvl="0" indent="0" marL="0">
                  <a:buNone/>
                </a:pPr>
                <a:r>
                  <a:rPr/>
                  <a:t>这些划分与集合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上等价关系一一对应, 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上的所有等价关系为: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是等价关系, 则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也是等价关系.</a:t>
                </a:r>
              </a:p>
              <a:p>
                <a:pPr lvl="0" indent="0" marL="0">
                  <a:buNone/>
                </a:pPr>
                <a:r>
                  <a:rPr/>
                  <a:t>证明: 因为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是等价关系, 则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是自反的、对称的和传递的.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也是自反的、对称的和传递的, 故</a:t>
                </a:r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是等价关系.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相容关系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是X中的二元关系,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是自反的、对称的,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:r>
                  <a:rPr b="1"/>
                  <a:t>相容关系</a:t>
                </a:r>
                <a:r>
                  <a:rPr/>
                  <a:t>(Tolerance Relation, or Dependency Relation).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是相容的.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容易验证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是自反的、对称的,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是相容关系.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  <m:mc>
                                  <m:mcPr>
                                    <m:mcJc m:val="center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中的一个相容关系,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X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中任意两个元素都是相容的,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是由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产生的</a:t>
                </a:r>
                <a:r>
                  <a:rPr b="1"/>
                  <a:t>相容类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更进一步, 若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中没有一个元素能与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中的所有元素相容,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</a:t>
                </a:r>
                <a:r>
                  <a:rPr b="1"/>
                  <a:t>最大相容类</a:t>
                </a:r>
                <a:r>
                  <a:rPr/>
                  <a:t>(极大相容类).</a:t>
                </a:r>
              </a:p>
              <a:p>
                <a:pPr lvl="0" indent="0" marL="0">
                  <a:buNone/>
                </a:pPr>
                <a:r>
                  <a:rPr/>
                  <a:t>在前例中: 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、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等是相容类.</a:t>
                </a:r>
              </a:p>
              <a:p>
                <a:pPr lvl="0" indent="0" marL="0">
                  <a:buNone/>
                </a:pPr>
                <a:r>
                  <a:rPr/>
                  <a:t>其中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等是最大相容类.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上的相容关系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, 可以从它的关系图中得到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的最大相容类.</a:t>
                </a:r>
              </a:p>
              <a:p>
                <a:pPr lvl="0" indent="0" marL="0">
                  <a:buNone/>
                </a:pPr>
                <a:r>
                  <a:rPr/>
                  <a:t>简化相容关系的关系图: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去掉图中的所有环.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用一条连接两点的线段代替两点之间的双向边.</a:t>
                </a:r>
              </a:p>
              <a:p>
                <a:pPr lvl="0" indent="0" marL="0">
                  <a:buNone/>
                </a:pPr>
                <a:r>
                  <a:rPr/>
                  <a:t>在一个简化的相容关系的关系图中, 含有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个结点的最大相容类的任何一个结点与这个类中的其他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</m:oMath>
                </a14:m>
                <a:r>
                  <a:rPr/>
                  <a:t>个几点都是有边相连.</a:t>
                </a:r>
              </a:p>
              <a:p>
                <a:pPr lvl="0" indent="0" marL="0">
                  <a:buNone/>
                </a:pPr>
                <a:r>
                  <a:rPr/>
                  <a:t>而类外中的任何结点不可能与类的所有结点相连, 我们把这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个结点及其关联的边构成的图称为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 b="1"/>
                  <a:t>的极大完全子图</a:t>
                </a:r>
                <a:r>
                  <a:rPr/>
                  <a:t>.</a:t>
                </a:r>
              </a:p>
            </p:txBody>
          </p:sp>
        </mc:Choice>
      </mc:AlternateContent>
      <p:pic>
        <p:nvPicPr>
          <p:cNvPr descr="n=2, 3, 4, 5  Res/CompleteGraph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315200" y="2120900"/>
            <a:ext cx="4051300" cy="3263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n=2, 3, 4, 5时的极大完全子图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可以从相容关系的简化关系图中很方便地求得最大相容类.</a:t>
            </a:r>
          </a:p>
          <a:p>
            <a:pPr lvl="0" indent="0" marL="0">
              <a:buNone/>
            </a:pPr>
            <a:r>
              <a:rPr/>
              <a:t>在简化图中:</a:t>
            </a:r>
          </a:p>
          <a:p>
            <a:pPr lvl="0"/>
            <a:r>
              <a:rPr/>
              <a:t>一个极大完全子图的结点集合是一个最大相容类.</a:t>
            </a:r>
          </a:p>
          <a:p>
            <a:pPr lvl="0"/>
            <a:r>
              <a:rPr/>
              <a:t>一个孤立结点是一个最大相容类;</a:t>
            </a:r>
          </a:p>
          <a:p>
            <a:pPr lvl="0"/>
            <a:r>
              <a:rPr/>
              <a:t>不在极大完全子图中的边, 其两个端点的集合, 也是一个最大相容类.</a:t>
            </a:r>
          </a:p>
          <a:p>
            <a:pPr lvl="0" indent="0" marL="0">
              <a:buNone/>
            </a:pPr>
            <a:r>
              <a:rPr/>
              <a:t>例: 给定一个相容关系, 求最大相容类.</a:t>
            </a:r>
          </a:p>
        </p:txBody>
      </p:sp>
      <p:pic>
        <p:nvPicPr>
          <p:cNvPr descr="MAT21601T-Chapter04_files/figure-pptx/unnamed-chunk-16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From {b}, {a, c}, {c, e, f}, {c, d, f, g} To {a, d, c}, {e, d}, {b, e}, {b, c}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上相容关系,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关于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的最大相容类具有以下特点: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每个最大相容类都是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的非空子集;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不同的最大相容类是可以相交的;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所有的最大相容类的并集等于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任意给定一个非空集合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, 若有集合族</a:t>
                </a:r>
                <a14:m>
                  <m:oMath xmlns:m="http://schemas.openxmlformats.org/officeDocument/2006/math">
                    <m:r>
                      <m:t>π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使得: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≠</m:t>
                    </m:r>
                    <m:r>
                      <m:t>Φ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i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1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2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n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i</m:t>
                        </m:r>
                        <m:r>
                          <m:rPr>
                            <m:sty m:val="p"/>
                          </m:rPr>
                          <m:t>=</m:t>
                        </m:r>
                        <m:r>
                          <m:t>1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2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⋯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n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S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则称集合族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的一个</a:t>
                </a:r>
                <a:r>
                  <a:rPr b="1"/>
                  <a:t>覆盖</a:t>
                </a:r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称为</a:t>
                </a:r>
                <a:r>
                  <a:rPr b="1"/>
                  <a:t>覆盖块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注意与划分和划分块比较.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对于非空集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, 若有集合族</a:t>
                </a:r>
                <a14:m>
                  <m:oMath xmlns:m="http://schemas.openxmlformats.org/officeDocument/2006/math">
                    <m:r>
                      <m:t>π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使得: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≠</m:t>
                    </m:r>
                    <m:r>
                      <m:t>Φ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∩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j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S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的一个划分.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中的元素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称为划分块.</a:t>
                </a:r>
              </a:p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、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、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的覆盖, 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不是.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的一个覆盖, 若对任意的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不存在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中其它元素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的一个</a:t>
                </a:r>
                <a:r>
                  <a:rPr b="1"/>
                  <a:t>完全覆盖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π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、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、</m:t>
                    </m:r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的覆盖. 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π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的完全覆盖.</a:t>
                </a:r>
              </a:p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上的相容关系, 则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关于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的所有最大相容类的集合是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的一个覆盖(完全覆盖), 称为</a:t>
                </a:r>
                <a:r>
                  <a:rPr b="1"/>
                  <a:t>由相容关系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 b="1"/>
                  <a:t>诱导出的覆盖(完全覆盖)</a:t>
                </a:r>
                <a:r>
                  <a:rPr/>
                  <a:t>, 记为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给定集合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的一个覆盖</a:t>
                </a:r>
                <a14:m>
                  <m:oMath xmlns:m="http://schemas.openxmlformats.org/officeDocument/2006/math">
                    <m:r>
                      <m:t>π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</a:t>
                </a:r>
                <a:r>
                  <a:rPr b="1"/>
                  <a:t>由覆盖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 b="1"/>
                  <a:t>确定的关系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∪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是一个相容关系.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9C546EC-AC1C-C345-9023-E083A2B49FE5}" vid="{52DE7823-00EB-A04D-BF22-60CE6D32CF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Songti SC</vt:lpstr>
      <vt:lpstr>Arial</vt:lpstr>
      <vt:lpstr>Calibri</vt:lpstr>
      <vt:lpstr>Georgia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关 系</dc:title>
  <dc:creator>李 辉</dc:creator>
  <cp:keywords/>
  <dcterms:created xsi:type="dcterms:W3CDTF">2023-10-06T03:09:00Z</dcterms:created>
  <dcterms:modified xsi:type="dcterms:W3CDTF">2023-10-06T03:09:00Z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-title">
    <vt:lpwstr>主讲教师</vt:lpwstr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>Res/DM.bib</vt:lpwstr>
  </property>
  <property fmtid="{D5CDD505-2E9C-101B-9397-08002B2CF9AE}" pid="6" name="by-author">
    <vt:lpwstr/>
  </property>
  <property fmtid="{D5CDD505-2E9C-101B-9397-08002B2CF9AE}" pid="7" name="csl">
    <vt:lpwstr>Res/csl/computing-surveys.csl</vt:lpwstr>
  </property>
  <property fmtid="{D5CDD505-2E9C-101B-9397-08002B2CF9AE}" pid="8" name="editor">
    <vt:lpwstr>source</vt:lpwstr>
  </property>
  <property fmtid="{D5CDD505-2E9C-101B-9397-08002B2CF9AE}" pid="9" name="execute">
    <vt:lpwstr/>
  </property>
  <property fmtid="{D5CDD505-2E9C-101B-9397-08002B2CF9AE}" pid="10" name="header-includes">
    <vt:lpwstr/>
  </property>
  <property fmtid="{D5CDD505-2E9C-101B-9397-08002B2CF9AE}" pid="11" name="include-after">
    <vt:lpwstr/>
  </property>
  <property fmtid="{D5CDD505-2E9C-101B-9397-08002B2CF9AE}" pid="12" name="include-before">
    <vt:lpwstr/>
  </property>
  <property fmtid="{D5CDD505-2E9C-101B-9397-08002B2CF9AE}" pid="13" name="labels">
    <vt:lpwstr/>
  </property>
  <property fmtid="{D5CDD505-2E9C-101B-9397-08002B2CF9AE}" pid="14" name="toc-title">
    <vt:lpwstr>内容</vt:lpwstr>
  </property>
</Properties>
</file>