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3"/>
          <a:sy d="100" n="123"/>
        </p:scale>
        <p:origin x="696" y="19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slide" Target="slides/slide43.xml" /><Relationship Id="rId45" Type="http://schemas.openxmlformats.org/officeDocument/2006/relationships/slide" Target="slides/slide44.xml" /><Relationship Id="rId46" Type="http://schemas.openxmlformats.org/officeDocument/2006/relationships/slide" Target="slides/slide45.xml" /><Relationship Id="rId47" Type="http://schemas.openxmlformats.org/officeDocument/2006/relationships/slide" Target="slides/slide46.xml" /><Relationship Id="rId48" Type="http://schemas.openxmlformats.org/officeDocument/2006/relationships/slide" Target="slides/slide47.xml" /><Relationship Id="rId49" Type="http://schemas.openxmlformats.org/officeDocument/2006/relationships/slide" Target="slides/slide48.xml" /><Relationship Id="rId50" Type="http://schemas.openxmlformats.org/officeDocument/2006/relationships/slide" Target="slides/slide49.xml" /><Relationship Id="rId51" Type="http://schemas.openxmlformats.org/officeDocument/2006/relationships/slide" Target="slides/slide50.xml" /><Relationship Id="rId52" Type="http://schemas.openxmlformats.org/officeDocument/2006/relationships/slide" Target="slides/slide51.xml" /><Relationship Id="rId53" Type="http://schemas.openxmlformats.org/officeDocument/2006/relationships/slide" Target="slides/slide52.xml" /><Relationship Id="rId5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56" Type="http://schemas.openxmlformats.org/officeDocument/2006/relationships/theme" Target="theme/theme1.xml" /><Relationship Id="rId55" Type="http://schemas.openxmlformats.org/officeDocument/2006/relationships/viewProps" Target="viewProps.xml" /><Relationship Id="rId5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离散数学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24.xml" /><Relationship Id="rId4" Type="http://schemas.openxmlformats.org/officeDocument/2006/relationships/slide" Target="slide40.xml" /><Relationship Id="rId5" Type="http://schemas.openxmlformats.org/officeDocument/2006/relationships/slide" Target="slide44.xml" /><Relationship Id="rId6" Type="http://schemas.openxmlformats.org/officeDocument/2006/relationships/slide" Target="slide48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png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png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png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png" /></Relationships>
</file>

<file path=ppt/slides/_rels/slide3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png" /></Relationships>
</file>

<file path=ppt/slides/_rels/slide3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集合论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集合间的关系</a:t>
                </a:r>
              </a:p>
              <a:p>
                <a:pPr lvl="0" indent="0" marL="0">
                  <a:buNone/>
                </a:pPr>
                <a:r>
                  <a:rPr/>
                  <a:t>几个逻辑符号的含义: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∨</m:t>
                    </m:r>
                  </m:oMath>
                </a14:m>
                <a:r>
                  <a:rPr/>
                  <a:t>: 或(或者)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∧</m:t>
                    </m:r>
                  </m:oMath>
                </a14:m>
                <a:r>
                  <a:rPr/>
                  <a:t>: 与(和, 并且)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→</m:t>
                    </m:r>
                  </m:oMath>
                </a14:m>
                <a:r>
                  <a:rPr/>
                  <a:t>: 如果…, 那么…(若…, 则… )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⇔</m:t>
                    </m:r>
                  </m:oMath>
                </a14:m>
                <a:r>
                  <a:rPr/>
                  <a:t>: 等价于(当且仅当)</a:t>
                </a:r>
              </a:p>
              <a:p>
                <a:pPr lvl="0" indent="0" marL="0">
                  <a:buNone/>
                </a:pPr>
                <a:r>
                  <a:rPr/>
                  <a:t>不含任何元素的集合为</a:t>
                </a:r>
                <a:r>
                  <a:rPr b="1"/>
                  <a:t>空集</a:t>
                </a:r>
                <a:r>
                  <a:rPr/>
                  <a:t>, 记作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≠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是方程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m:t>+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的实数解集合, 然而该方程无实数解, 所以解集是个空集.</a:t>
                </a:r>
              </a:p>
              <a:p>
                <a:pPr lvl="0" indent="0" marL="0">
                  <a:buNone/>
                </a:pPr>
                <a:r>
                  <a:rPr/>
                  <a:t>注意: 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是不相同的集合.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是一个集合, 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中不含有任何元素, 而集合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中含有一个元素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Φ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是任意给定的两个集合, 如果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的每一个元素都是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的元素, 则称集合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</a:t>
                </a:r>
                <a:r>
                  <a:rPr b="1"/>
                  <a:t>子集</a:t>
                </a:r>
                <a:r>
                  <a:rPr/>
                  <a:t>, 或称集合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包含于集合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中, 或集合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包含集合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记作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,或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⊇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符号化: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⇔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∈</m:t>
                        </m:r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→</m:t>
                        </m:r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∈</m:t>
                        </m:r>
                        <m:r>
                          <m:t>B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显然,对于任意的非空集合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,都有</a:t>
                </a:r>
                <a14:m>
                  <m:oMath xmlns:m="http://schemas.openxmlformats.org/officeDocument/2006/math">
                    <m:r>
                      <m:t>Φ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称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</a:t>
                </a:r>
                <a:r>
                  <a:rPr b="1"/>
                  <a:t>平凡子集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则: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本例中, 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既是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的子集又是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的元素, 即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是两个集合, 如果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</m:oMath>
                </a14:m>
                <a:r>
                  <a:rPr/>
                  <a:t>, 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</a:t>
                </a:r>
                <a:r>
                  <a:rPr b="1"/>
                  <a:t>真子集</a:t>
                </a:r>
                <a:r>
                  <a:rPr/>
                  <a:t>, 记为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⊂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偶数集是整数集的真子集(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t>v</m:t>
                    </m:r>
                    <m:r>
                      <m:rPr>
                        <m:sty m:val="p"/>
                      </m:rPr>
                      <m:t>⊂</m:t>
                    </m:r>
                    <m:r>
                      <m:t>Z</m:t>
                    </m:r>
                  </m:oMath>
                </a14:m>
                <a:r>
                  <a:rPr/>
                  <a:t>), 整数集是实数集的真子集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Z</m:t>
                        </m:r>
                        <m:r>
                          <m:rPr>
                            <m:sty m:val="p"/>
                          </m:rPr>
                          <m:t>⊂</m:t>
                        </m:r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⊂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⊂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⊂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⊂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空集是任一集合的子集.</a:t>
                </a:r>
              </a:p>
              <a:p>
                <a:pPr lvl="0" indent="0" marL="0">
                  <a:buNone/>
                </a:pPr>
                <a:r>
                  <a:rPr/>
                  <a:t>证明: (反证法).</a:t>
                </a:r>
              </a:p>
              <a:p>
                <a:pPr lvl="0" indent="0" marL="0">
                  <a:buNone/>
                </a:pPr>
                <a:r>
                  <a:rPr/>
                  <a:t>设存在一个集合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不是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的子集, 则至少有一个元素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Φ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但空集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不包含任何元素, 所以假设不成立.</a:t>
                </a:r>
              </a:p>
              <a:p>
                <a:pPr lvl="0" indent="0" marL="0">
                  <a:buNone/>
                </a:pPr>
                <a:r>
                  <a:rPr/>
                  <a:t>定理: 空集是唯一的.</a:t>
                </a:r>
              </a:p>
              <a:p>
                <a:pPr lvl="0" indent="0" marL="0">
                  <a:buNone/>
                </a:pPr>
                <a:r>
                  <a:rPr/>
                  <a:t>证明: (反证法).</a:t>
                </a:r>
              </a:p>
              <a:p>
                <a:pPr lvl="0" indent="0" marL="0">
                  <a:buNone/>
                </a:pPr>
                <a:r>
                  <a:rPr/>
                  <a:t>设有两个空集</a:t>
                </a:r>
                <a14:m>
                  <m:oMath xmlns:m="http://schemas.openxmlformats.org/officeDocument/2006/math"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因为空集被包含于每一个集合中, 因此有</a:t>
                </a:r>
                <a14:m>
                  <m:oMath xmlns:m="http://schemas.openxmlformats.org/officeDocument/2006/math"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⊆</m:t>
                    </m:r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于是</a:t>
                </a:r>
                <a14:m>
                  <m:oMath xmlns:m="http://schemas.openxmlformats.org/officeDocument/2006/math"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Φ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外延公理(Zermelo–Fraenkel Axiom): 如果集合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有完全相同的元素, 那么称集合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 b="1"/>
                  <a:t>相等</a:t>
                </a:r>
                <a:r>
                  <a:rPr/>
                  <a:t>, 记作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如果集合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不相等, 则记作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两个集合相等可以通过两个集合相互包含来证明.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⇔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6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则: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对于任意集合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, 有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具有</a:t>
                </a:r>
                <a:r>
                  <a:rPr b="1"/>
                  <a:t>自反性</a:t>
                </a:r>
                <a:r>
                  <a:rPr/>
                  <a:t>(Reflexivity).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,则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具有</a:t>
                </a:r>
                <a:r>
                  <a:rPr b="1"/>
                  <a:t>反对称性</a:t>
                </a:r>
                <a:r>
                  <a:rPr/>
                  <a:t>(Antisymmetric).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C</m:t>
                    </m:r>
                  </m:oMath>
                </a14:m>
                <a:r>
                  <a:rPr/>
                  <a:t>,则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⊆</m:t>
                    </m:r>
                  </m:oMath>
                </a14:m>
                <a:r>
                  <a:rPr/>
                  <a:t>具有</a:t>
                </a:r>
                <a:r>
                  <a:rPr b="1"/>
                  <a:t>传递性</a:t>
                </a:r>
                <a:r>
                  <a:rPr/>
                  <a:t>(Transitivity)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给定集合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的全部子集为元素构成的集合, 称为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幂集</a:t>
                </a:r>
                <a:r>
                  <a:rPr/>
                  <a:t>(Power set), 记为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A</m:t>
                        </m:r>
                      </m:sup>
                    </m:sSup>
                  </m:oMath>
                </a14:m>
                <a:r>
                  <a:rPr/>
                  <a:t>. 即: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的幂集.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空集</a:t>
                </a:r>
                <a14:m>
                  <m:oMath xmlns:m="http://schemas.openxmlformats.org/officeDocument/2006/math">
                    <m:r>
                      <m:t>Φ</m:t>
                    </m:r>
                  </m:oMath>
                </a14:m>
                <a:r>
                  <a:rPr/>
                  <a:t>的幂集: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Φ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如果有限集合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有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个元素, 则它的幂集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有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个元素.</a:t>
                </a:r>
              </a:p>
              <a:p>
                <a:pPr lvl="0" indent="0" marL="0">
                  <a:buNone/>
                </a:pPr>
                <a:r>
                  <a:rPr/>
                  <a:t>证明: 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中:</a:t>
                </a:r>
              </a:p>
              <a:p>
                <a:pPr lvl="0" indent="0" marL="0">
                  <a:buNone/>
                </a:pPr>
                <a:r>
                  <a:rPr/>
                  <a:t>任意抽取0个元素构成的子集共有个</a:t>
                </a:r>
                <a14:m>
                  <m:oMath xmlns:m="http://schemas.openxmlformats.org/officeDocument/2006/math"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0</m:t>
                        </m:r>
                      </m:sup>
                    </m:sSubSup>
                  </m:oMath>
                </a14:m>
              </a:p>
              <a:p>
                <a:pPr lvl="0" indent="0" marL="0">
                  <a:buNone/>
                </a:pPr>
                <a:r>
                  <a:rPr/>
                  <a:t>任意抽取一个元素构成的子集共有个</a:t>
                </a:r>
                <a14:m>
                  <m:oMath xmlns:m="http://schemas.openxmlformats.org/officeDocument/2006/math"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1</m:t>
                        </m:r>
                      </m:sup>
                    </m:sSubSup>
                  </m:oMath>
                </a14:m>
              </a:p>
              <a:p>
                <a:pPr lvl="0" indent="0" marL="0">
                  <a:buNone/>
                </a:pPr>
                <a:r>
                  <a:rPr/>
                  <a:t>任意抽取两个元素构成的子集共有个</a:t>
                </a:r>
                <a14:m>
                  <m:oMath xmlns:m="http://schemas.openxmlformats.org/officeDocument/2006/math"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2</m:t>
                        </m:r>
                      </m:sup>
                    </m:sSubSup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任意抽取n个元素构成的子集共有个</a:t>
                </a:r>
                <a14:m>
                  <m:oMath xmlns:m="http://schemas.openxmlformats.org/officeDocument/2006/math"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n</m:t>
                        </m:r>
                      </m:sup>
                    </m:sSubSup>
                  </m:oMath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0</m:t>
                        </m:r>
                      </m:sup>
                    </m:sSubSup>
                    <m:r>
                      <m:rPr>
                        <m:sty m:val="p"/>
                      </m:rPr>
                      <m:t>+</m:t>
                    </m:r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1</m:t>
                        </m:r>
                      </m:sup>
                    </m:sSubSup>
                    <m:r>
                      <m:rPr>
                        <m:sty m:val="p"/>
                      </m:rPr>
                      <m:t>+</m:t>
                    </m:r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2</m:t>
                        </m:r>
                      </m:sup>
                    </m:sSubSup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+</m:t>
                    </m:r>
                    <m:sSubSup>
                      <m:e>
                        <m:r>
                          <m:t>C</m:t>
                        </m:r>
                      </m:e>
                      <m:sub>
                        <m:r>
                          <m:t>n</m:t>
                        </m:r>
                      </m:sub>
                      <m:sup>
                        <m:r>
                          <m:t>n</m:t>
                        </m:r>
                      </m:sup>
                    </m:sSub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若一个集合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的所有元素都是集合, 称该集合为</a:t>
                </a:r>
                <a:r>
                  <a:rPr b="1"/>
                  <a:t>集合族</a:t>
                </a:r>
                <a:r>
                  <a:rPr/>
                  <a:t>. 幂集就是一个集合族.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</m:oMath>
                </a14:m>
                <a:r>
                  <a:rPr/>
                  <a:t>张三,老虎,10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是集合族.</a:t>
                </a:r>
              </a:p>
              <a:p>
                <a:pPr lvl="0" indent="0" marL="0">
                  <a:buNone/>
                </a:pPr>
                <a:r>
                  <a:rPr/>
                  <a:t>给定一个集合, 如果讨论范围内的所有集合都是它的子集, 称该集合为</a:t>
                </a:r>
                <a:r>
                  <a:rPr b="1"/>
                  <a:t>全集</a:t>
                </a:r>
                <a:r>
                  <a:rPr/>
                  <a:t>(Universal Set). 记作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全集是一个相对的概念, 由于研究的问题不同, 所取的全集也不同.</a:t>
                </a:r>
              </a:p>
              <a:p>
                <a:pPr lvl="0" indent="0" marL="0">
                  <a:buNone/>
                </a:pPr>
                <a:r>
                  <a:rPr/>
                  <a:t>例: 在研究平面上直线的关系时, 可以把整个平面上的点坐标作为全集.</a:t>
                </a:r>
              </a:p>
              <a:p>
                <a:pPr lvl="0" indent="0" marL="0">
                  <a:buNone/>
                </a:pPr>
                <a:r>
                  <a:rPr/>
                  <a:t>例: 在研究有关整数问题时, 可以取整数集合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作为全集, 也可以取有理数集合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作为全集, 还可以取实数集合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作为全集.</a:t>
                </a:r>
              </a:p>
              <a:p>
                <a:pPr lvl="0" indent="0" marL="0">
                  <a:buNone/>
                </a:pPr>
                <a:r>
                  <a:rPr/>
                  <a:t>一般情况下, 全集应尽量取小一些. 这样的话, 问题的描述和处理相对容易.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是任意给定的两个集合,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的</a:t>
                </a:r>
                <a:r>
                  <a:rPr b="1"/>
                  <a:t>交集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:r>
                  <a:rPr b="1"/>
                  <a:t>并集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 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相对补集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, 以及</a:t>
                </a:r>
                <a:r>
                  <a:rPr b="1"/>
                  <a:t>对称差集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⨁</m:t>
                    </m:r>
                    <m:r>
                      <m:t>B</m:t>
                    </m:r>
                  </m:oMath>
                </a14:m>
                <a:r>
                  <a:rPr/>
                  <a:t> 分别定义如下: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⨁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∈</m:t>
                        </m:r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∧</m:t>
                        </m:r>
                        <m:r>
                          <m:t>x</m:t>
                        </m:r>
                        <m:r>
                          <m:rPr>
                            <m:sty m:val="p"/>
                          </m:rPr>
                          <m:t>∉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∨</m:t>
                    </m:r>
                    <m:r>
                      <m:rPr>
                        <m:sty m:val="p"/>
                      </m:rPr>
                      <m:t>(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求: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⨁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⨁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t>f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定义:设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是全集,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的任一子集,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</m:oMath>
                </a14:m>
                <a:r>
                  <a:rPr/>
                  <a:t>称为集合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绝对补集</a:t>
                </a:r>
                <a:r>
                  <a:rPr/>
                  <a:t>. 记作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c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U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U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由集合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的绝对补集可知: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A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;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  <a:r>
                  <a:rPr/>
                  <a:t>, 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内容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集合的概念</a:t>
            </a:r>
          </a:p>
          <a:p>
            <a:pPr lvl="0"/>
            <a:r>
              <a:rPr>
                <a:hlinkClick r:id="rId3" action="ppaction://hlinksldjump"/>
              </a:rPr>
              <a:t>集合恒等式</a:t>
            </a:r>
          </a:p>
          <a:p>
            <a:pPr lvl="0"/>
            <a:r>
              <a:rPr>
                <a:hlinkClick r:id="rId4" action="ppaction://hlinksldjump"/>
              </a:rPr>
              <a:t>基本计数原理</a:t>
            </a:r>
          </a:p>
          <a:p>
            <a:pPr lvl="0"/>
            <a:r>
              <a:rPr>
                <a:hlinkClick r:id="rId5" action="ppaction://hlinksldjump"/>
              </a:rPr>
              <a:t>容斥原理</a:t>
            </a:r>
          </a:p>
          <a:p>
            <a:pPr lvl="0"/>
            <a:r>
              <a:rPr>
                <a:hlinkClick r:id="rId6" action="ppaction://hlinksldjump"/>
              </a:rPr>
              <a:t>鸽巢原理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/>
              <p:cNvSpPr>
                <a:spLocks noGrp="1"/>
              </p:cNvSpPr>
              <p:nvPr>
                <p:ph idx="2" sz="half" type="body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维恩图</a:t>
                </a:r>
              </a:p>
              <a:p>
                <a:pPr lvl="0" indent="0" marL="0">
                  <a:buNone/>
                </a:pPr>
                <a:r>
                  <a:rPr/>
                  <a:t>当集合中的元素不多时, 可以用</a:t>
                </a:r>
                <a:r>
                  <a:rPr b="1"/>
                  <a:t>维恩图</a:t>
                </a:r>
                <a:r>
                  <a:rPr/>
                  <a:t>(Venn diagram)或文氏图直观地表示集合间的关系及运算结果.</a:t>
                </a:r>
              </a:p>
              <a:p>
                <a:pPr lvl="0" indent="0" marL="0">
                  <a:buNone/>
                </a:pPr>
                <a:r>
                  <a:rPr/>
                  <a:t>在维恩图中, 通常用一个矩形表示全集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. 然后在矩形的内部画一些圆(或其它封闭的曲线), 圆的内部代表集合, 不同的圆代表不同的集合.</a:t>
                </a:r>
              </a:p>
            </p:txBody>
          </p:sp>
        </mc:Choice>
      </mc:AlternateContent>
      <p:pic>
        <p:nvPicPr>
          <p:cNvPr descr="MAT21601T-Chapter03_files/figure-pptx/unnamed-chunk-1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11900" y="1854200"/>
            <a:ext cx="5181600" cy="2590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2、3、4个集合对应的维恩图</a:t>
            </a:r>
          </a:p>
        </p:txBody>
      </p:sp>
      <p:pic>
        <p:nvPicPr>
          <p:cNvPr descr="MAT21601T-Chapter03_files/figure-pptx/unnamed-chunk-2-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311900" y="1854200"/>
            <a:ext cx="5181600" cy="2590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将全集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划分成4个子集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3</m:t>
                        </m:r>
                      </m:sub>
                    </m:sSub>
                  </m:oMath>
                </a14:m>
                <a:r>
                  <a:rPr/>
                  <a:t>,称为</a:t>
                </a:r>
                <a:r>
                  <a:rPr b="1"/>
                  <a:t>极小项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任意两个极小项交集为空, 因此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j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⊕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j</m:t>
                          </m:r>
                        </m:sub>
                      </m:sSub>
                    </m:oMath>
                  </m:oMathPara>
                </a14:m>
              </a:p>
            </p:txBody>
          </p:sp>
        </mc:Choice>
      </mc:AlternateContent>
      <p:pic>
        <p:nvPicPr>
          <p:cNvPr descr="Res/Problem00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489200"/>
            <a:ext cx="4305300" cy="25146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极小项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是任意的集合, 运用下面的规则可以产生</a:t>
                </a:r>
                <a:r>
                  <a:rPr b="1"/>
                  <a:t>集合公式</a:t>
                </a:r>
                <a:r>
                  <a:rPr/>
                  <a:t>.</a:t>
                </a:r>
              </a:p>
              <a:p>
                <a:pPr lvl="0"/>
                <a:r>
                  <a:rPr/>
                  <a:t>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是集合公式.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是集合公式,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也是集合公式.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是集合公式, 则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⊕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也都是集合公式.</a:t>
                </a:r>
              </a:p>
              <a:p>
                <a:pPr lvl="0"/>
                <a:r>
                  <a:rPr/>
                  <a:t>有限次地使用以上规则得到的公式都是集合公式.</a:t>
                </a:r>
              </a:p>
              <a:p>
                <a:pPr lvl="0" indent="0" marL="0">
                  <a:buNone/>
                </a:pPr>
                <a:r>
                  <a:rPr/>
                  <a:t>为减少使用括号的数量, 有时候省略集合公式的最外层括号.</a:t>
                </a:r>
              </a:p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D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B</m:t>
                              </m:r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C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D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都是集合公式.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集合恒等式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一些基本</a:t>
                </a:r>
                <a:r>
                  <a:rPr b="1"/>
                  <a:t>集合恒等式</a:t>
                </a:r>
                <a:r>
                  <a:rPr/>
                  <a:t>(集合定律), 其中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</m:oMath>
                </a14:m>
                <a:r>
                  <a:rPr/>
                  <a:t>是全集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的任意子集.</a:t>
                </a:r>
              </a:p>
              <a:p>
                <a:pPr lvl="0"/>
                <a:r>
                  <a:rPr/>
                  <a:t>幂等律(Idempotent Laws)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/>
                <a:r>
                  <a:rPr/>
                  <a:t>交换律(Commutative Property)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/>
                <a:r>
                  <a:rPr/>
                  <a:t>结合律(Associative Property)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⊕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⊕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/>
                  <a:t>分配律(Distributive Property)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注意: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≠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</m:e>
                      </m:d>
                    </m:oMath>
                  </m:oMathPara>
                </a14:m>
              </a:p>
              <a:p>
                <a:pPr lvl="0"/>
                <a:r>
                  <a:rPr/>
                  <a:t>同一律(Identity)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⊕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/>
                <a:r>
                  <a:rPr/>
                  <a:t>零律或支配律(Domination Laws)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/>
                  <a:t>互补律(Complement)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r>
                        <m:t>U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Φ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U</m:t>
                      </m:r>
                    </m:oMath>
                  </m:oMathPara>
                </a14:m>
              </a:p>
              <a:p>
                <a:pPr lvl="0"/>
                <a:r>
                  <a:rPr/>
                  <a:t>吸收律(Absorption Laws)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/>
                <a:r>
                  <a:rPr/>
                  <a:t>德·摩根律(De Morgan’s Laws)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/>
                  <a:t>双重否定律(Double Complement)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∼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⊕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Φ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⊕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rPr>
                            <m:sty m:val="p"/>
                          </m:rPr>
                          <m:t>∼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∼</m:t>
                        </m:r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由于集合的交, 并运算满足结合律, 当多个集合进行交运算或并运算时, 可以写成: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∩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∩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limLow>
                        <m:e>
                          <m:limUpp>
                            <m:e>
                              <m:r>
                                <m:rPr>
                                  <m:sty m:val="p"/>
                                </m:rPr>
                                <m:t>⋂</m:t>
                              </m:r>
                            </m:e>
                            <m:lim>
                              <m:r>
                                <m:t>n</m:t>
                              </m:r>
                            </m:lim>
                          </m:limUpp>
                        </m:e>
                        <m:lim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lim>
                      </m:limLow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limLow>
                        <m:e>
                          <m:limUpp>
                            <m:e>
                              <m:r>
                                <m:rPr>
                                  <m:sty m:val="p"/>
                                </m:rPr>
                                <m:t>⋃</m:t>
                              </m:r>
                            </m:e>
                            <m:lim>
                              <m:r>
                                <m:t>n</m:t>
                              </m:r>
                            </m:lim>
                          </m:limUpp>
                        </m:e>
                        <m:lim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lim>
                      </m:limLow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设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那么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limLow>
                        <m:e>
                          <m:limUpp>
                            <m:e>
                              <m:r>
                                <m:rPr>
                                  <m:sty m:val="p"/>
                                </m:rPr>
                                <m:t>⋂</m:t>
                              </m:r>
                            </m:e>
                            <m:lim>
                              <m:r>
                                <m:t>4</m:t>
                              </m:r>
                            </m:lim>
                          </m:limUpp>
                        </m:e>
                        <m:lim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lim>
                      </m:limLow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limLow>
                        <m:e>
                          <m:limUpp>
                            <m:e>
                              <m:r>
                                <m:rPr>
                                  <m:sty m:val="p"/>
                                </m:rPr>
                                <m:t>⋃</m:t>
                              </m:r>
                            </m:e>
                            <m:lim>
                              <m:r>
                                <m:t>4</m:t>
                              </m:r>
                            </m:lim>
                          </m:limUpp>
                        </m:e>
                        <m:lim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lim>
                      </m:limLow>
                      <m:sSub>
                        <m:e>
                          <m:r>
                            <m:t>S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以上集合恒等式, 可以采用三种方式证明:</a:t>
            </a:r>
          </a:p>
          <a:p>
            <a:pPr lvl="0"/>
            <a:r>
              <a:rPr/>
              <a:t>基本定义法</a:t>
            </a:r>
          </a:p>
          <a:p>
            <a:pPr lvl="0"/>
            <a:r>
              <a:rPr/>
              <a:t>维恩图法</a:t>
            </a:r>
          </a:p>
          <a:p>
            <a:pPr lvl="0"/>
            <a:r>
              <a:rPr/>
              <a:t>公式推演法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集合的概念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集合的定义及表示</a:t>
            </a:r>
          </a:p>
          <a:p>
            <a:pPr lvl="0" indent="0" marL="0">
              <a:buNone/>
            </a:pPr>
            <a:r>
              <a:rPr/>
              <a:t>集合的概念是数学中最基本的概念之一. 难以精确定义.</a:t>
            </a:r>
          </a:p>
          <a:p>
            <a:pPr lvl="0" indent="0" marL="0">
              <a:buNone/>
            </a:pPr>
            <a:r>
              <a:rPr/>
              <a:t>简单地说, 把一些事物汇集到一起组成一个整体称为</a:t>
            </a:r>
            <a:r>
              <a:rPr b="1"/>
              <a:t>集合</a:t>
            </a:r>
            <a:r>
              <a:rPr/>
              <a:t>(Set).</a:t>
            </a:r>
          </a:p>
          <a:p>
            <a:pPr lvl="0" indent="0" marL="0">
              <a:buNone/>
            </a:pPr>
            <a:r>
              <a:rPr/>
              <a:t>这些事物称为集合的</a:t>
            </a:r>
            <a:r>
              <a:rPr b="1"/>
              <a:t>元素</a:t>
            </a:r>
            <a:r>
              <a:rPr/>
              <a:t>(Element), 可以是具体的, 也可以是抽象的.</a:t>
            </a:r>
          </a:p>
          <a:p>
            <a:pPr lvl="0" indent="0" marL="0">
              <a:buNone/>
            </a:pPr>
            <a:r>
              <a:rPr/>
              <a:t>例: 全体中国人, 教室里的所有学习用具, 坐标平面上所有的点分别构成了三个不同的集合.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为任意两个集合,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证明(基本定义法): 拟证明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相互包含.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B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, 于是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反之, 对于任意的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综上,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.证毕.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(维恩图法)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∼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rPr>
                          <m:sty m:val="p"/>
                        </m:rPr>
                        <m:t>∼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pic>
        <p:nvPicPr>
          <p:cNvPr descr="Res/Problem001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489200"/>
            <a:ext cx="4305300" cy="25146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7188200" y="5384800"/>
            <a:ext cx="43053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极小项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证明结合律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证明(基本定义法).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反之, 对于任意的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∧</m:t>
                          </m:r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∧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∈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⊆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(维恩图法)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3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6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5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6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rPr>
                          <m:sty m:val="p"/>
                        </m:rPr>
                        <m:t>∪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6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4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5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3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5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6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4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∪</m:t>
                          </m:r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7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∴</m:t>
                      </m:r>
                      <m:r>
                        <m:t> 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</p:txBody>
          </p:sp>
        </mc:Choice>
      </mc:AlternateContent>
      <p:pic>
        <p:nvPicPr>
          <p:cNvPr descr="Res/Problem002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88200" y="2743200"/>
            <a:ext cx="4305300" cy="25146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</m:oMath>
                </a14:m>
                <a:r>
                  <a:rPr/>
                  <a:t>是任意集合, 求证: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 由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知,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∧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C</m:t>
                    </m:r>
                  </m:oMath>
                </a14:m>
                <a:r>
                  <a:rPr/>
                  <a:t>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D</m:t>
                    </m:r>
                  </m:oMath>
                </a14:m>
                <a:r>
                  <a:rPr/>
                  <a:t>, 求证: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⊆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证明: 任取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C</m:t>
                    </m:r>
                  </m:oMath>
                </a14:m>
                <a:r>
                  <a:rPr/>
                  <a:t>, 由“并”运算的定义有: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 或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C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则由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D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C</m:t>
                    </m:r>
                  </m:oMath>
                </a14:m>
                <a:r>
                  <a:rPr/>
                  <a:t>, 则由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D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D</m:t>
                    </m:r>
                  </m:oMath>
                </a14:m>
                <a:r>
                  <a:rPr/>
                  <a:t>, 故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D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因此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D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 当且仅当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:r>
                  <a:rPr/>
                  <a:t>(必要性)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,必有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一定有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又因为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, 于是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(充分性)若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, 因为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, 所以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用公式推演法也可以证明集合恒等式.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证明分配律: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rPr>
                            <m:sty m:val="p"/>
                          </m:rPr>
                          <m:t>∼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C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又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−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∩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∪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Φ</m:t>
                            </m:r>
                            <m:r>
                              <m:rPr>
                                <m:sty m:val="p"/>
                              </m:rPr>
                              <m:t>∪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rPr>
                                <m:sty m:val="p"/>
                              </m:rPr>
                              <m:t>∼</m:t>
                            </m:r>
                            <m:r>
                              <m:t>C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证明吸收律: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∪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U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∪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U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B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U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证明分配律: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∨</m:t>
                                </m:r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∨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∨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∪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证明交换律: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A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A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证明结合律: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∧</m:t>
                                </m:r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t>C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同理可证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证明幂等律: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∪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∨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⇔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证明德·摩根定律: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rPr>
                                <m:sty m:val="p"/>
                              </m:rPr>
                              <m:t>{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|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∈</m:t>
                            </m:r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}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rPr>
                                <m:sty m:val="p"/>
                              </m:rPr>
                              <m:t>{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|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∉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}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rPr>
                                <m:sty m:val="p"/>
                              </m:rPr>
                              <m:t>{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|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∉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∉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}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rPr>
                                <m:sty m:val="p"/>
                              </m:rPr>
                              <m:t>{</m:t>
                            </m:r>
                            <m:r>
                              <m:t>x</m:t>
                            </m:r>
                            <m:r>
                              <m:rPr>
                                <m:sty m:val="p"/>
                              </m:rPr>
                              <m:t>|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∧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x</m:t>
                                </m:r>
                                <m:r>
                                  <m:rPr>
                                    <m:sty m:val="p"/>
                                  </m:rPr>
                                  <m:t>∈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B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}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rPr>
                                <m:sty m:val="p"/>
                              </m:rPr>
                              <m:t>∼</m:t>
                            </m:r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rPr>
                                <m:sty m:val="p"/>
                              </m:rPr>
                              <m:t>∼</m:t>
                            </m:r>
                            <m:r>
                              <m:t>B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为任意两个集合, 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∪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证明: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B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B</m:t>
                    </m:r>
                  </m:oMath>
                </a14:m>
                <a:r>
                  <a:rPr/>
                  <a:t> 必有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</m:oMath>
                </a14:m>
                <a:r>
                  <a:rPr/>
                  <a:t> 必有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即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⊆</m:t>
                    </m:r>
                    <m:r>
                      <m:rPr>
                        <m:sty m:val="p"/>
                      </m:rPr>
                      <m:t>∼</m:t>
                    </m:r>
                    <m:r>
                      <m:t>A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∪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∩</m:t>
                                </m:r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∪</m:t>
                            </m:r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∩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m:t>∼</m:t>
                                </m:r>
                                <m:r>
                                  <m:t>A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A</m:t>
                                </m:r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∪</m:t>
                                </m:r>
                                <m:r>
                                  <m:t>A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∩</m:t>
                            </m:r>
                            <m:r>
                              <m:t>U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t>B</m:t>
                            </m:r>
                            <m:r>
                              <m:rPr>
                                <m:sty m:val="p"/>
                              </m:rPr>
                              <m:t>∪</m:t>
                            </m:r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因为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B</m:t>
                    </m:r>
                  </m:oMath>
                </a14:m>
                <a:r>
                  <a:rPr/>
                  <a:t>, 于是有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因此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∪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通常用大写英文字母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</m:oMath>
                </a14:m>
                <a:r>
                  <a:rPr/>
                  <a:t>表示集合的</a:t>
                </a:r>
                <a:r>
                  <a:rPr b="1"/>
                  <a:t>名称</a:t>
                </a:r>
                <a:r>
                  <a:rPr/>
                  <a:t>, 用小写英文字母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</m:oMath>
                </a14:m>
                <a:r>
                  <a:rPr/>
                  <a:t>表示集合的</a:t>
                </a:r>
                <a:r>
                  <a:rPr b="1"/>
                  <a:t>元素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集合的表示方法有两种:</a:t>
                </a:r>
              </a:p>
              <a:p>
                <a:pPr lvl="0" indent="0" marL="0">
                  <a:buNone/>
                </a:pPr>
                <a:r>
                  <a:rPr b="1"/>
                  <a:t>枚举法</a:t>
                </a:r>
              </a:p>
              <a:p>
                <a:pPr lvl="0" indent="0" marL="0">
                  <a:buNone/>
                </a:pPr>
                <a:r>
                  <a:rPr/>
                  <a:t>将集合的元素全部列举出来(或列出足够多的元素以反映集合的特征), 元素之间用逗号隔开, 并把它们用花括号括起来.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/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8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</m:oMath>
                </a14:m>
                <a:r>
                  <a:rPr/>
                  <a:t>电灯, 铅笔, 计算机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基本计数原理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计数是在数学中经常遇到的问题. 许多组合问题都涉及到计数, 有时候需要考虑的对象往往很多, 于是希望能对一个集合中的对象进行计数, 而不是把它们全部列举出来.</a:t>
                </a:r>
              </a:p>
              <a:p>
                <a:pPr lvl="0" indent="0" marL="0">
                  <a:buNone/>
                </a:pPr>
                <a:r>
                  <a:rPr/>
                  <a:t>本节介绍两个基本的计数原理: 加法原理和乘法原理.</a:t>
                </a:r>
              </a:p>
              <a:p>
                <a:pPr lvl="0" indent="0" marL="0">
                  <a:buNone/>
                </a:pPr>
                <a:r>
                  <a:rPr/>
                  <a:t>定理(</a:t>
                </a:r>
                <a:r>
                  <a:rPr b="1"/>
                  <a:t>加法原理</a:t>
                </a:r>
                <a:r>
                  <a:rPr/>
                  <a:t>): 假设有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个集合, 其中第1个集合有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个元素, 第2个集合有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个元素, 依此类推.</a:t>
                </a:r>
              </a:p>
              <a:p>
                <a:pPr lvl="0" indent="0" marL="0">
                  <a:buNone/>
                </a:pPr>
                <a:r>
                  <a:rPr/>
                  <a:t>如果所有的元素都不相同(即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个集合两两互不相交), 那么可以从这些集合选出的元素总数为: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k</m:t>
                          </m:r>
                        </m:sub>
                      </m:sSub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1个学生可以从3类选修课中选修1门课程, 这3类选修课分别包含5, 11和9门选修课, 那么该学生有多少种选修方式？</a:t>
                </a:r>
              </a:p>
              <a:p>
                <a:pPr lvl="0" indent="0" marL="0">
                  <a:buNone/>
                </a:pPr>
                <a:r>
                  <a:rPr/>
                  <a:t>解: 该学生对第1类课程的选修有5种方式, 第2类课程的选修有11种方式, 第3类课程的选修有9种方式. 因此, 共有5+11+9=25种选修课程方式.</a:t>
                </a:r>
              </a:p>
              <a:p>
                <a:pPr lvl="0" indent="0" marL="0">
                  <a:buNone/>
                </a:pPr>
                <a:r>
                  <a:rPr/>
                  <a:t>加法原理是说: </a:t>
                </a:r>
                <a:r>
                  <a:rPr b="1"/>
                  <a:t>整体等于其部分之和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1-100之间(包括1和100)共有多少个整数是偶数或以5结尾？</a:t>
                </a:r>
              </a:p>
              <a:p>
                <a:pPr lvl="0" indent="0" marL="0">
                  <a:buNone/>
                </a:pPr>
                <a:r>
                  <a:rPr/>
                  <a:t>证明: 用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代表1-100之间的偶数集合,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代表1-100之间以5结尾的整数的集合, 且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中的元素是不相同的, 则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就是1-100之间的偶数和以5结尾的整数集合.</a:t>
                </a:r>
              </a:p>
              <a:p>
                <a:pPr lvl="0" indent="0" marL="0">
                  <a:buNone/>
                </a:pPr>
                <a:r>
                  <a:rPr/>
                  <a:t>可见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包含50个元素,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包含10个元素, 因此1-100之间的偶数或以5结尾的整数共有50+10=60.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定理(</a:t>
                </a:r>
                <a:r>
                  <a:rPr b="1"/>
                  <a:t>乘法原理</a:t>
                </a:r>
                <a:r>
                  <a:rPr/>
                  <a:t>): 假定一个任务需要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步完成. 如果执行第一步的方法有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种, 执行第二步的方法有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种, 执行第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步(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k</m:t>
                    </m:r>
                  </m:oMath>
                </a14:m>
                <a:r>
                  <a:rPr/>
                  <a:t>)有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种方法.</a:t>
                </a:r>
              </a:p>
              <a:p>
                <a:pPr lvl="0" indent="0" marL="0">
                  <a:buNone/>
                </a:pPr>
                <a:r>
                  <a:rPr/>
                  <a:t>那么执行整个任务的不同方法就有: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⋯</m:t>
                      </m:r>
                      <m:sSub>
                        <m:e>
                          <m:r>
                            <m:t>n</m:t>
                          </m:r>
                        </m:e>
                        <m:sub>
                          <m:r>
                            <m:t>k</m:t>
                          </m:r>
                        </m:sub>
                      </m:sSub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例: 设一标识符由2个字符组成, 第1个字符为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</m:oMath>
                </a14:m>
                <a:r>
                  <a:rPr/>
                  <a:t>中的一个字母, 第2个字符1,2,3中的一个数字, 问共可以组成多少不同的标识符？</a:t>
                </a:r>
              </a:p>
              <a:p>
                <a:pPr lvl="0" indent="0" marL="0">
                  <a:buNone/>
                </a:pPr>
                <a:r>
                  <a:rPr/>
                  <a:t>证明: 第一步为从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,</m:t>
                    </m:r>
                    <m:r>
                      <m:t>e</m:t>
                    </m:r>
                  </m:oMath>
                </a14:m>
                <a:r>
                  <a:rPr/>
                  <a:t>中选择1个字符作为标识符的第1个字符, 共有5种方式. 第二个步为从1,2,3中选择1个字符作为标识符的第2个字符, 共有3种方式. 根据乘法原理有5×3=15种不同的标识符.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求证: 含有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个元素的集合共有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个子集.</a:t>
                </a:r>
              </a:p>
              <a:p>
                <a:pPr lvl="0" indent="0" marL="0">
                  <a:buNone/>
                </a:pPr>
                <a:r>
                  <a:rPr/>
                  <a:t>证明: 设该集合为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构造的一个子集可分为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个步骤:选取或不选取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 选取或不选取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,选取或不选取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. 每一步骤有2种选择, 故所有可能的子集总数为: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2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2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计数问题不仅可以使用乘法原理或加法原理来解决, 也可以同时使用这两个原理来解决.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</m:oMath>
                </a14:m>
                <a:r>
                  <a:rPr/>
                  <a:t>是3个城市, 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有3条路, 从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有4条路, 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有5条路, 问从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有多少种不同的方式?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3</m:t>
                      </m:r>
                      <m:r>
                        <m:rPr>
                          <m:sty m:val="p"/>
                        </m:rPr>
                        <m:t>×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17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容斥原理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为有限集合,显然下列各式成立: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∪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≤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∩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≤</m:t>
                    </m:r>
                    <m:r>
                      <m:t>m</m:t>
                    </m:r>
                    <m:r>
                      <m:t>i</m:t>
                    </m:r>
                    <m:r>
                      <m:t>n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d>
                          <m:dPr>
                            <m:begChr m:val="|"/>
                            <m:endChr m:val="|"/>
                            <m:sepChr m:val=""/>
                            <m:grow/>
                          </m:dP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m:rPr>
                            <m:sty m:val="p"/>
                          </m:rPr>
                          <m:t>,</m:t>
                        </m:r>
                        <m:d>
                          <m:dPr>
                            <m:begChr m:val="|"/>
                            <m:endChr m:val="|"/>
                            <m:sepChr m:val=""/>
                            <m:grow/>
                          </m:dP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−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≥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⊕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∩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∪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∩</m:t>
                        </m:r>
                        <m:sSub>
                          <m:e>
                            <m:r>
                              <m:t>A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这些公式可由维恩图得出.</a:t>
                </a:r>
              </a:p>
              <a:p>
                <a:pPr lvl="0" indent="0" marL="0">
                  <a:buNone/>
                </a:pPr>
                <a:r>
                  <a:rPr/>
                  <a:t>最后一个公式称为</a:t>
                </a:r>
                <a:r>
                  <a:rPr b="1"/>
                  <a:t>容斥原理</a:t>
                </a:r>
                <a:r>
                  <a:rPr/>
                  <a:t>. 容斥原理研究若干有限集合交与并的计数问题.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在10个青年人中有5个是北京人, 7个是学生, 其中既是北京人又是学生的青年有3人, 问不是北京人又不是学生的青年有几人？</a:t>
                </a:r>
              </a:p>
              <a:p>
                <a:pPr lvl="0" indent="0" marL="0">
                  <a:buNone/>
                </a:pPr>
                <a:r>
                  <a:rPr/>
                  <a:t>解: 设U:青年人集合, A:学生集合, B:北京人集合. |U|=10,|A|=7,|B|=5, 则: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</m:oMath>
                </a14:m>
                <a:r>
                  <a:rPr/>
                  <a:t>: 北京人或学生组成的集合.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</m:oMath>
                </a14:m>
                <a:r>
                  <a:rPr/>
                  <a:t>: 不是北京人也不是学生组成的集合.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</m:oMath>
                </a14:m>
                <a:r>
                  <a:rPr/>
                  <a:t>: 是北京人又是学生组成的集合.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7</m:t>
                    </m:r>
                    <m:r>
                      <m:rPr>
                        <m:sty m:val="p"/>
                      </m:rPr>
                      <m:t>+</m:t>
                    </m:r>
                    <m:r>
                      <m:t>5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=</m:t>
                    </m:r>
                    <m:r>
                      <m:t>9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rPr>
                            <m:sty m:val="p"/>
                          </m:rPr>
                          <m:t>∼</m:t>
                        </m:r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  <m:r>
                              <m:rPr>
                                <m:sty m:val="p"/>
                              </m:rPr>
                              <m:t>∪</m:t>
                            </m:r>
                            <m:r>
                              <m:t>B</m:t>
                            </m:r>
                          </m:e>
                        </m:d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U</m:t>
                        </m:r>
                      </m:e>
                    </m:d>
                    <m:r>
                      <m:rPr>
                        <m:sty m:val="p"/>
                      </m:rPr>
                      <m:t>−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10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9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即: 既不是北京人又不是学生的青年人有1人.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容斥原理可以推广到多个集合.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</m:oMath>
                </a14:m>
                <a:r>
                  <a:rPr/>
                  <a:t>为有限集合,有: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/>
                  <a:t>为有限集, 则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|</m:t>
                      </m:r>
                      <m:limLow>
                        <m:e>
                          <m:limUpp>
                            <m:e>
                              <m:r>
                                <m:rPr>
                                  <m:sty m:val="p"/>
                                </m:rPr>
                                <m:t>⋃</m:t>
                              </m:r>
                            </m:e>
                            <m:lim>
                              <m:r>
                                <m:t>n</m:t>
                              </m:r>
                            </m:lim>
                          </m:limUpp>
                        </m:e>
                        <m:lim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lim>
                      </m:limLow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|</m:t>
                      </m:r>
                      <m:r>
                        <m:rPr>
                          <m:sty m:val="p"/>
                        </m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0"/>
                          <m:supHide m:val="0"/>
                        </m:naryPr>
                        <m:sub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</m:sub>
                        <m:sup>
                          <m:r>
                            <m:t>n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A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m:t> </m:t>
                      </m:r>
                      <m:r>
                        <m:rPr>
                          <m:sty m:val="p"/>
                        </m:rPr>
                        <m:t>−</m:t>
                      </m:r>
                      <m:nary>
                        <m:naryPr>
                          <m:chr m:val="∑"/>
                          <m:limLoc m:val="undOvr"/>
                          <m:subHide m:val="0"/>
                          <m:supHide m:val="1"/>
                        </m:naryPr>
                        <m:sub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≤</m:t>
                          </m:r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&lt;</m:t>
                          </m:r>
                          <m:r>
                            <m:t>j</m:t>
                          </m:r>
                          <m:r>
                            <m:rPr>
                              <m:sty m:val="p"/>
                            </m:rPr>
                            <m:t>≤</m:t>
                          </m:r>
                          <m:r>
                            <m:t>n</m:t>
                          </m:r>
                        </m:sub>
                        <m:sup>
                          <m:r>
                            <m:t>​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A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sSub>
                                <m:e>
                                  <m:r>
                                    <m:t>A</m:t>
                                  </m:r>
                                </m:e>
                                <m:sub>
                                  <m:r>
                                    <m:t>j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m:t> </m:t>
                      </m:r>
                      <m:r>
                        <m:rPr>
                          <m:sty m:val="p"/>
                        </m:rPr>
                        <m:t>+</m:t>
                      </m:r>
                      <m:nary>
                        <m:naryPr>
                          <m:chr m:val="∑"/>
                          <m:limLoc m:val="undOvr"/>
                          <m:subHide m:val="0"/>
                          <m:supHide m:val="1"/>
                        </m:naryPr>
                        <m:sub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≤</m:t>
                          </m:r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&lt;</m:t>
                          </m:r>
                          <m:r>
                            <m:t>j</m:t>
                          </m:r>
                          <m:r>
                            <m:rPr>
                              <m:sty m:val="p"/>
                            </m:rPr>
                            <m:t>&lt;</m:t>
                          </m:r>
                          <m:r>
                            <m:t>k</m:t>
                          </m:r>
                          <m:r>
                            <m:rPr>
                              <m:sty m:val="p"/>
                            </m:rPr>
                            <m:t>≤</m:t>
                          </m:r>
                          <m:r>
                            <m:t>n</m:t>
                          </m:r>
                        </m:sub>
                        <m:sup>
                          <m:r>
                            <m:t>​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A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sSub>
                                <m:e>
                                  <m:r>
                                    <m:t>A</m:t>
                                  </m:r>
                                </m:e>
                                <m:sub>
                                  <m:r>
                                    <m:t>j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sSub>
                                <m:e>
                                  <m:r>
                                    <m:t>A</m:t>
                                  </m:r>
                                </m:e>
                                <m:sub>
                                  <m:r>
                                    <m:t>k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m:t> 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 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t> 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 </m:t>
                      </m:r>
                      <m:sSup>
                        <m:e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e>
                          </m:d>
                        </m:e>
                        <m:sup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n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设某高校足球队有球员38人, 篮球队有球员15人, 棒球队有球员20人, 三队队员总数为58人, 且其中只有3人同时参加三个队, 试求同时参加两个队的队员共有几人？</a:t>
                </a:r>
              </a:p>
              <a:p>
                <a:pPr lvl="0" indent="0" marL="0">
                  <a:buNone/>
                </a:pPr>
                <a:r>
                  <a:rPr/>
                  <a:t>解: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: 足球队员集合, 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: 篮球队员集合, 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: 棒球队员集合.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38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15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20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58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∪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58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38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15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20</m:t>
                      </m:r>
                      <m:r>
                        <m:rPr>
                          <m:sty m:val="p"/>
                        </m:rPr>
                        <m:t>−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d>
                            <m:dPr>
                              <m:begChr m:val="|"/>
                              <m:endChr m:val="|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B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C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sepChr m:val=""/>
                              <m:grow/>
                            </m:dPr>
                            <m:e>
                              <m:r>
                                <m:t>B</m:t>
                              </m:r>
                              <m:r>
                                <m:rPr>
                                  <m:sty m:val="p"/>
                                </m:rPr>
                                <m:t>∩</m:t>
                              </m:r>
                              <m:r>
                                <m:t>C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3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73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58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18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由于: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7</m:t>
                            </m:r>
                          </m:sub>
                        </m:sSub>
                      </m:e>
                    </m:d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6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5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4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∩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6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5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4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m</m:t>
                              </m:r>
                            </m:e>
                            <m:sub>
                              <m:r>
                                <m:t>7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同时参加两个队的队员人数是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6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5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4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+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7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18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12</m:t>
                    </m:r>
                  </m:oMath>
                </a14:m>
                <a:r>
                  <a:rPr/>
                  <a:t>人.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鸽巢原理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 b="1"/>
                  <a:t>鸽巢原理</a:t>
                </a:r>
                <a:r>
                  <a:rPr/>
                  <a:t>(抽屉原理), 是离散数学中的一个重要原理. 以德国著名数学家狄利克雷(Peter Gustav Lejeune Dirichlet, 1805-1855)命名，常被称作狄利克雷原理(Dirichlet’s drawer principle). 鸽巢原理主要用于证明某些存在性或必然性的问题, 在数论、组合论以及集合论等领域中有广泛应用。</a:t>
                </a:r>
              </a:p>
              <a:p>
                <a:pPr lvl="0" indent="0" marL="0">
                  <a:buNone/>
                </a:pPr>
                <a:r>
                  <a:rPr/>
                  <a:t>一群鸽子飞回鸽巢中,如果鸽子的数目比鸽巢多, 那么一定至少有一个鸽巢里有2只或2只以上的鸽子, 这就是</a:t>
                </a:r>
                <a:r>
                  <a:rPr b="1"/>
                  <a:t>鸽巢原理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定理(</a:t>
                </a:r>
                <a:r>
                  <a:rPr b="1"/>
                  <a:t>鸽巢原理</a:t>
                </a:r>
                <a:r>
                  <a:rPr/>
                  <a:t>): 如果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为正整数)个或更多的对象被放入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个抽屉中, 则至少有一个放入2个或更多的对象.</a:t>
                </a:r>
              </a:p>
              <a:p>
                <a:pPr lvl="0" indent="0" marL="0">
                  <a:buNone/>
                </a:pPr>
                <a:r>
                  <a:rPr/>
                  <a:t>证明: 假设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个抽屉中没有一个抽屉中有多于1个的对象, 那么对象总数至多是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这与至少有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个对象相矛盾.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至少要从集合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8</m:t>
                    </m:r>
                    <m:r>
                      <m:rPr>
                        <m:sty m:val="p"/>
                      </m:rPr>
                      <m:t>,</m:t>
                    </m:r>
                    <m:r>
                      <m:t>9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中取出几个元素能保证有两个数相加等于10？</a:t>
                </a:r>
              </a:p>
              <a:p>
                <a:pPr lvl="0" indent="0" marL="0">
                  <a:buNone/>
                </a:pPr>
                <a:r>
                  <a:rPr/>
                  <a:t>解: 将1-9分成5个不同的集合(鸽巢):</a:t>
                </a:r>
              </a:p>
              <a:p>
                <a:pPr lvl="0" indent="0" marL="0">
                  <a:buNone/>
                </a:pPr>
                <a:r>
                  <a:rPr/>
                  <a:t>{1,9},{2,8},{3,7},{4,6},{5}</a:t>
                </a:r>
              </a:p>
              <a:p>
                <a:pPr lvl="0" indent="0" marL="0">
                  <a:buNone/>
                </a:pPr>
                <a:r>
                  <a:rPr/>
                  <a:t>由鸽巢原理, 任取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中的6个数, 一定会有两个数(对象)在1个集合(鸽巢)中, 相加等于10.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任意8个正整数每个用7来除, 其中至少有两个余数相同, 请说明理由.</a:t>
                </a:r>
              </a:p>
              <a:p>
                <a:pPr lvl="0" indent="0" marL="0">
                  <a:buNone/>
                </a:pPr>
                <a:r>
                  <a:rPr/>
                  <a:t>解: 因为任意正整数除以7的余数最多只有0到6, 一共7种可能.</a:t>
                </a:r>
              </a:p>
              <a:p>
                <a:pPr lvl="0" indent="0" marL="0">
                  <a:buNone/>
                </a:pPr>
                <a:r>
                  <a:rPr/>
                  <a:t>所以, 任意8个正整数, 每个都用7来除, 把余数为0的放到0号抽屉, 把余数为1的放到1号抽屉, 把余数为6的放到6号抽屉,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⋯</m:t>
                    </m:r>
                  </m:oMath>
                </a14:m>
                <a:r>
                  <a:rPr/>
                  <a:t>.有8个数, 被放到7个抽屉里, 至少有1个抽屉中有2个数, 即这2个数除以7的余数相同.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元素与集合的</a:t>
                </a:r>
                <a:r>
                  <a:rPr b="1"/>
                  <a:t>隶属关系</a:t>
                </a:r>
                <a:r>
                  <a:rPr/>
                  <a:t>: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中的元素, 记作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读作“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属于集合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”.</a:t>
                </a:r>
              </a:p>
              <a:p>
                <a:pPr lvl="0"/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不是集合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中的元素, 记作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S</m:t>
                    </m:r>
                  </m:oMath>
                </a14:m>
                <a:r>
                  <a:rPr/>
                  <a:t>, 读作“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不属于集合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”.</a:t>
                </a:r>
              </a:p>
              <a:p>
                <a:pPr lvl="0" indent="0" marL="0">
                  <a:buNone/>
                </a:pPr>
                <a:r>
                  <a:rPr b="1"/>
                  <a:t>叙述法</a:t>
                </a:r>
                <a:r>
                  <a:rPr/>
                  <a:t>(描述法, 条件表示法)</a:t>
                </a:r>
              </a:p>
              <a:p>
                <a:pPr lvl="0" indent="0" marL="0">
                  <a:buNone/>
                </a:pPr>
                <a:r>
                  <a:rPr/>
                  <a:t>将集合的元素用文字描述或谓词来概括.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表示集合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由使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为真的全体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构成.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</a:t>
                </a:r>
              </a:p>
              <a:p>
                <a:pPr lvl="0"/>
                <a14:m>
                  <m:oMath xmlns:m="http://schemas.openxmlformats.org/officeDocument/2006/math">
                    <m:r>
                      <m:t>P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y</m:t>
                    </m:r>
                    <m:r>
                      <m:rPr>
                        <m:sty m:val="p"/>
                      </m:rPr>
                      <m:t>|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</m:oMath>
                </a14:m>
                <a:r>
                  <a:rPr/>
                  <a:t>是素数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</m:oMath>
                </a14:m>
                <a:r>
                  <a:rPr/>
                  <a:t>是美国人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∧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</m:oMath>
                </a14:m>
                <a:r>
                  <a:rPr/>
                  <a:t>是小于10的素数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x</m:t>
                    </m:r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</m:oMath>
                </a14:m>
                <a:r>
                  <a:rPr/>
                  <a:t>是正奇数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广义抽屉原理</a:t>
                </a:r>
              </a:p>
              <a:p>
                <a:pPr lvl="0" indent="0" marL="0">
                  <a:buNone/>
                </a:pPr>
                <a:r>
                  <a:rPr/>
                  <a:t>定理(广义抽屉原理): 如果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个抽屉被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个或更多的对象占据(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k</m:t>
                    </m:r>
                  </m:oMath>
                </a14:m>
                <a:r>
                  <a:rPr/>
                  <a:t>为正整数), 则至少有一个抽屉有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个或更多的对象.</a:t>
                </a:r>
              </a:p>
              <a:p>
                <a:pPr lvl="0" indent="0" marL="0">
                  <a:buNone/>
                </a:pPr>
                <a:r>
                  <a:rPr/>
                  <a:t>证明(反证法): 假设没有抽屉中装有比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个对象多的鸽巢屉, 则对象的总数至多是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t>n</m:t>
                    </m:r>
                  </m:oMath>
                </a14:m>
                <a:r>
                  <a:rPr/>
                  <a:t>个, 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t>n</m:t>
                    </m:r>
                    <m:r>
                      <m:rPr>
                        <m:sty m:val="p"/>
                      </m:rPr>
                      <m:t>&lt;</m:t>
                    </m:r>
                    <m:r>
                      <m:t>k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, 这与存在有不少于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对象相矛盾.</a:t>
                </a:r>
              </a:p>
              <a:p>
                <a:pPr lvl="0" indent="0" marL="0">
                  <a:buNone/>
                </a:pPr>
                <a:r>
                  <a:rPr/>
                  <a:t>广义抽屉原理也可描述为: 如果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个对象放到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个抽屉中, 那么至少有1个抽屉有至少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⌈</m:t>
                    </m:r>
                    <m:r>
                      <m:t>m</m:t>
                    </m:r>
                    <m:r>
                      <m:rPr>
                        <m:sty m:val="p"/>
                      </m:rPr>
                      <m:t>/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⌉</m:t>
                    </m:r>
                  </m:oMath>
                </a14:m>
                <a:r>
                  <a:rPr/>
                  <a:t>对象.</a:t>
                </a:r>
              </a:p>
              <a:p>
                <a:pPr lvl="0" indent="0" marL="0">
                  <a:buNone/>
                </a:pPr>
                <a:r>
                  <a:rPr/>
                  <a:t>一类普通的问题是: 把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个对象分到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个抽屉中要使得某个抽屉至少有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个对象, 求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的最小值.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求1个班的同学中能保证3人在同一月份出生的最少学生数量.</a:t>
                </a:r>
              </a:p>
              <a:p>
                <a:pPr lvl="0" indent="0" marL="0">
                  <a:buNone/>
                </a:pPr>
                <a:r>
                  <a:rPr/>
                  <a:t>解: 此处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12</m:t>
                    </m:r>
                  </m:oMath>
                </a14:m>
                <a:r>
                  <a:rPr/>
                  <a:t>个月份为鸽巢, 而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. 因此, </a:t>
                </a:r>
                <a14:m>
                  <m:oMath xmlns:m="http://schemas.openxmlformats.org/officeDocument/2006/math">
                    <m:r>
                      <m:t>k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25</m:t>
                    </m:r>
                  </m:oMath>
                </a14:m>
                <a:r>
                  <a:rPr/>
                  <a:t>个同学中, 有3人在同一月份出生.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从一幅标准52张扑克牌中必须选多少张牌才能保证选出的牌中至少有3张是同样花色的？</a:t>
                </a:r>
              </a:p>
              <a:p>
                <a:pPr lvl="0" indent="0" marL="0">
                  <a:buNone/>
                </a:pPr>
                <a:r>
                  <a:rPr/>
                  <a:t>解: 假设存在四个抽屉(n=4)存放四种花色的牌, 选中的牌放在同样花色的抽屉中. 根据广义抽屉原理,如果选了m张牌, 那么至少有一个抽屉放入至少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⌈</m:t>
                    </m:r>
                    <m:r>
                      <m:t>m</m:t>
                    </m:r>
                    <m:r>
                      <m:rPr>
                        <m:sty m:val="p"/>
                      </m:rPr>
                      <m:t>/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⌉</m:t>
                    </m:r>
                  </m:oMath>
                </a14:m>
                <a:r>
                  <a:rPr/>
                  <a:t>张牌.</a:t>
                </a:r>
              </a:p>
              <a:p>
                <a:pPr lvl="0" indent="0" marL="0">
                  <a:buNone/>
                </a:pPr>
                <a:r>
                  <a:rPr/>
                  <a:t>因此如果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⌈</m:t>
                    </m:r>
                    <m:r>
                      <m:t>m</m:t>
                    </m:r>
                    <m:r>
                      <m:rPr>
                        <m:sty m:val="p"/>
                      </m:rPr>
                      <m:t>/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⌉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3</m:t>
                    </m:r>
                  </m:oMath>
                </a14:m>
                <a:r>
                  <a:rPr/>
                  <a:t>, 则至少选了3张同样花色的牌. 使得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⌈</m:t>
                    </m:r>
                    <m:r>
                      <m:t>m</m:t>
                    </m:r>
                    <m:r>
                      <m:rPr>
                        <m:sty m:val="p"/>
                      </m:rPr>
                      <m:t>/</m:t>
                    </m:r>
                    <m:r>
                      <m:t>4</m:t>
                    </m:r>
                    <m:r>
                      <m:rPr>
                        <m:sty m:val="p"/>
                      </m:rPr>
                      <m:t>⌉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3</m:t>
                    </m:r>
                  </m:oMath>
                </a14:m>
                <a:r>
                  <a:rPr/>
                  <a:t>的最小正整数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m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4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9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所以选择9张牌就可以保证至少有3张是同样花色的.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在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个小于等于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的不相等的正整数中, 一定存在两个数是互素的.</a:t>
                </a:r>
              </a:p>
              <a:p>
                <a:pPr lvl="0" indent="0" marL="0">
                  <a:buNone/>
                </a:pPr>
                <a:r>
                  <a:rPr/>
                  <a:t>证明: 先证下面事实:任意两个相邻的正整数是互素的.</a:t>
                </a:r>
              </a:p>
              <a:p>
                <a:pPr lvl="0" indent="0" marL="0">
                  <a:buNone/>
                </a:pPr>
                <a:r>
                  <a:rPr/>
                  <a:t>反证法. 假设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有公因子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q</m:t>
                        </m:r>
                        <m:r>
                          <m:rPr>
                            <m:sty m:val="p"/>
                          </m:rPr>
                          <m:t>≥</m:t>
                        </m:r>
                        <m:r>
                          <m:t>2</m:t>
                        </m:r>
                      </m:e>
                    </m:d>
                  </m:oMath>
                </a14:m>
                <a:r>
                  <a:rPr/>
                  <a:t>, 则有 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q</m:t>
                    </m:r>
                    <m:sSub>
                      <m:e>
                        <m:r>
                          <m:t>p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q</m:t>
                    </m:r>
                    <m:sSub>
                      <m:e>
                        <m:r>
                          <m:t>p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即</a:t>
                </a:r>
                <a14:m>
                  <m:oMath xmlns:m="http://schemas.openxmlformats.org/officeDocument/2006/math">
                    <m:r>
                      <m:t>q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p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−</m:t>
                        </m:r>
                        <m:sSub>
                          <m:e>
                            <m:r>
                              <m:t>p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,这与</a:t>
                </a:r>
                <a14:m>
                  <m:oMath xmlns:m="http://schemas.openxmlformats.org/officeDocument/2006/math">
                    <m:r>
                      <m:t>q</m:t>
                    </m:r>
                    <m:r>
                      <m:rPr>
                        <m:sty m:val="p"/>
                      </m:rPr>
                      <m:t>≥</m:t>
                    </m:r>
                    <m:r>
                      <m:t>2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p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−</m:t>
                    </m:r>
                    <m:sSub>
                      <m:e>
                        <m:r>
                          <m:t>p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是整数相矛盾. 因此,任意两个相邻的正整数是互素的.</a:t>
                </a:r>
              </a:p>
              <a:p>
                <a:pPr lvl="0" indent="0" marL="0">
                  <a:buNone/>
                </a:pPr>
                <a:r>
                  <a:rPr/>
                  <a:t>现把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t>n</m:t>
                    </m:r>
                  </m:oMath>
                </a14:m>
                <a:r>
                  <a:rPr/>
                  <a:t>分成如下分组: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t>n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从组中任取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</m:oMath>
                </a14:m>
                <a:r>
                  <a:rPr/>
                  <a:t>个数, 根据鸽巢原理至少有两个数取自同一个鸽巢, 它们是相邻的数, 必互素.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集合的性质</a:t>
                </a:r>
              </a:p>
              <a:p>
                <a:pPr lvl="0" indent="0" marL="0">
                  <a:buNone/>
                </a:pPr>
                <a:r>
                  <a:rPr b="1"/>
                  <a:t>无序性</a:t>
                </a:r>
                <a:r>
                  <a:rPr/>
                  <a:t>: 一个集合中, 每个元素的地位都是相同的, 元素之间是无序的.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 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是同一个集合.</a:t>
                </a:r>
              </a:p>
              <a:p>
                <a:pPr lvl="0" indent="0" marL="0">
                  <a:buNone/>
                </a:pPr>
                <a:r>
                  <a:rPr b="1"/>
                  <a:t>确定性</a:t>
                </a:r>
                <a:r>
                  <a:rPr/>
                  <a:t>: 给定一个集合, 任给一个元素, 该元素或者属于或者不属于该集合, 二者必居其一.</a:t>
                </a:r>
              </a:p>
              <a:p>
                <a:pPr lvl="0" indent="0" marL="0">
                  <a:buNone/>
                </a:pPr>
                <a:r>
                  <a:rPr/>
                  <a:t>例: 要么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要么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S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 b="1"/>
                  <a:t>互异性</a:t>
                </a:r>
                <a:r>
                  <a:rPr/>
                  <a:t>: 一个集合中, 任何两个元素都互不相同, 即每个元素只能出现一次.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相同, 只有两个元素.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常常存在这样一些集合, 其元素本身也是一个集合. 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s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对于这种情形, 关键是要把集合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与元素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区别开来.</a:t>
                </a:r>
              </a:p>
              <a:p>
                <a:pPr lvl="0" indent="0" marL="0">
                  <a:buNone/>
                </a:pPr>
                <a:r>
                  <a:rPr/>
                  <a:t>在上述例子中, 集合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t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的元素, 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t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而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{</m:t>
                    </m:r>
                    <m:r>
                      <m:t>t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的元素, 即</a:t>
                </a:r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{</m:t>
                    </m:r>
                    <m:r>
                      <m:t>t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但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不是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的元素, 即</a:t>
                </a:r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特殊集合</a:t>
                </a:r>
              </a:p>
              <a:p>
                <a:pPr lvl="0" indent="0" marL="0">
                  <a:buNone/>
                </a:pPr>
                <a:r>
                  <a:rPr/>
                  <a:t>对于一个集合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 如果它是由有限个元素组成的, 则称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为有限集合, 简称</a:t>
                </a:r>
                <a:r>
                  <a:rPr b="1"/>
                  <a:t>有限集</a:t>
                </a:r>
                <a:r>
                  <a:rPr/>
                  <a:t>; 不是有限集合的集合称为无限集合, 简称</a:t>
                </a:r>
                <a:r>
                  <a:rPr b="1"/>
                  <a:t>无限集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对于一个有限集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来说, 通常把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中不同元素的个数称为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</a:t>
                </a:r>
                <a:r>
                  <a:rPr b="1"/>
                  <a:t>势</a:t>
                </a:r>
                <a:r>
                  <a:rPr/>
                  <a:t>(基数),用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t>K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来表示.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中包含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个不同元素, 记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</m:oMath>
                </a14:m>
                <a:r>
                  <a:rPr/>
                  <a:t>, 也称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 b="1"/>
                  <a:t>元集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6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是6元集.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约定几个常见集合的表示符号:</a:t>
                </a:r>
              </a:p>
              <a:p>
                <a:pPr lvl="0"/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: 自然数集合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: 整数集合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+</m:t>
                        </m:r>
                      </m:sub>
                    </m:sSub>
                  </m:oMath>
                </a14:m>
                <a:r>
                  <a:rPr/>
                  <a:t>: 正整数集合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+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−</m:t>
                        </m:r>
                      </m:sub>
                    </m:sSub>
                  </m:oMath>
                </a14:m>
                <a:r>
                  <a:rPr/>
                  <a:t>: 负整数集合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rPr>
                            <m:sty m:val="p"/>
                          </m:rPr>
                          <m:t>−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: 素数集合</a:t>
                </a:r>
                <a14:m>
                  <m:oMath xmlns:m="http://schemas.openxmlformats.org/officeDocument/2006/math">
                    <m:r>
                      <m:t>P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/>
                <a14:m>
                  <m:oMath xmlns:m="http://schemas.openxmlformats.org/officeDocument/2006/math">
                    <m:r>
                      <m:t>E</m:t>
                    </m:r>
                    <m:r>
                      <m:t>v</m:t>
                    </m:r>
                  </m:oMath>
                </a14:m>
                <a:r>
                  <a:rPr/>
                  <a:t>: 偶数集合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O</m:t>
                    </m:r>
                    <m:r>
                      <m:t>d</m:t>
                    </m:r>
                  </m:oMath>
                </a14:m>
                <a:r>
                  <a:rPr/>
                  <a:t>: 奇数集合</a:t>
                </a:r>
                <a14:m>
                  <m:oMath xmlns:m="http://schemas.openxmlformats.org/officeDocument/2006/math">
                    <m:r>
                      <m:t>O</m:t>
                    </m:r>
                    <m:r>
                      <m:t>d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: 实数集合</a:t>
                </a:r>
              </a:p>
              <a:p>
                <a:pPr lvl="0"/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: 复数集合</a:t>
                </a:r>
              </a:p>
              <a:p>
                <a:pPr lvl="0"/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: 有理数集合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离散数学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9C546EC-AC1C-C345-9023-E083A2B49FE5}" vid="{52DE7823-00EB-A04D-BF22-60CE6D32CF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集合论</dc:title>
  <dc:creator>李 辉</dc:creator>
  <cp:keywords/>
  <dcterms:created xsi:type="dcterms:W3CDTF">2023-10-06T03:08:17Z</dcterms:created>
  <dcterms:modified xsi:type="dcterms:W3CDTF">2023-10-06T03:08:17Z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-title">
    <vt:lpwstr>主讲教师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>Res/DM.bib</vt:lpwstr>
  </property>
  <property fmtid="{D5CDD505-2E9C-101B-9397-08002B2CF9AE}" pid="6" name="by-author">
    <vt:lpwstr/>
  </property>
  <property fmtid="{D5CDD505-2E9C-101B-9397-08002B2CF9AE}" pid="7" name="csl">
    <vt:lpwstr>Res/csl/computing-surveys.csl</vt:lpwstr>
  </property>
  <property fmtid="{D5CDD505-2E9C-101B-9397-08002B2CF9AE}" pid="8" name="editor">
    <vt:lpwstr>source</vt:lpwstr>
  </property>
  <property fmtid="{D5CDD505-2E9C-101B-9397-08002B2CF9AE}" pid="9" name="execute">
    <vt:lpwstr/>
  </property>
  <property fmtid="{D5CDD505-2E9C-101B-9397-08002B2CF9AE}" pid="10" name="header-includes">
    <vt:lpwstr/>
  </property>
  <property fmtid="{D5CDD505-2E9C-101B-9397-08002B2CF9AE}" pid="11" name="include-after">
    <vt:lpwstr/>
  </property>
  <property fmtid="{D5CDD505-2E9C-101B-9397-08002B2CF9AE}" pid="12" name="include-before">
    <vt:lpwstr/>
  </property>
  <property fmtid="{D5CDD505-2E9C-101B-9397-08002B2CF9AE}" pid="13" name="labels">
    <vt:lpwstr/>
  </property>
  <property fmtid="{D5CDD505-2E9C-101B-9397-08002B2CF9AE}" pid="14" name="toc-title">
    <vt:lpwstr>内容</vt:lpwstr>
  </property>
</Properties>
</file>