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howSpecialPlsOnTitleSld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sz="15611"/>
    <p:restoredTop sz="96327"/>
  </p:normalViewPr>
  <p:slideViewPr>
    <p:cSldViewPr snapToGrid="0">
      <p:cViewPr varScale="1">
        <p:scale>
          <a:sx d="100" n="123"/>
          <a:sy d="100" n="123"/>
        </p:scale>
        <p:origin x="696" y="192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0" Type="http://schemas.openxmlformats.org/officeDocument/2006/relationships/slide" Target="slides/slide39.xml" /><Relationship Id="rId41" Type="http://schemas.openxmlformats.org/officeDocument/2006/relationships/slide" Target="slides/slide40.xml" /><Relationship Id="rId42" Type="http://schemas.openxmlformats.org/officeDocument/2006/relationships/slide" Target="slides/slide41.xml" /><Relationship Id="rId43" Type="http://schemas.openxmlformats.org/officeDocument/2006/relationships/slide" Target="slides/slide42.xml" /><Relationship Id="rId44" Type="http://schemas.openxmlformats.org/officeDocument/2006/relationships/slide" Target="slides/slide43.xml" /><Relationship Id="rId45" Type="http://schemas.openxmlformats.org/officeDocument/2006/relationships/slide" Target="slides/slide44.xml" /><Relationship Id="rId46" Type="http://schemas.openxmlformats.org/officeDocument/2006/relationships/slide" Target="slides/slide45.xml" /><Relationship Id="rId47" Type="http://schemas.openxmlformats.org/officeDocument/2006/relationships/slide" Target="slides/slide46.xml" /><Relationship Id="rId48" Type="http://schemas.openxmlformats.org/officeDocument/2006/relationships/slide" Target="slides/slide47.xml" /><Relationship Id="rId49" Type="http://schemas.openxmlformats.org/officeDocument/2006/relationships/slide" Target="slides/slide48.xml" /><Relationship Id="rId50" Type="http://schemas.openxmlformats.org/officeDocument/2006/relationships/slide" Target="slides/slide49.xml" /><Relationship Id="rId51" Type="http://schemas.openxmlformats.org/officeDocument/2006/relationships/slide" Target="slides/slide50.xml" /><Relationship Id="rId52" Type="http://schemas.openxmlformats.org/officeDocument/2006/relationships/slide" Target="slides/slide51.xml" /><Relationship Id="rId53" Type="http://schemas.openxmlformats.org/officeDocument/2006/relationships/slide" Target="slides/slide52.xml" /><Relationship Id="rId54" Type="http://schemas.openxmlformats.org/officeDocument/2006/relationships/slide" Target="slides/slide53.xml" /><Relationship Id="rId55" Type="http://schemas.openxmlformats.org/officeDocument/2006/relationships/slide" Target="slides/slide54.xml" /><Relationship Id="rId56" Type="http://schemas.openxmlformats.org/officeDocument/2006/relationships/slide" Target="slides/slide55.xml" /><Relationship Id="rId57" Type="http://schemas.openxmlformats.org/officeDocument/2006/relationships/slide" Target="slides/slide56.xml" /><Relationship Id="rId58" Type="http://schemas.openxmlformats.org/officeDocument/2006/relationships/slide" Target="slides/slide57.xml" /><Relationship Id="rId59" Type="http://schemas.openxmlformats.org/officeDocument/2006/relationships/slide" Target="slides/slide58.xml" /><Relationship Id="rId60" Type="http://schemas.openxmlformats.org/officeDocument/2006/relationships/slide" Target="slides/slide59.xml" /><Relationship Id="rId61" Type="http://schemas.openxmlformats.org/officeDocument/2006/relationships/slide" Target="slides/slide60.xml" /><Relationship Id="rId62" Type="http://schemas.openxmlformats.org/officeDocument/2006/relationships/slide" Target="slides/slide61.xml" /><Relationship Id="rId63" Type="http://schemas.openxmlformats.org/officeDocument/2006/relationships/slide" Target="slides/slide62.xml" /><Relationship Id="rId64" Type="http://schemas.openxmlformats.org/officeDocument/2006/relationships/slide" Target="slides/slide63.xml" /><Relationship Id="rId65" Type="http://schemas.openxmlformats.org/officeDocument/2006/relationships/slide" Target="slides/slide64.xml" /><Relationship Id="rId66" Type="http://schemas.openxmlformats.org/officeDocument/2006/relationships/slide" Target="slides/slide65.xml" /><Relationship Id="rId67" Type="http://schemas.openxmlformats.org/officeDocument/2006/relationships/slide" Target="slides/slide66.xml" /><Relationship Id="rId68" Type="http://schemas.openxmlformats.org/officeDocument/2006/relationships/slide" Target="slides/slide67.xml" /><Relationship Id="rId69" Type="http://schemas.openxmlformats.org/officeDocument/2006/relationships/slide" Target="slides/slide68.xml" /><Relationship Id="rId70" Type="http://schemas.openxmlformats.org/officeDocument/2006/relationships/slide" Target="slides/slide69.xml" /><Relationship Id="rId71" Type="http://schemas.openxmlformats.org/officeDocument/2006/relationships/slide" Target="slides/slide70.xml" /><Relationship Id="rId72" Type="http://schemas.openxmlformats.org/officeDocument/2006/relationships/slide" Target="slides/slide71.xml" /><Relationship Id="rId73" Type="http://schemas.openxmlformats.org/officeDocument/2006/relationships/slide" Target="slides/slide72.xml" /><Relationship Id="rId74" Type="http://schemas.openxmlformats.org/officeDocument/2006/relationships/slide" Target="slides/slide73.xml" /><Relationship Id="rId75" Type="http://schemas.openxmlformats.org/officeDocument/2006/relationships/slide" Target="slides/slide74.xml" /><Relationship Id="rId76" Type="http://schemas.openxmlformats.org/officeDocument/2006/relationships/slide" Target="slides/slide75.xml" /><Relationship Id="rId77" Type="http://schemas.openxmlformats.org/officeDocument/2006/relationships/slide" Target="slides/slide76.xml" /><Relationship Id="rId78" Type="http://schemas.openxmlformats.org/officeDocument/2006/relationships/slide" Target="slides/slide77.xml" /><Relationship Id="rId79" Type="http://schemas.openxmlformats.org/officeDocument/2006/relationships/slide" Target="slides/slide78.xml" /><Relationship Id="rId80" Type="http://schemas.openxmlformats.org/officeDocument/2006/relationships/slide" Target="slides/slide79.xml" /><Relationship Id="rId84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83" Type="http://schemas.openxmlformats.org/officeDocument/2006/relationships/theme" Target="theme/theme1.xml" /><Relationship Id="rId82" Type="http://schemas.openxmlformats.org/officeDocument/2006/relationships/viewProps" Target="viewProps.xml" /><Relationship Id="rId81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8238-BA58-5A48-9BAF-1F688BF56EC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7281-3443-954B-BDAF-9A4B678FDE42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D37-125F-7148-A19A-6B80F3FED25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D7-DAC7-2C42-A09D-A7032AE9BC85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2E8D-D98D-3F41-ABD9-478367A6BBD1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5A3A-5DCD-7148-AAD8-3AA4CA965B6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3896-CDC1-4C4F-9FE9-B58D5139ED0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5978-6D7B-054F-858C-70144F84107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8A4A-8D81-7D45-96A3-CA733E28F5E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ngti SC" panose="02010600040101010101" pitchFamily="2" charset="-122"/>
                <a:ea typeface="Songti SC" panose="02010600040101010101" pitchFamily="2" charset="-122"/>
              </a:defRPr>
            </a:lvl1pPr>
          </a:lstStyle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8D0B-55E7-9D4D-A807-D4904D80A57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3E0F-DBF0-F34F-93D3-5C8620BC344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132-20C5-5140-8D54-21909FDDC07C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B3F5-1E82-3D41-B415-E2D673C3B77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E05E-7CBB-8148-A17A-1D04927B46D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BB9-945F-D643-B4E3-3B08EE748FAB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602E-FE66-A54F-899A-C635C49D4C9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b="b" l="0" r="r" t="0"/>
              <a:pathLst>
                <a:path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b="b" l="0" r="r" t="0"/>
              <a:pathLst>
                <a:path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b="b" l="0" r="r" t="0"/>
              <a:pathLst>
                <a:path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b="b" l="0" r="r" t="0"/>
              <a:pathLst>
                <a:path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b="b" l="0" r="r" t="0"/>
              <a:pathLst>
                <a:path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b="b" l="0" r="r" t="0"/>
              <a:pathLst>
                <a:path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b="b" l="0" r="r" t="0"/>
              <a:pathLst>
                <a:path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b="b" l="0" r="r" t="0"/>
              <a:pathLst>
                <a:path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b="b" l="0" r="r" t="0"/>
              <a:pathLst>
                <a:path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b="b" l="0" r="r" t="0"/>
              <a:pathLst>
                <a:path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b="b" l="0" r="r" t="0"/>
              <a:pathLst>
                <a:path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b="b" l="0" r="r" t="0"/>
              <a:pathLst>
                <a:path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b="b" l="0" r="r" t="0"/>
              <a:pathLst>
                <a:path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b="b" l="0" r="r" t="0"/>
              <a:pathLst>
                <a:path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b="b" l="0" r="r" t="0"/>
              <a:pathLst>
                <a:path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b="b" l="0" r="r" t="0"/>
              <a:pathLst>
                <a:path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b="b" l="0" r="r" t="0"/>
              <a:pathLst>
                <a:path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b="b" l="0" r="r" t="0"/>
              <a:pathLst>
                <a:path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b="b" l="0" r="r" t="0"/>
              <a:pathLst>
                <a:path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b="b" l="0" r="r" t="0"/>
              <a:pathLst>
                <a:path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anchor="t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B551-09BE-634C-83AF-485B589D1044}" type="datetime1">
              <a:rPr lang="en-US" smtClean="0"/>
              <a:t>3/17/23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dt="0" hdr="0"/>
  <p:txStyles>
    <p:titleStyle>
      <a:lvl1pPr algn="l" defTabSz="457200" eaLnBrk="1" hangingPunct="1" latinLnBrk="0" rtl="0">
        <a:spcBef>
          <a:spcPct val="0"/>
        </a:spcBef>
        <a:buNone/>
        <a:defRPr kern="1200" sz="36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18.xml" /><Relationship Id="rId4" Type="http://schemas.openxmlformats.org/officeDocument/2006/relationships/slide" Target="slide39.xml" /><Relationship Id="rId5" Type="http://schemas.openxmlformats.org/officeDocument/2006/relationships/slide" Target="slide54.xml" /><Relationship Id="rId6" Type="http://schemas.openxmlformats.org/officeDocument/2006/relationships/slide" Target="slide64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/>
          <a:lstStyle/>
          <a:p>
            <a:pPr lvl="0" indent="0" marL="0">
              <a:buNone/>
            </a:pPr>
            <a:r>
              <a:rPr/>
              <a:t>谓词逻辑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589213" y="4777379"/>
            <a:ext cx="8915399" cy="1126283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李 辉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有时将原子命题的谓词形式称为0元谓词,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等都是0元谓词.</a:t>
                </a:r>
              </a:p>
              <a:p>
                <a:pPr lvl="0" indent="0" marL="0">
                  <a:buNone/>
                </a:pPr>
                <a:r>
                  <a:rPr/>
                  <a:t>由于命题逻辑中的命题均可表示成0元谓词, 所以可以将命题看作是特殊的谓词.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个体域和量词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元谓词本身不是命题, 只有其中的所有个体变元用特定的个体取代, 有确定的值后, 才成为一个命题. 个体变元可用哪些特定个体取代, 可在什么范围内取值, 对其真值有很大的影响.</a:t>
                </a:r>
              </a:p>
              <a:p>
                <a:pPr lvl="0" indent="0" marL="0">
                  <a:buNone/>
                </a:pPr>
                <a:r>
                  <a:rPr/>
                  <a:t>个体变元取值的范围称为</a:t>
                </a:r>
                <a:r>
                  <a:rPr b="1"/>
                  <a:t>个体域</a:t>
                </a:r>
                <a:r>
                  <a:rPr/>
                  <a:t>或论域.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x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sSup>
                      <m:e>
                        <m:r>
                          <m:t>y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的个体域均为全体正数, 则对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</m:oMath>
                </a14:m>
                <a:r>
                  <a:rPr/>
                  <a:t>的任何取值,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均为假;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的个体域均为全体实数, 则除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0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0</m:t>
                        </m:r>
                      </m:e>
                    </m:d>
                  </m:oMath>
                </a14:m>
                <a:r>
                  <a:rPr/>
                  <a:t>是一个真命题之外, 其余情形均是假命题.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是化工大学学生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的个体域为化工大学全体师生, 则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的取值为某个学生时,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为真命题, 其余取值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为假命题.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的个体域为化工大学全体学生, 则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任一取值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均为真命题.</a:t>
                </a:r>
              </a:p>
              <a:p>
                <a:pPr lvl="0" indent="0" marL="0">
                  <a:buNone/>
                </a:pPr>
                <a:r>
                  <a:rPr/>
                  <a:t>在命题中除了个体词和谓词外, 有时还会出现一些表示数量的词, 这些词称为</a:t>
                </a:r>
                <a:r>
                  <a:rPr b="1"/>
                  <a:t>量词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在谓词逻辑中, 量词被分为三种: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全称量词: 表示“所有”, “一切”和“任意的”等数量的词, 用符号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</m:oMath>
                </a14:m>
                <a:r>
                  <a:rPr/>
                  <a:t>表示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存在量词: 表示“存在一些”, “有一个”和“至少有一个”等数量的词, 用符号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</m:oMath>
                </a14:m>
                <a:r>
                  <a:rPr/>
                  <a:t>表示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存在唯一量词: 表示“存在着唯一的”和“恰有一个”等数量的词, 用符号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rPr>
                        <m:sty m:val="p"/>
                      </m:rPr>
                      <m:t>!</m:t>
                    </m:r>
                  </m:oMath>
                </a14:m>
                <a:r>
                  <a:rPr/>
                  <a:t>表示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量词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rPr>
                        <m:sty m:val="p"/>
                      </m:rPr>
                      <m:t>!</m:t>
                    </m:r>
                  </m:oMath>
                </a14:m>
                <a:r>
                  <a:rPr/>
                  <a:t>不能单独使用.</a:t>
                </a:r>
              </a:p>
              <a:p>
                <a:pPr lvl="0" indent="0" marL="0">
                  <a:buNone/>
                </a:pPr>
                <a:r>
                  <a:rPr/>
                  <a:t>还需引入一个个体变元(如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)作为量词的指导变元置于量词之后, 形成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rPr>
                        <m:sty m:val="p"/>
                      </m:rPr>
                      <m:t>!</m:t>
                    </m:r>
                    <m:r>
                      <m:t>x</m:t>
                    </m:r>
                  </m:oMath>
                </a14:m>
                <a:r>
                  <a:rPr/>
                  <a:t>的形式, 分别表示“对于所有的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”, “存在至少一个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”和“恰有一个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”之意.</a:t>
                </a:r>
              </a:p>
              <a:p>
                <a:pPr lvl="0" indent="0" marL="0">
                  <a:buNone/>
                </a:pPr>
                <a:r>
                  <a:rPr/>
                  <a:t>可以放到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元谓词之前作为其组成部分, 对个体变元在个体域中的取值作进一步的约束.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表示个体域中的所有个体均满足P(x);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表示个体域中至少有一个个体满足Q(x);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rPr>
                        <m:sty m:val="p"/>
                      </m:rPr>
                      <m:t>!</m:t>
                    </m:r>
                    <m:r>
                      <m:t>x</m:t>
                    </m:r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表示个体域中恰有一个个体满足R(x).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将下列命题符号化, 要求分析出量词, 个体词和谓词.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所有的大学生都会说英语.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有一些大学生会说英语.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:r>
                  <a:rPr/>
                  <a:t>(1)命题符号化为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E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. 其中,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的个体域为全体大学生, </a:t>
                </a:r>
                <a14:m>
                  <m:oMath xmlns:m="http://schemas.openxmlformats.org/officeDocument/2006/math">
                    <m:r>
                      <m:t>E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会说英语.</a:t>
                </a:r>
              </a:p>
              <a:p>
                <a:pPr lvl="0" indent="0" marL="0">
                  <a:buNone/>
                </a:pPr>
                <a:r>
                  <a:rPr/>
                  <a:t>(2)命题符号化为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E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. 其中,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的个体域为全体大学生, </a:t>
                </a:r>
                <a14:m>
                  <m:oMath xmlns:m="http://schemas.openxmlformats.org/officeDocument/2006/math">
                    <m:r>
                      <m:t>E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会说英语.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-457200" marL="457200">
                  <a:buAutoNum startAt="3" type="arabicParenBoth"/>
                </a:pPr>
                <a:r>
                  <a:rPr/>
                  <a:t>凡自然数都是整数.</a:t>
                </a:r>
              </a:p>
              <a:p>
                <a:pPr lvl="0" indent="-457200" marL="457200">
                  <a:buAutoNum startAt="3" type="arabicParenBoth"/>
                </a:pPr>
                <a:r>
                  <a:rPr/>
                  <a:t>有些老虎是白色的.</a:t>
                </a:r>
              </a:p>
              <a:p>
                <a:pPr lvl="0" indent="-457200" marL="457200">
                  <a:buAutoNum startAt="3" type="arabicParenBoth"/>
                </a:pPr>
                <a:r>
                  <a:rPr/>
                  <a:t>存在着唯一的偶素数.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:r>
                  <a:rPr/>
                  <a:t>(3)命题符号化为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I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. 其中,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的个体域为自然数集合, </a:t>
                </a:r>
                <a14:m>
                  <m:oMath xmlns:m="http://schemas.openxmlformats.org/officeDocument/2006/math">
                    <m:r>
                      <m:t>I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是整数.</a:t>
                </a:r>
              </a:p>
              <a:p>
                <a:pPr lvl="0" indent="0" marL="0">
                  <a:buNone/>
                </a:pPr>
                <a:r>
                  <a:rPr/>
                  <a:t>(4)命题符号化为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W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. 其中,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的个体域为所有的老虎, </a:t>
                </a:r>
                <a14:m>
                  <m:oMath xmlns:m="http://schemas.openxmlformats.org/officeDocument/2006/math">
                    <m:r>
                      <m:t>W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是白色的.</a:t>
                </a:r>
              </a:p>
              <a:p>
                <a:pPr lvl="0" indent="0" marL="0">
                  <a:buNone/>
                </a:pPr>
                <a:r>
                  <a:rPr/>
                  <a:t>(5)命题符号化为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rPr>
                        <m:sty m:val="p"/>
                      </m:rPr>
                      <m:t>!</m:t>
                    </m:r>
                    <m:r>
                      <m:t>x</m:t>
                    </m:r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. 其中,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的个体域为偶数集合, </a:t>
                </a:r>
                <a14:m>
                  <m:oMath xmlns:m="http://schemas.openxmlformats.org/officeDocument/2006/math"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是素数.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一个命题函数中所有个体的论域合在一起构成的论域, 称为命题函数的</a:t>
                </a:r>
                <a:r>
                  <a:rPr b="1"/>
                  <a:t>全总论域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教师的年龄比学生大.</a:t>
                </a:r>
              </a:p>
              <a:p>
                <a:pPr lvl="0" indent="0" marL="0">
                  <a:buNone/>
                </a:pPr>
                <a:r>
                  <a:rPr/>
                  <a:t>其中,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的年龄比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大,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的个体域为全体教师的集合,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的个体域为全体学生的集合. 全总论域:教师和学生集合.</a:t>
                </a:r>
              </a:p>
              <a:p>
                <a:pPr lvl="0" indent="0" marL="0">
                  <a:buNone/>
                </a:pPr>
                <a:r>
                  <a:rPr/>
                  <a:t>一般约定, 当一个命题没有指明其个体的个体域时, 可把全总论域作为其个体域.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对每个个体变元的真正取值范围, 可使用一个谓词来加以限制, 称之为</a:t>
                </a:r>
                <a:r>
                  <a:rPr b="1"/>
                  <a:t>特性谓词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同样的例子, 使用特定谓词可表达如下：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所有的大学生都会说英语.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E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是大学生, </a:t>
                </a:r>
                <a14:m>
                  <m:oMath xmlns:m="http://schemas.openxmlformats.org/officeDocument/2006/math">
                    <m:r>
                      <m:t>E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会说英语.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有一些大学生会说英语.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E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是大学生, </a:t>
                </a:r>
                <a14:m>
                  <m:oMath xmlns:m="http://schemas.openxmlformats.org/officeDocument/2006/math">
                    <m:r>
                      <m:t>E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会说英语.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凡自然数都是整数.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N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I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是自然数, </a:t>
                </a:r>
                <a14:m>
                  <m:oMath xmlns:m="http://schemas.openxmlformats.org/officeDocument/2006/math">
                    <m:r>
                      <m:t>I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是整数.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有些老虎是白色的.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M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W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M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是老虎, </a:t>
                </a:r>
                <a14:m>
                  <m:oMath xmlns:m="http://schemas.openxmlformats.org/officeDocument/2006/math">
                    <m:r>
                      <m:t>W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是白色的.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存在着唯一的偶素数.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rPr>
                        <m:sty m:val="p"/>
                      </m:rPr>
                      <m:t>!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R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是偶数, </a:t>
                </a:r>
                <a14:m>
                  <m:oMath xmlns:m="http://schemas.openxmlformats.org/officeDocument/2006/math"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是素数.</a:t>
                </a:r>
              </a:p>
              <a:p>
                <a:pPr lvl="0" indent="0" marL="0">
                  <a:buNone/>
                </a:pPr>
                <a:r>
                  <a:rPr/>
                  <a:t>给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元谓词加上量词, 称为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元谓词的</a:t>
                </a:r>
                <a:r>
                  <a:rPr b="1"/>
                  <a:t>量化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在含有量词和特性谓词的谓词公式中, 量词与相应特性谓词的</a:t>
                </a:r>
                <a:r>
                  <a:rPr b="1"/>
                  <a:t>搭配</a:t>
                </a:r>
                <a:r>
                  <a:rPr/>
                  <a:t>是:全称量词后应跟一个条件式, 特性谓词作为前件; 存在量词后应跟一个合取式，特性谓词作为一合取项. 即:</a:t>
                </a:r>
              </a:p>
              <a:p>
                <a:pPr lvl="0"/>
                <a:r>
                  <a:rPr/>
                  <a:t>“所有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都是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”形式的命题表示为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B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/>
                <a:r>
                  <a:rPr/>
                  <a:t>“有一些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”形式的命题表示为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已知</a:t>
                </a:r>
                <a14:m>
                  <m:oMath xmlns:m="http://schemas.openxmlformats.org/officeDocument/2006/math"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3</m:t>
                    </m:r>
                    <m:r>
                      <m:rPr>
                        <m:sty m:val="p"/>
                      </m:rPr>
                      <m:t>&gt;</m:t>
                    </m:r>
                    <m:r>
                      <m:t>7</m:t>
                    </m:r>
                  </m:oMath>
                </a14:m>
                <a:r>
                  <a:rPr/>
                  <a:t>, 设个体域分别为:</a:t>
                </a:r>
              </a:p>
              <a:p>
                <a:pPr lvl="0" indent="0" marL="0">
                  <a:buNone/>
                </a:pPr>
                <a:r>
                  <a:rPr/>
                  <a:t>(1)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 (2)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 (3)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10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30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考察命题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及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的真值.</a:t>
                </a:r>
              </a:p>
              <a:p>
                <a:pPr lvl="0" indent="0" marL="0">
                  <a:buNone/>
                </a:pPr>
                <a:r>
                  <a:rPr/>
                  <a:t>解: 当个体域为(1)时, 命题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; 为(2)时, 命题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; 为(3)时, 命题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谓词公式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元谓词, 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是个体变元或个体常元, 则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,</m:t>
                        </m:r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n</m:t>
                            </m:r>
                          </m:sub>
                        </m:sSub>
                      </m:e>
                    </m:d>
                  </m:oMath>
                </a14:m>
                <a:r>
                  <a:rPr/>
                  <a:t>称为</a:t>
                </a:r>
                <a:r>
                  <a:rPr b="1"/>
                  <a:t>原子谓词公式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特别地, 当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时, 原子谓词公式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,</m:t>
                        </m:r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n</m:t>
                            </m:r>
                          </m:sub>
                        </m:sSub>
                      </m:e>
                    </m:d>
                  </m:oMath>
                </a14:m>
                <a:r>
                  <a:rPr/>
                  <a:t>就是命题常元或命题变元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, 因此命题常元和命题变元也是原子谓词公式.</a:t>
                </a:r>
              </a:p>
              <a:p>
                <a:pPr lvl="0" indent="0" marL="0">
                  <a:buNone/>
                </a:pPr>
                <a:r>
                  <a:rPr b="1"/>
                  <a:t>复合谓词公式</a:t>
                </a:r>
                <a:r>
                  <a:rPr/>
                  <a:t>由量词和联结词将原子谓词公式联结组成.</a:t>
                </a:r>
              </a:p>
              <a:p>
                <a:pPr lvl="0" indent="0" marL="0">
                  <a:buNone/>
                </a:pPr>
                <a:r>
                  <a:rPr b="1"/>
                  <a:t>谓词公式</a:t>
                </a:r>
                <a:r>
                  <a:rPr/>
                  <a:t>递归定义如下: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原子谓词公式是谓词公式;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是谓词公式,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t>A</m:t>
                    </m:r>
                  </m:oMath>
                </a14:m>
                <a:r>
                  <a:rPr/>
                  <a:t>也是谓词公式;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</m:oMath>
                </a14:m>
                <a:r>
                  <a:rPr/>
                  <a:t>是谓词公式, 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↔</m:t>
                    </m:r>
                    <m:r>
                      <m:t>B</m:t>
                    </m:r>
                  </m:oMath>
                </a14:m>
                <a:r>
                  <a:rPr/>
                  <a:t>也是谓词公式;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是谓词公式,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是个体变元,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A</m:t>
                    </m:r>
                  </m:oMath>
                </a14:m>
                <a:r>
                  <a:rPr/>
                  <a:t>也是谓词公式;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有限次使用规则(1)-(4)所得到的由原子谓词公式, 逻辑联结词, 量词和圆括号组成的符号串才是谓词公式.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S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y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D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E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C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z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2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L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t>R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等都是谓词公式.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内容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谓词的概念和表示</a:t>
            </a:r>
          </a:p>
          <a:p>
            <a:pPr lvl="0"/>
            <a:r>
              <a:rPr>
                <a:hlinkClick r:id="rId3" action="ppaction://hlinksldjump"/>
              </a:rPr>
              <a:t>谓词公式</a:t>
            </a:r>
          </a:p>
          <a:p>
            <a:pPr lvl="0"/>
            <a:r>
              <a:rPr>
                <a:hlinkClick r:id="rId4" action="ppaction://hlinksldjump"/>
              </a:rPr>
              <a:t>等价式和永真蕴含式</a:t>
            </a:r>
          </a:p>
          <a:p>
            <a:pPr lvl="0"/>
            <a:r>
              <a:rPr>
                <a:hlinkClick r:id="rId5" action="ppaction://hlinksldjump"/>
              </a:rPr>
              <a:t>前束范式</a:t>
            </a:r>
          </a:p>
          <a:p>
            <a:pPr lvl="0"/>
            <a:r>
              <a:rPr>
                <a:hlinkClick r:id="rId6" action="ppaction://hlinksldjump"/>
              </a:rPr>
              <a:t>谓词逻辑推理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命题符号化</a:t>
                </a:r>
              </a:p>
              <a:p>
                <a:pPr lvl="0" indent="0" marL="0">
                  <a:buNone/>
                </a:pPr>
                <a:r>
                  <a:rPr/>
                  <a:t>把一个用自然语言描述的命题表示成谓词公式的形式, 称为谓词逻辑中命题的</a:t>
                </a:r>
                <a:r>
                  <a:rPr b="1"/>
                  <a:t>符号化</a:t>
                </a:r>
                <a:r>
                  <a:rPr/>
                  <a:t>(命题的翻译).</a:t>
                </a:r>
              </a:p>
              <a:p>
                <a:pPr lvl="0" indent="0" marL="0">
                  <a:buNone/>
                </a:pPr>
                <a:r>
                  <a:rPr/>
                  <a:t>设个体域为实数集合, 试将下列命题符号化.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任一实数或者是有理数, 或者是无理数.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对于每个实数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都存在一个实数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 使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令</a:t>
                </a:r>
                <a14:m>
                  <m:oMath xmlns:m="http://schemas.openxmlformats.org/officeDocument/2006/math">
                    <m:r>
                      <m:t>U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是有理数, </a:t>
                </a:r>
                <a14:m>
                  <m:oMath xmlns:m="http://schemas.openxmlformats.org/officeDocument/2006/math"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是无理数. 命题符号化为: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U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V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令</a:t>
                </a:r>
                <a14:m>
                  <m:oMath xmlns:m="http://schemas.openxmlformats.org/officeDocument/2006/math">
                    <m:r>
                      <m:t>E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 命题符号化为: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E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∃</m:t>
                        </m:r>
                        <m:r>
                          <m:t>y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+</m:t>
                            </m:r>
                            <m:r>
                              <m:t>y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0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谓词逻辑中命题翻译一般经过以下几个步骤:</a:t>
            </a:r>
          </a:p>
          <a:p>
            <a:pPr lvl="0" indent="-457200" marL="457200">
              <a:buAutoNum type="arabicPeriod"/>
            </a:pPr>
            <a:r>
              <a:rPr/>
              <a:t>找出命题中各原子命题和联结词.</a:t>
            </a:r>
          </a:p>
          <a:p>
            <a:pPr lvl="0" indent="-457200" marL="457200">
              <a:buAutoNum type="arabicPeriod"/>
            </a:pPr>
            <a:r>
              <a:rPr/>
              <a:t>分解出每个原子命题的个体, 谓词和量词.</a:t>
            </a:r>
          </a:p>
          <a:p>
            <a:pPr lvl="0" indent="-457200" marL="457200">
              <a:buAutoNum type="arabicPeriod"/>
            </a:pPr>
            <a:r>
              <a:rPr/>
              <a:t>确定每个个体的个体域, 若在全总论域中讨论给出相应的特性谓词.</a:t>
            </a:r>
          </a:p>
          <a:p>
            <a:pPr lvl="0" indent="-457200" marL="457200">
              <a:buAutoNum type="arabicPeriod"/>
            </a:pPr>
            <a:r>
              <a:rPr/>
              <a:t>按照谓词公式的表示规则将命题翻译出来.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试将下列命题符号化: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每列(量词)火车(个体)都比(谓词一部分)某些(量词)汽车快(谓词另一部分).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是火车,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是汽车, </a:t>
                </a:r>
                <a14:m>
                  <m:oMath xmlns:m="http://schemas.openxmlformats.org/officeDocument/2006/math">
                    <m:r>
                      <m:t>H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比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快.</a:t>
                </a:r>
              </a:p>
              <a:p>
                <a:pPr lvl="0" indent="0" marL="0">
                  <a:buNone/>
                </a:pPr>
                <a:r>
                  <a:rPr/>
                  <a:t>符号化: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(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-457200" marL="457200">
                  <a:buAutoNum startAt="2" type="arabicParenBoth"/>
                </a:pPr>
                <a:r>
                  <a:rPr/>
                  <a:t>某些汽车比所有火车快.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是火车,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是汽车, </a:t>
                </a:r>
                <a14:m>
                  <m:oMath xmlns:m="http://schemas.openxmlformats.org/officeDocument/2006/math">
                    <m:r>
                      <m:t>H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比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快.</a:t>
                </a:r>
              </a:p>
              <a:p>
                <a:pPr lvl="0" indent="0" marL="0">
                  <a:buNone/>
                </a:pPr>
                <a:r>
                  <a:rPr/>
                  <a:t>符号化: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rPr>
                        <m:sty m:val="p"/>
                      </m:rPr>
                      <m:t>(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-457200" marL="457200">
                  <a:buAutoNum startAt="3" type="arabicParenBoth"/>
                </a:pPr>
                <a:r>
                  <a:rPr/>
                  <a:t>不存在比一切数都大的数.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是数,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比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大.</a:t>
                </a:r>
              </a:p>
              <a:p>
                <a:pPr lvl="0" indent="0" marL="0">
                  <a:buNone/>
                </a:pPr>
                <a:r>
                  <a:rPr/>
                  <a:t>符号化: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(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-457200" marL="457200">
                  <a:buAutoNum startAt="4" type="arabicParenBoth"/>
                </a:pPr>
                <a:r>
                  <a:rPr/>
                  <a:t>有种液体可以溶解所有金属.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是液体,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是金属, </a:t>
                </a:r>
                <a14:m>
                  <m:oMath xmlns:m="http://schemas.openxmlformats.org/officeDocument/2006/math">
                    <m:r>
                      <m:t>H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可以溶解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符号化: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(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变元的约束</a:t>
                </a:r>
              </a:p>
              <a:p>
                <a:pPr lvl="0" indent="0" marL="0">
                  <a:buNone/>
                </a:pPr>
                <a:r>
                  <a:rPr/>
                  <a:t>给定谓词公式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其中形如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的部分, 称为谓词公式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 b="1"/>
                  <a:t>约束</a:t>
                </a:r>
                <a:r>
                  <a:rPr/>
                  <a:t>部分,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称为相应量词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</m:oMath>
                </a14:m>
                <a:r>
                  <a:rPr/>
                  <a:t>的</a:t>
                </a:r>
                <a:r>
                  <a:rPr b="1"/>
                  <a:t>辖域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在谓词公式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约束部分任何出现都称为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</a:t>
                </a:r>
                <a:r>
                  <a:rPr b="1"/>
                  <a:t>约束出现</a:t>
                </a:r>
                <a:r>
                  <a:rPr/>
                  <a:t>, 并称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为</a:t>
                </a:r>
                <a:r>
                  <a:rPr b="1"/>
                  <a:t>约束变元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在谓词公式中当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的出现不是约束出现时, 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的出现是</a:t>
                </a:r>
                <a:r>
                  <a:rPr b="1"/>
                  <a:t>自由出现</a:t>
                </a:r>
                <a:r>
                  <a:rPr/>
                  <a:t>, 称自由出现的变元为</a:t>
                </a:r>
                <a:r>
                  <a:rPr b="1"/>
                  <a:t>自由变元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指出下列谓词公式中各量词的辖域和变元约束的情况.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</m:oMath>
                </a14:m>
                <a:r>
                  <a:rPr/>
                  <a:t>的辖域是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</m:oMath>
                </a14:m>
                <a:r>
                  <a:rPr/>
                  <a:t>是约束变元.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-457200" marL="457200">
                  <a:buAutoNum startAt="2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rPr>
                            <m:sty m:val="p"/>
                          </m:rPr>
                          <m:t>∃</m:t>
                        </m:r>
                        <m:r>
                          <m:t>y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z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</m:oMath>
                </a14:m>
                <a:r>
                  <a:rPr/>
                  <a:t>的辖域是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z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</m:oMath>
                </a14:m>
                <a:r>
                  <a:rPr/>
                  <a:t>的辖域是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z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是约束变元. 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是自由变元, </a:t>
                </a:r>
                <a14:m>
                  <m:oMath xmlns:m="http://schemas.openxmlformats.org/officeDocument/2006/math"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中的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是自由变元.</a:t>
                </a:r>
              </a:p>
              <a:p>
                <a:pPr lvl="0" indent="0" marL="0">
                  <a:buNone/>
                </a:pPr>
                <a:r>
                  <a:rPr/>
                  <a:t>在整个谓词公式中,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即是约束出现又是自由出现,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为约束出现, 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为自由出现.</a:t>
                </a:r>
              </a:p>
              <a:p>
                <a:pPr lvl="0" indent="-457200" marL="457200">
                  <a:buAutoNum startAt="3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Q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R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y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</m:oMath>
                </a14:m>
                <a:r>
                  <a:rPr/>
                  <a:t>的辖域是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Q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R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y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</m:oMath>
                </a14:m>
                <a:r>
                  <a:rPr/>
                  <a:t>的辖域是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R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是约束变元.</a:t>
                </a:r>
              </a:p>
              <a:p>
                <a:pPr lvl="0" indent="0" marL="0">
                  <a:buNone/>
                </a:pPr>
                <a:r>
                  <a:rPr/>
                  <a:t>在整个谓词公式中,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为约束出现.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-457200" marL="457200">
                  <a:buAutoNum startAt="4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</m:oMath>
                </a14:m>
                <a:r>
                  <a:rPr/>
                  <a:t>的辖域为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是约束变元,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是自由变元.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的</m:t>
                    </m:r>
                    <m:r>
                      <m:t>辖</m:t>
                    </m:r>
                    <m:r>
                      <m:t>域</m:t>
                    </m:r>
                    <m:r>
                      <m:t>是</m:t>
                    </m:r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是自由变元,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是约束变元.</a:t>
                </a:r>
              </a:p>
              <a:p>
                <a:pPr lvl="0" indent="0" marL="0">
                  <a:buNone/>
                </a:pPr>
                <a:r>
                  <a:rPr/>
                  <a:t>在整个谓词公式中,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为既是自由出现又是约束出现.</a:t>
                </a:r>
              </a:p>
              <a:p>
                <a:pPr lvl="0" indent="-457200" marL="457200">
                  <a:buAutoNum startAt="5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z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</m:oMath>
                </a14:m>
                <a:r>
                  <a:rPr/>
                  <a:t>的辖域是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z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是自由变元.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</m:oMath>
                </a14:m>
                <a:r>
                  <a:rPr/>
                  <a:t>的辖域是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</m:oMath>
                </a14:m>
                <a:r>
                  <a:rPr/>
                  <a:t>是约束变元.</a:t>
                </a:r>
              </a:p>
              <a:p>
                <a:pPr lvl="0" indent="0" marL="0">
                  <a:buNone/>
                </a:pPr>
                <a:r>
                  <a:rPr/>
                  <a:t>在整个谓词公式中, 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为自由出现,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是自由出现也是约束出现.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在一个谓词公式中, 个体变元即可作为自由变元, 又可作为约束变元, 也可同时作为自由变元和约束变元出现.</a:t>
                </a:r>
              </a:p>
              <a:p>
                <a:pPr lvl="0" indent="0" marL="0">
                  <a:buNone/>
                </a:pPr>
                <a:r>
                  <a:rPr/>
                  <a:t>一个变元在一个谓词公式中可能既约束出现又自由出现, 为避免由此引起的混乱, 可对约束变元进行</a:t>
                </a:r>
                <a:r>
                  <a:rPr b="1"/>
                  <a:t>换名</a:t>
                </a:r>
                <a:r>
                  <a:rPr/>
                  <a:t>, 使每个个体变元在一个谓词公式中只以一种形式出现, 或是自由出现或是约束出现.</a:t>
                </a:r>
              </a:p>
              <a:p>
                <a:pPr lvl="0" indent="0" marL="0">
                  <a:buNone/>
                </a:pPr>
                <a:r>
                  <a:rPr/>
                  <a:t>一个约束变元在谓词公式中所使用的名称符号是不重要的, 所以变元使用符号的更改并不改变谓词公式的含义.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具有相同的意义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具有相同的意义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约束变元的换名规则: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对于约束变元的换名, 其换名范围是量词辖域中的某个约束出现的个体变元, 谓词公式中的</a:t>
                </a:r>
                <a:r>
                  <a:rPr b="1"/>
                  <a:t>其他部分不变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换名时要换成在辖域中未曾出现的符号, 最好是</a:t>
                </a:r>
                <a:r>
                  <a:rPr b="1"/>
                  <a:t>谓词公式中未出现过的符号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对谓词公式: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R</m:t>
                                  </m:r>
                                  <m:d>
                                    <m:dPr>
                                      <m:begChr m:val="("/>
                                      <m:endChr m:val=")"/>
                                      <m:sepChr m:val=""/>
                                      <m:grow/>
                                    </m:dPr>
                                    <m:e>
                                      <m:r>
                                        <m:t>x</m:t>
                                      </m:r>
                                    </m:e>
                                  </m:d>
                                  <m:r>
                                    <m:rPr>
                                      <m:sty m:val="p"/>
                                    </m:rPr>
                                    <m:t>∨</m:t>
                                  </m:r>
                                  <m:r>
                                    <m:t>Q</m:t>
                                  </m:r>
                                  <m:d>
                                    <m:dPr>
                                      <m:begChr m:val="("/>
                                      <m:endChr m:val=")"/>
                                      <m:sepChr m:val=""/>
                                      <m:grow/>
                                    </m:dPr>
                                    <m:e>
                                      <m:r>
                                        <m:t>x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x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z</m:t>
                      </m:r>
                      <m:r>
                        <m:t>S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z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的约束变元换名.</a:t>
                </a:r>
              </a:p>
              <a:p>
                <a:pPr lvl="0" indent="0" marL="0">
                  <a:buNone/>
                </a:pPr>
                <a:r>
                  <a:rPr/>
                  <a:t>可换名为: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y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R</m:t>
                                  </m:r>
                                  <m:d>
                                    <m:dPr>
                                      <m:begChr m:val="("/>
                                      <m:endChr m:val=")"/>
                                      <m:sepChr m:val=""/>
                                      <m:grow/>
                                    </m:dPr>
                                    <m:e>
                                      <m:r>
                                        <m:t>y</m:t>
                                      </m:r>
                                    </m:e>
                                  </m:d>
                                  <m:r>
                                    <m:rPr>
                                      <m:sty m:val="p"/>
                                    </m:rPr>
                                    <m:t>∨</m:t>
                                  </m:r>
                                  <m:r>
                                    <m:t>Q</m:t>
                                  </m:r>
                                  <m:d>
                                    <m:dPr>
                                      <m:begChr m:val="("/>
                                      <m:endChr m:val=")"/>
                                      <m:sepChr m:val=""/>
                                      <m:grow/>
                                    </m:dPr>
                                    <m:e>
                                      <m:r>
                                        <m:t>y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w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w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z</m:t>
                      </m:r>
                      <m:r>
                        <m:t>S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z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对以下谓词公式换名: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可换名为: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z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borderBox>
                                <m:e>
                                  <m:r>
                                    <m:t>z</m:t>
                                  </m:r>
                                </m:e>
                              </m:borderBox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borderBox>
                                <m:e>
                                  <m:r>
                                    <m:t>z</m:t>
                                  </m:r>
                                </m:e>
                              </m:borderBox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但不能换成: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z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z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谓词的概念和表示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命题逻辑以原子命题为基本单位, 研究复合命题之间的逻辑关系和推理关系. 但是, 有些推理关系用命题逻辑难以确切表达.</a:t>
            </a:r>
          </a:p>
          <a:p>
            <a:pPr lvl="0" indent="0" marL="0">
              <a:buNone/>
            </a:pPr>
            <a:r>
              <a:rPr/>
              <a:t>典型的例子是苏格拉底三段论:</a:t>
            </a:r>
          </a:p>
          <a:p>
            <a:pPr lvl="0" indent="-457200" marL="457200">
              <a:buAutoNum type="arabicPeriod"/>
            </a:pPr>
            <a:r>
              <a:rPr/>
              <a:t>所有的人都是会死的,</a:t>
            </a:r>
          </a:p>
          <a:p>
            <a:pPr lvl="0" indent="-457200" marL="457200">
              <a:buAutoNum type="arabicPeriod"/>
            </a:pPr>
            <a:r>
              <a:rPr/>
              <a:t>苏格拉底是人,</a:t>
            </a:r>
          </a:p>
          <a:p>
            <a:pPr lvl="0" indent="-457200" marL="457200">
              <a:buAutoNum type="arabicPeriod"/>
            </a:pPr>
            <a:r>
              <a:rPr/>
              <a:t>所以苏格拉底是会死的.</a:t>
            </a:r>
          </a:p>
          <a:p>
            <a:pPr lvl="0" indent="0" marL="0">
              <a:buNone/>
            </a:pPr>
            <a:r>
              <a:rPr/>
              <a:t>显然, 结论是前提合理的结果, 即推理是正确的.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对于谓词公式中的自由变元, 也允许换名, 称之为</a:t>
            </a:r>
            <a:r>
              <a:rPr b="1"/>
              <a:t>自由变元代入</a:t>
            </a:r>
            <a:r>
              <a:rPr/>
              <a:t>.</a:t>
            </a:r>
          </a:p>
          <a:p>
            <a:pPr lvl="0" indent="0" marL="0">
              <a:buNone/>
            </a:pPr>
            <a:r>
              <a:rPr/>
              <a:t>自由变元的代入规则:</a:t>
            </a:r>
          </a:p>
          <a:p>
            <a:pPr lvl="0" indent="-457200" marL="457200">
              <a:buAutoNum type="arabicParenBoth"/>
            </a:pPr>
            <a:r>
              <a:rPr/>
              <a:t>对于谓词公式中的自由变元可以代入, 且代入时需对</a:t>
            </a:r>
            <a:r>
              <a:rPr b="1"/>
              <a:t>该自由变元的所有出现同时进行代入</a:t>
            </a:r>
            <a:r>
              <a:rPr/>
              <a:t>.</a:t>
            </a:r>
          </a:p>
          <a:p>
            <a:pPr lvl="0" indent="-457200" marL="457200">
              <a:buAutoNum type="arabicParenBoth"/>
            </a:pPr>
            <a:r>
              <a:rPr/>
              <a:t>用来代入的可以是个体常元和个体变元, 代入时所选用的符号应是原谓词公式中没有出现的.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对于谓词公式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S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z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z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可将自由变元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代入自由变元</a:t>
                </a:r>
                <a14:m>
                  <m:oMath xmlns:m="http://schemas.openxmlformats.org/officeDocument/2006/math">
                    <m:r>
                      <m:t>w</m:t>
                    </m:r>
                  </m:oMath>
                </a14:m>
                <a:r>
                  <a:rPr/>
                  <a:t>, 得到谓词公式: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S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w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z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w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z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但不能代入为: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S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w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z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z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因为违背代入规则(1).</a:t>
                </a:r>
              </a:p>
              <a:p>
                <a:pPr lvl="0" indent="0" marL="0">
                  <a:buNone/>
                </a:pPr>
                <a:r>
                  <a:rPr/>
                  <a:t>或代入为: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S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z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z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因为违背代入规则(2).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量词对变元的约束, </a:t>
                </a:r>
                <a:r>
                  <a:rPr b="1"/>
                  <a:t>与量词出现的次序有关</a:t>
                </a:r>
                <a:r>
                  <a:rPr/>
                  <a:t>, 量词出现的次序一般不可随意更改.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y</m:t>
                        </m:r>
                        <m:r>
                          <m:rPr>
                            <m:sty m:val="p"/>
                          </m:rPr>
                          <m:t>=</m:t>
                        </m:r>
                        <m:r>
                          <m:t>0</m:t>
                        </m:r>
                      </m:e>
                    </m:d>
                  </m:oMath>
                </a14:m>
                <a:r>
                  <a:rPr/>
                  <a:t> 表示”对于任意的实数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均存在实数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“, 这是一个真命题.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y</m:t>
                        </m:r>
                        <m:r>
                          <m:rPr>
                            <m:sty m:val="p"/>
                          </m:rPr>
                          <m:t>=</m:t>
                        </m:r>
                        <m:r>
                          <m:t>0</m:t>
                        </m:r>
                      </m:e>
                    </m:d>
                  </m:oMath>
                </a14:m>
                <a:r>
                  <a:rPr/>
                  <a:t> 表示”存在实数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 使对于任意的实数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均有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“, 这是一个假命题.</a:t>
                </a:r>
              </a:p>
              <a:p>
                <a:pPr lvl="0" indent="0" marL="0">
                  <a:buNone/>
                </a:pPr>
                <a:r>
                  <a:rPr/>
                  <a:t>它们具有不同的意义.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谓词公式的解释</a:t>
                </a:r>
              </a:p>
              <a:p>
                <a:pPr lvl="0" indent="0" marL="0">
                  <a:buNone/>
                </a:pPr>
                <a:r>
                  <a:rPr/>
                  <a:t>一个谓词公式仅仅由一些抽象符号组成. 只有在对其进行解释后才有真正的意义, 对其赋值后才有真值.</a:t>
                </a:r>
              </a:p>
              <a:p>
                <a:pPr lvl="0" indent="0" marL="0">
                  <a:buNone/>
                </a:pPr>
                <a:r>
                  <a:rPr/>
                  <a:t>例如: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本身是没有任何意义的.</a:t>
                </a:r>
              </a:p>
              <a:p>
                <a:pPr lvl="0" indent="0" marL="0">
                  <a:buNone/>
                </a:pPr>
                <a:r>
                  <a:rPr b="1"/>
                  <a:t>解释</a:t>
                </a:r>
                <a:r>
                  <a:rPr/>
                  <a:t>包括: 定义个体域, 说明谓词符号和运算符号的具体含义等, 是抽象符号与个体域上的具体性质、关系、运算间的映射, 常用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表示.</a:t>
                </a:r>
              </a:p>
              <a:p>
                <a:pPr lvl="0" indent="0" marL="0">
                  <a:buNone/>
                </a:pPr>
                <a:r>
                  <a:rPr/>
                  <a:t>同样的谓词公式, 在不同的解释下所具有的意义是不同的.</a:t>
                </a:r>
              </a:p>
              <a:p>
                <a:pPr lvl="0" indent="0" marL="0">
                  <a:buNone/>
                </a:pPr>
                <a:r>
                  <a:rPr/>
                  <a:t>当给定谓词公式的一种解释后, 对公式中的个体变元用其个体域中确定的个体代入, 命题变元用确定的命题代入, 称为对谓词公式的</a:t>
                </a:r>
                <a:r>
                  <a:rPr b="1"/>
                  <a:t>赋值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一个谓词公式一经赋值, 就成为具有确定真值的命题.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给定以下解释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, 试讨论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的真值.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: 个体域</a:t>
                </a:r>
                <a14:m>
                  <m:oMath xmlns:m="http://schemas.openxmlformats.org/officeDocument/2006/math">
                    <m:sSub>
                      <m:e>
                        <m:r>
                          <m:t>D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是素数.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: 个体域</a:t>
                </a:r>
                <a14:m>
                  <m:oMath xmlns:m="http://schemas.openxmlformats.org/officeDocument/2006/math">
                    <m:sSub>
                      <m:e>
                        <m:r>
                          <m:t>D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是偶数.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: 个体域</a:t>
                </a:r>
                <a14:m>
                  <m:oMath xmlns:m="http://schemas.openxmlformats.org/officeDocument/2006/math">
                    <m:sSub>
                      <m:e>
                        <m:r>
                          <m:t>D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是素数.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: 个体域</a:t>
                </a:r>
                <a14:m>
                  <m:oMath xmlns:m="http://schemas.openxmlformats.org/officeDocument/2006/math">
                    <m:sSub>
                      <m:e>
                        <m:r>
                          <m:t>D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是偶数.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的真值表: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t>解</m:t>
                            </m:r>
                            <m:r>
                              <m:t>释</m:t>
                            </m:r>
                          </m:e>
                          <m:e>
                            <m:r>
                              <m:t>x</m:t>
                            </m:r>
                          </m:e>
                          <m:e>
                            <m:r>
                              <m:t>S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</m:e>
                            </m:d>
                          </m:e>
                          <m:e>
                            <m:r>
                              <m:rPr>
                                <m:sty m:val="p"/>
                              </m:rPr>
                              <m:t>∃</m:t>
                            </m:r>
                            <m:r>
                              <m:t>x</m:t>
                            </m:r>
                            <m:r>
                              <m:t>S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</m:e>
                            </m:d>
                          </m:e>
                          <m:e>
                            <m:r>
                              <m:t>S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rPr>
                                <m:sty m:val="p"/>
                              </m:rPr>
                              <m:t>∃</m:t>
                            </m:r>
                            <m:r>
                              <m:t>x</m:t>
                            </m:r>
                            <m:r>
                              <m:t>S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</m:e>
                            </m:d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I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T</m:t>
                            </m:r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I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F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F</m:t>
                            </m:r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I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F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F</m:t>
                            </m:r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I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T</m:t>
                            </m:r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I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T</m:t>
                            </m:r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I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  <m:e>
                            <m:r>
                              <m:t>5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T</m:t>
                            </m:r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I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F</m:t>
                            </m:r>
                          </m:e>
                          <m:e>
                            <m:r>
                              <m:t>F</m:t>
                            </m:r>
                          </m:e>
                          <m:e>
                            <m:r>
                              <m:t>F</m:t>
                            </m:r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I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  <m:e>
                            <m:r>
                              <m:t>5</m:t>
                            </m:r>
                          </m:e>
                          <m:e>
                            <m:r>
                              <m:t>F</m:t>
                            </m:r>
                          </m:e>
                          <m:e>
                            <m:r>
                              <m:t>F</m:t>
                            </m:r>
                          </m:e>
                          <m:e>
                            <m:r>
                              <m:t>F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给定谓词公式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中出现的个体变元,</a:t>
                </a:r>
              </a:p>
              <a:p>
                <a:pPr lvl="0" indent="0" marL="0">
                  <a:buNone/>
                </a:pPr>
                <a:r>
                  <a:rPr/>
                  <a:t>如果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赋值为</a:t>
                </a:r>
                <a14:m>
                  <m:oMath xmlns:m="http://schemas.openxmlformats.org/officeDocument/2006/math">
                    <m:sSub>
                      <m:e>
                        <m:r>
                          <m:t>t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t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t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时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为真,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在</a:t>
                </a:r>
                <a14:m>
                  <m:oMath xmlns:m="http://schemas.openxmlformats.org/officeDocument/2006/math">
                    <m:sSub>
                      <m:e>
                        <m:r>
                          <m:t>t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t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t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处为真;</a:t>
                </a:r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在解释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中的每个赋值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均为真,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在解释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下为真.</a:t>
                </a:r>
              </a:p>
              <a:p>
                <a:pPr lvl="0"/>
                <a:r>
                  <a:rPr/>
                  <a:t>给定解释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: 个体域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大于2, </a:t>
                </a:r>
                <a14:m>
                  <m:oMath xmlns:m="http://schemas.openxmlformats.org/officeDocument/2006/math">
                    <m:r>
                      <m:t>T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小于6, 则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T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在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4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5</m:t>
                    </m:r>
                  </m:oMath>
                </a14:m>
                <a:r>
                  <a:rPr/>
                  <a:t>均为真, 所以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T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在解释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下为真.</a:t>
                </a:r>
              </a:p>
              <a:p>
                <a:pPr lvl="0"/>
                <a:r>
                  <a:rPr/>
                  <a:t>给定解释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: 个体域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 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大于3, 则: 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</m:oMath>
                </a14:m>
                <a:r>
                  <a:rPr/>
                  <a:t>处均为假. 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在解释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下为假.</a:t>
                </a:r>
              </a:p>
              <a:p>
                <a:pPr lvl="0"/>
                <a:r>
                  <a:rPr/>
                  <a:t>给定解释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: 个体域</a:t>
                </a:r>
                <a14:m>
                  <m:oMath xmlns:m="http://schemas.openxmlformats.org/officeDocument/2006/math"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D</m:t>
                        </m:r>
                      </m:e>
                      <m:sub>
                        <m:r>
                          <m:t>y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</m:oMath>
                </a14:m>
                <a:r>
                  <a:rPr/>
                  <a:t>, 则: 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在{1, 1}, {2, 1}, {3, 1}处为假, 其余为真.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若谓词公式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在每一解释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下均为真,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</a:t>
                </a:r>
                <a:r>
                  <a:rPr b="1"/>
                  <a:t>永真式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若谓词公式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在每一解释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下均为假,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</a:t>
                </a:r>
                <a:r>
                  <a:rPr b="1"/>
                  <a:t>永假式</a:t>
                </a:r>
                <a:r>
                  <a:rPr/>
                  <a:t>; 否则称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</a:t>
                </a:r>
                <a:r>
                  <a:rPr b="1"/>
                  <a:t>可满足式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¬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是永真式, 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¬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是永假式,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是可满足式.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谓词公式: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G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G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是否为永真式？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解: 设个体域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={2, 4, 6, 8};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能被2整除;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能被4整除.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的真值为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的真值为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故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的真值为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G(4)的真值为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, 因此有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4</m:t>
                        </m:r>
                      </m:e>
                    </m:d>
                  </m:oMath>
                </a14:m>
                <a:r>
                  <a:rPr/>
                  <a:t>的真值为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4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→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的真值为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于是,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→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不是永真式.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谓词公式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是否为永真式？</a:t>
                </a:r>
              </a:p>
              <a:p>
                <a:pPr lvl="0" indent="0" marL="0">
                  <a:buNone/>
                </a:pPr>
                <a:r>
                  <a:rPr/>
                  <a:t>任意给定个体域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, 假定在该解释下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为真, 则对于任意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D</m:t>
                    </m:r>
                  </m:oMath>
                </a14:m>
                <a:r>
                  <a:rPr/>
                  <a:t>, 均有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d</m:t>
                        </m:r>
                      </m:e>
                    </m:d>
                  </m:oMath>
                </a14:m>
                <a:r>
                  <a:rPr/>
                  <a:t>为真, 因此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为真.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为永真式.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谓词公式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是否为可满足式？</a:t>
                </a:r>
              </a:p>
              <a:p>
                <a:pPr lvl="0" indent="0" marL="0">
                  <a:buNone/>
                </a:pPr>
                <a:r>
                  <a:rPr/>
                  <a:t>定义解释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: 个体域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上为整数集,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是整数, 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是有理数.</a:t>
                </a:r>
              </a:p>
              <a:p>
                <a:pPr lvl="0" indent="0" marL="0">
                  <a:buNone/>
                </a:pPr>
                <a:r>
                  <a:rPr/>
                  <a:t>在解释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下,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为真,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是可满足式.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等价式和永真蕴含式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是谓词公式, 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↔</m:t>
                    </m:r>
                    <m:r>
                      <m:t>B</m:t>
                    </m:r>
                  </m:oMath>
                </a14:m>
                <a:r>
                  <a:rPr/>
                  <a:t>为永真式,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</a:t>
                </a:r>
                <a:r>
                  <a:rPr b="1"/>
                  <a:t>等价</a:t>
                </a:r>
                <a:r>
                  <a:rPr/>
                  <a:t>(值)的, 记为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⇔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⇔</m:t>
                    </m:r>
                    <m:r>
                      <m:t>B</m:t>
                    </m:r>
                  </m:oMath>
                </a14:m>
                <a:r>
                  <a:rPr/>
                  <a:t>表明在任意的解释和赋值下,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都具有相同的值.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¬</m:t>
                    </m:r>
                    <m:r>
                      <m:rPr>
                        <m:sty m:val="p"/>
                      </m:rPr>
                      <m:t>¬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⇔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是谓词公式, 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为永真式,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 b="1"/>
                  <a:t>永真蕴含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记为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⇒</m:t>
                    </m:r>
                    <m:r>
                      <m:t>B</m:t>
                    </m:r>
                  </m:oMath>
                </a14:m>
                <a:r>
                  <a:rPr/>
                  <a:t>表明在任意的解释下, 一切使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为真的赋值均使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为真.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⇒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¬</m:t>
                    </m:r>
                    <m:r>
                      <m:rPr>
                        <m:sty m:val="p"/>
                      </m:rPr>
                      <m:t>¬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将三段论推理符号化, 得到:</a:t>
                </a:r>
              </a:p>
              <a:p>
                <a:pPr lvl="0"/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: 所有的人都是会死的</a:t>
                </a:r>
              </a:p>
              <a:p>
                <a:pPr lvl="0"/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: 苏格拉底是人</a:t>
                </a:r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: 苏格拉底是会死的</a:t>
                </a:r>
              </a:p>
              <a:p>
                <a:pPr lvl="0" indent="0" marL="0">
                  <a:buNone/>
                </a:pPr>
                <a:r>
                  <a:rPr/>
                  <a:t>前提: 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, 结论: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. 需证明</a:t>
                </a:r>
                <a14:m>
                  <m:oMath xmlns:m="http://schemas.openxmlformats.org/officeDocument/2006/math">
                    <m:r>
                      <m:t>p</m:t>
                    </m:r>
                    <m:r>
                      <m:rPr>
                        <m:sty m:val="p"/>
                      </m:rPr>
                      <m:t>,</m:t>
                    </m:r>
                    <m:r>
                      <m:t>q</m:t>
                    </m:r>
                    <m:r>
                      <m:rPr>
                        <m:sty m:val="p"/>
                      </m:rPr>
                      <m:t>⊨</m:t>
                    </m:r>
                    <m:r>
                      <m:t>r</m:t>
                    </m:r>
                  </m:oMath>
                </a14:m>
                <a:r>
                  <a:rPr/>
                  <a:t>是有效的.</a:t>
                </a:r>
              </a:p>
              <a:p>
                <a:pPr lvl="0" indent="0" marL="0">
                  <a:buNone/>
                </a:pPr>
                <a:r>
                  <a:rPr/>
                  <a:t>注意:各命题的逻辑关系不是体现在原子命题之间, 而是体现在构成原子命题内部的组成部分之间, 即体现在命题结构的更深层次上.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是对所有人情况的判断, 其中也包括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都是关于苏格拉底一个人的判断. 这些逻辑关系在命题表达时被淹没了.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-457200" marL="457200">
                  <a:buAutoNum type="arabicParenBoth"/>
                </a:pPr>
                <a:r>
                  <a:rPr/>
                  <a:t>命题演算中永真式的推广</a:t>
                </a:r>
              </a:p>
              <a:p>
                <a:pPr lvl="0" indent="0" marL="0">
                  <a:buNone/>
                </a:pPr>
                <a:r>
                  <a:rPr/>
                  <a:t>由于谓词演算中允许使用命题常元和命题变元, 因而谓词公式中仍可含有命题公式, 其中永真的命题公式在谓词演算中仍然是永真式.</a:t>
                </a:r>
              </a:p>
              <a:p>
                <a:pPr lvl="0" indent="0" marL="0">
                  <a:buNone/>
                </a:pPr>
                <a:r>
                  <a:rPr/>
                  <a:t>在命题演算的永真式中, 若将其中的同一命题变元改为同一谓词公式时, 不会影响其永真性, 即可得到谓词演算中的永真式.</a:t>
                </a:r>
              </a:p>
              <a:p>
                <a:pPr lvl="0" indent="0" marL="0">
                  <a:buNone/>
                </a:pPr>
                <a:r>
                  <a:rPr/>
                  <a:t>命题演算的等价式: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¬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若用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代替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代替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就得到谓词演算的等价式: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¬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x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x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在这种意义下, 命题演算中的等价式和永真蕴含式在谓词演算中都是成立的.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x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-457200" marL="457200">
                  <a:buAutoNum startAt="2" type="arabicParenBoth"/>
                </a:pPr>
                <a:r>
                  <a:rPr/>
                  <a:t>量词的转换律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-457200" marL="457200">
                  <a:buAutoNum startAt="3" type="arabicParenBoth"/>
                </a:pPr>
                <a:r>
                  <a:rPr/>
                  <a:t>量词辖域的扩张与收缩律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是不含个体变元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的谓词公式,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B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-457200" marL="457200">
                  <a:buAutoNum startAt="4" type="arabicParenBoth"/>
                </a:pPr>
                <a:r>
                  <a:rPr/>
                  <a:t>量词的分配律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-457200" marL="457200">
                  <a:buAutoNum startAt="5" type="arabicParenBoth"/>
                </a:pPr>
                <a:r>
                  <a:rPr/>
                  <a:t>量词的消去</a:t>
                </a:r>
              </a:p>
              <a:p>
                <a:pPr lvl="0" indent="0" marL="0">
                  <a:buNone/>
                </a:pPr>
                <a:r>
                  <a:rPr/>
                  <a:t>在某一解释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下, 若个体域为有限集, 如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则由量词的定义可得: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n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n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其中, 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i</m:t>
                            </m:r>
                          </m:sub>
                        </m:sSub>
                      </m:e>
                    </m:d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i</m:t>
                        </m:r>
                        <m:r>
                          <m:rPr>
                            <m:sty m:val="p"/>
                          </m:rPr>
                          <m:t>=</m:t>
                        </m:r>
                        <m:r>
                          <m:t>1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2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n</m:t>
                        </m:r>
                      </m:e>
                    </m:d>
                  </m:oMath>
                </a14:m>
                <a:r>
                  <a:rPr/>
                  <a:t>为用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代入公式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中自由出现的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得到的公式.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-457200" marL="457200">
                  <a:buAutoNum startAt="6" type="arabicParenBoth"/>
                </a:pPr>
                <a:r>
                  <a:rPr/>
                  <a:t>含有量词的永真蕴含式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这些永真蕴含式的逆均不成立.</a:t>
                </a:r>
              </a:p>
              <a:p>
                <a:pPr lvl="0" indent="-457200" marL="457200">
                  <a:buAutoNum startAt="7" type="arabicParenBoth"/>
                </a:pPr>
                <a:r>
                  <a:rPr/>
                  <a:t>多个量词的使用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量词次序不同, 其意义是不一样的, 不可随意交换.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&gt;</m:t>
                    </m:r>
                    <m:r>
                      <m:t>2</m:t>
                    </m:r>
                  </m:oMath>
                </a14:m>
                <a:r>
                  <a:rPr/>
                  <a:t>, 个体域为实数集合.</a:t>
                </a:r>
              </a:p>
              <a:p>
                <a:pPr lvl="0" indent="0" marL="0">
                  <a:buNone/>
                </a:pPr>
                <a:r>
                  <a:rPr/>
                  <a:t>命题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对任意实数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都存在实数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&gt;</m:t>
                    </m:r>
                    <m:r>
                      <m:t>2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命题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存在实数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 使对任意实数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&gt;</m:t>
                    </m:r>
                    <m:r>
                      <m:t>2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同姓,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的个体域为甲村人集合,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的个体域为乙村人集合.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甲村与乙村所有人都同姓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乙村与甲村所有人都同姓</a:t>
                </a:r>
              </a:p>
              <a:p>
                <a:pPr lvl="0" indent="0" marL="0">
                  <a:buNone/>
                </a:pPr>
                <a:r>
                  <a:rPr/>
                  <a:t>可见: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甲村与乙村有同姓的人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乙村与甲村有同姓的人</a:t>
                </a:r>
              </a:p>
              <a:p>
                <a:pPr lvl="0" indent="0" marL="0">
                  <a:buNone/>
                </a:pPr>
                <a:r>
                  <a:rPr/>
                  <a:t>可见: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对于甲村的每一个人, 乙村都有跟他同姓的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乙村有一个人, 甲村所有人都跟他同姓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对于乙村的每一个人, 甲村都有跟他同姓的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: 甲村有一个人, 乙村所有人都跟他同姓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定理(</a:t>
                </a:r>
                <a:r>
                  <a:rPr b="1"/>
                  <a:t>置换规则</a:t>
                </a:r>
                <a:r>
                  <a:rPr/>
                  <a:t>): 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为含有子公式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的公式, 用公式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置换公式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得到公式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⇔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⇔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由于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等价, 因而用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替换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不会改变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的真值, 因此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等价.</a:t>
                </a:r>
              </a:p>
              <a:p>
                <a:pPr lvl="0" indent="0" marL="0">
                  <a:buNone/>
                </a:pPr>
                <a:r>
                  <a:rPr/>
                  <a:t>定理(</a:t>
                </a:r>
                <a:r>
                  <a:rPr b="1"/>
                  <a:t>换名规则</a:t>
                </a:r>
                <a:r>
                  <a:rPr/>
                  <a:t>): 设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是辖域内的约束变元,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是在辖域内未曾出现的个体变元, 则有: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定理(</a:t>
                </a:r>
                <a:r>
                  <a:rPr b="1"/>
                  <a:t>代入规则</a:t>
                </a:r>
                <a:r>
                  <a:rPr/>
                  <a:t>): 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为谓词公式, 将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中某自由变元的所有出现, 替换为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中未曾出现的某个体变元, 而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的其余部分不变, 得谓词公式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⇔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若个体域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B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的真值.</a:t>
                </a:r>
              </a:p>
              <a:p>
                <a:pPr lvl="0" indent="0" marL="0">
                  <a:buNone/>
                </a:pPr>
                <a:r>
                  <a:rPr/>
                  <a:t>已知: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t>A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</m:e>
                            </m:d>
                          </m:e>
                          <m:e>
                            <m:r>
                              <m:t>A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</m:e>
                            </m:d>
                          </m:e>
                          <m:e>
                            <m:r>
                              <m:t>B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</m:e>
                            </m:d>
                          </m:e>
                          <m:e>
                            <m:r>
                              <m:t>B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F</m:t>
                            </m:r>
                          </m:e>
                          <m:e>
                            <m:r>
                              <m:t>T</m:t>
                            </m:r>
                          </m:e>
                          <m:e>
                            <m:r>
                              <m:t>T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B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B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a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B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b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a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B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a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a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B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b</m:t>
                                  </m:r>
                                </m:e>
                              </m:d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b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B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a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b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B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b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T</m:t>
                              </m:r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T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T</m:t>
                              </m:r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T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F</m:t>
                              </m:r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T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F</m:t>
                              </m:r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T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t>T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当个体域中的元素较多或有无限多元素时, 这种方法就变得不实际了.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在研究某些推理时, 有必要对原子命题作进一步分析, 分解出其中的各个成分: 个体, 谓词和量词等.</a:t>
                </a:r>
              </a:p>
              <a:p>
                <a:pPr lvl="0" indent="0" marL="0">
                  <a:buNone/>
                </a:pPr>
                <a:r>
                  <a:rPr/>
                  <a:t>研究它们的形式结构、逻辑关系和推理规则, 这些正是</a:t>
                </a:r>
                <a:r>
                  <a:rPr b="1"/>
                  <a:t>谓词逻辑</a:t>
                </a:r>
                <a:r>
                  <a:rPr/>
                  <a:t>(一阶逻辑)的研究内容.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个体词和谓词</a:t>
                </a:r>
              </a:p>
              <a:p>
                <a:pPr lvl="0" indent="0" marL="0">
                  <a:buNone/>
                </a:pPr>
                <a:r>
                  <a:rPr/>
                  <a:t>定义: 表示主体或客体成分的词称为</a:t>
                </a:r>
                <a:r>
                  <a:rPr b="1"/>
                  <a:t>个体</a:t>
                </a:r>
                <a:r>
                  <a:rPr/>
                  <a:t>(词). 个体可以是具体的或是抽象的.</a:t>
                </a:r>
              </a:p>
              <a:p>
                <a:pPr lvl="0" indent="0" marL="0">
                  <a:buNone/>
                </a:pPr>
                <a:r>
                  <a:rPr/>
                  <a:t>例: 天安门, 熊猫, 思想, 2等都是个体.</a:t>
                </a:r>
              </a:p>
              <a:p>
                <a:pPr lvl="0" indent="0" marL="0">
                  <a:buNone/>
                </a:pPr>
                <a:r>
                  <a:rPr b="1"/>
                  <a:t>个体常元</a:t>
                </a:r>
                <a:r>
                  <a:rPr/>
                  <a:t>: 表示具体的、确定的个体的词. 用小写字母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等表示.</a:t>
                </a:r>
              </a:p>
              <a:p>
                <a:pPr lvl="0" indent="0" marL="0">
                  <a:buNone/>
                </a:pPr>
                <a:r>
                  <a:rPr b="1"/>
                  <a:t>个体变元</a:t>
                </a:r>
                <a:r>
                  <a:rPr/>
                  <a:t>: 表示不确定的个体的词. 用小写字母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等表示.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t>B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 对于任意的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y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 对于任意的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前束范式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一个谓词公式, 如果它的所有量词均出现在公式的最前端, 而它们的作用域延伸到整个谓词公式的尾端, 则称该谓词公式为</a:t>
                </a:r>
                <a:r>
                  <a:rPr b="1"/>
                  <a:t>前束范式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前束范式具有以下形式: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⋯</m:t>
                      </m:r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k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k</m:t>
                          </m:r>
                        </m:sub>
                      </m:sSub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其中, 每个</a:t>
                </a:r>
                <a14:m>
                  <m:oMath xmlns:m="http://schemas.openxmlformats.org/officeDocument/2006/math">
                    <m:sSub>
                      <m:e>
                        <m:r>
                          <m:t>Q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∀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∃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1</m:t>
                        </m:r>
                        <m:r>
                          <m:rPr>
                            <m:sty m:val="p"/>
                          </m:rPr>
                          <m:t>≤</m:t>
                        </m:r>
                        <m:r>
                          <m:t>i</m:t>
                        </m:r>
                        <m:r>
                          <m:rPr>
                            <m:sty m:val="p"/>
                          </m:rPr>
                          <m:t>≤</m:t>
                        </m:r>
                        <m:r>
                          <m:t>k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为不含量词的谓词公式.</a:t>
                </a:r>
              </a:p>
              <a:p>
                <a:pPr lvl="0" indent="0" marL="0">
                  <a:buNone/>
                </a:pPr>
                <a:r>
                  <a:rPr/>
                  <a:t>如果谓词公式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中无量词,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也被看作是前束范式. 如: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z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Q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→</m:t>
                              </m:r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z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w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T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U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是前束范式.</a:t>
                </a:r>
              </a:p>
              <a:p>
                <a:pPr lvl="0" indent="0" marL="0">
                  <a:buNone/>
                </a:pPr>
                <a:r>
                  <a:rPr/>
                  <a:t>而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z</m:t>
                      </m:r>
                      <m:r>
                        <m:t>C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z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V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z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都不是前束范式.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定理(前束范式存在定理): 任何谓词公式均存在与其等价的前束范式.</a:t>
            </a:r>
          </a:p>
          <a:p>
            <a:pPr lvl="0" indent="0" marL="0">
              <a:buNone/>
            </a:pPr>
            <a:r>
              <a:rPr/>
              <a:t>化谓词公式为前束范式的步骤是:</a:t>
            </a:r>
          </a:p>
          <a:p>
            <a:pPr lvl="0" indent="-457200" marL="457200">
              <a:buAutoNum type="arabicParenBoth"/>
            </a:pPr>
            <a:r>
              <a:rPr/>
              <a:t>将否定联结词向谓词公式内推入, 使之直接位于原子谓词公式之前.</a:t>
            </a:r>
          </a:p>
          <a:p>
            <a:pPr lvl="0" indent="-457200" marL="457200">
              <a:buAutoNum type="arabicParenBoth"/>
            </a:pPr>
            <a:r>
              <a:rPr/>
              <a:t>利用换名规则和代入规则使所有约束变元符号均不相同, 自由变元与约束变元的符号也不相同.</a:t>
            </a:r>
          </a:p>
          <a:p>
            <a:pPr lvl="0" indent="-457200" marL="457200">
              <a:buAutoNum type="arabicParenBoth"/>
            </a:pPr>
            <a:r>
              <a:rPr/>
              <a:t>利用等价式将量词逐个移至谓词公式之前.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化谓词公式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为前束范式.</a:t>
                </a:r>
              </a:p>
              <a:p>
                <a:pPr lvl="0" indent="0" marL="0">
                  <a:buNone/>
                </a:pPr>
                <a:r>
                  <a:rPr/>
                  <a:t>(方法1)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(方法2)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y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可见, 谓词公式的前束范式并不唯一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化谓词公式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z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为前束范式.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¬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z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R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z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R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z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R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z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R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u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u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u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z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v</m:t>
                      </m:r>
                      <m:r>
                        <m:t>R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v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u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u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Q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u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z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v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v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u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v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u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Q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u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z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v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u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v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u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Q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u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z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v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一个前束范式, 若其不含量词的部分为析取范式, 称为</a:t>
                </a:r>
                <a:r>
                  <a:rPr b="1"/>
                  <a:t>前束析取范式</a:t>
                </a:r>
                <a:r>
                  <a:rPr/>
                  <a:t>; 若其不含量词的部分为合取范式, 称为</a:t>
                </a:r>
                <a:r>
                  <a:rPr b="1"/>
                  <a:t>前束合取范式</a:t>
                </a:r>
                <a:r>
                  <a:rPr/>
                  <a:t>.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是前束合取范式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z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,</m:t>
                                </m:r>
                                <m:r>
                                  <m:t>y</m:t>
                                </m:r>
                                <m:r>
                                  <m:rPr>
                                    <m:sty m:val="p"/>
                                  </m:rPr>
                                  <m:t>,</m:t>
                                </m:r>
                                <m:r>
                                  <m:t>z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S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</m:e>
                            </m:d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是前束析取范式</a:t>
                </a:r>
              </a:p>
              <a:p>
                <a:pPr lvl="0" indent="0" marL="0">
                  <a:buNone/>
                </a:pPr>
                <a:r>
                  <a:rPr/>
                  <a:t>定理:任何谓词公式均可化为与其等价的前束析取范式或前束合取范式.</a:t>
                </a:r>
              </a:p>
              <a:p>
                <a:pPr lvl="0" indent="0" marL="0">
                  <a:buNone/>
                </a:pPr>
                <a:r>
                  <a:rPr/>
                  <a:t>转化为前束析取范式或前束合取范式的步骤: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将谓词公式中的联结词全部转化为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将公式化为前束范式.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利用分配律将公式进一步化为前束析取范式或前束合取范式.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在命题中所出现的每个个体都是个体常元.</a:t>
                </a:r>
              </a:p>
              <a:p>
                <a:pPr lvl="0"/>
                <a:r>
                  <a:rPr b="1"/>
                  <a:t>我</a:t>
                </a:r>
                <a:r>
                  <a:rPr/>
                  <a:t>是人民教师.</a:t>
                </a:r>
              </a:p>
              <a:p>
                <a:pPr lvl="0"/>
                <a:r>
                  <a:rPr b="1"/>
                  <a:t>小明</a:t>
                </a:r>
                <a:r>
                  <a:rPr/>
                  <a:t>喜欢</a:t>
                </a:r>
                <a:r>
                  <a:rPr b="1"/>
                  <a:t>猫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表示一个个体性质或多个个体之间关系的词称为</a:t>
                </a:r>
                <a:r>
                  <a:rPr b="1"/>
                  <a:t>谓词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表示一个个体性质的谓词称为</a:t>
                </a:r>
                <a:r>
                  <a:rPr b="1"/>
                  <a:t>一元谓词</a:t>
                </a:r>
                <a:r>
                  <a:rPr/>
                  <a:t>, 表示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个个体之间关系的谓词称为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元谓词.</a:t>
                </a:r>
              </a:p>
              <a:p>
                <a:pPr lvl="0"/>
                <a:r>
                  <a:rPr/>
                  <a:t>“我</a:t>
                </a:r>
                <a:r>
                  <a:rPr b="1"/>
                  <a:t>是人民教师</a:t>
                </a:r>
                <a:r>
                  <a:rPr/>
                  <a:t>” 表示一个个体性质.</a:t>
                </a:r>
              </a:p>
              <a:p>
                <a:pPr lvl="0"/>
                <a:r>
                  <a:rPr/>
                  <a:t>“周三</a:t>
                </a:r>
                <a:r>
                  <a:rPr b="1"/>
                  <a:t>和</a:t>
                </a:r>
                <a:r>
                  <a:rPr/>
                  <a:t>周五</a:t>
                </a:r>
                <a:r>
                  <a:rPr b="1"/>
                  <a:t>之间有</a:t>
                </a:r>
                <a:r>
                  <a:rPr/>
                  <a:t>周四”表示多个个体之间关系.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B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的前束析取范式与前束合取范式.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t>B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y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 的前束析取范式与前束合取范式.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H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H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¬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H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v</m:t>
                      </m:r>
                      <m:r>
                        <m:rPr>
                          <m:sty m:val="p"/>
                        </m:rPr>
                        <m:t>¬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v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H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w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w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v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F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v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H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y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w</m:t>
                          </m:r>
                          <m:r>
                            <m:t>G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w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v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w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F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v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H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y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G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w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v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w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F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v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H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y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G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w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前束析取范式: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v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w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rPr>
                                <m:sty m:val="p"/>
                              </m:rPr>
                              <m:t>¬</m:t>
                            </m:r>
                            <m:r>
                              <m:t>F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v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rPr>
                                <m:sty m:val="p"/>
                              </m:rPr>
                              <m:t>¬</m:t>
                            </m:r>
                            <m:r>
                              <m:t>H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y</m:t>
                                </m:r>
                              </m:e>
                            </m:d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w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前束合取范式: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v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w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¬</m:t>
                        </m:r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v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w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∧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¬</m:t>
                        </m:r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w</m:t>
                            </m:r>
                          </m:e>
                        </m:d>
                      </m:e>
                    </m:d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∃</m:t>
                        </m:r>
                        <m:r>
                          <m:t>z</m:t>
                        </m:r>
                        <m:r>
                          <m:t>R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z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S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w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的前束析取范式.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z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z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S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w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z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z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S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w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z</m:t>
                          </m:r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R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z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S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w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y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r>
                                <m:t>Q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z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z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x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S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w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r>
                                <m:t>Q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z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z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x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S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w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z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r>
                                <m:t>Q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z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x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S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w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z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r>
                                <m:t>Q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R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z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r>
                                <m:t>Q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r>
                                <m:t>S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w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∃</m:t>
                        </m:r>
                        <m:r>
                          <m:t>y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,</m:t>
                                </m:r>
                                <m:r>
                                  <m:t>y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B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</m:e>
                            </m:d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rPr>
                            <m:sty m:val="p"/>
                          </m:rPr>
                          <m:t>∃</m:t>
                        </m:r>
                        <m:r>
                          <m:t>z</m:t>
                        </m:r>
                        <m:r>
                          <m:t>C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z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的前束合取范式.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∃</m:t>
                        </m:r>
                        <m:r>
                          <m:t>y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,</m:t>
                                </m:r>
                                <m:r>
                                  <m:t>y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B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</m:e>
                            </m:d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rPr>
                            <m:sty m:val="p"/>
                          </m:rPr>
                          <m:t>∃</m:t>
                        </m:r>
                        <m:r>
                          <m:t>z</m:t>
                        </m:r>
                        <m:r>
                          <m:t>C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z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y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r>
                                <m:t>B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z</m:t>
                          </m:r>
                          <m:r>
                            <m:t>C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z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y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A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B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z</m:t>
                          </m:r>
                          <m:r>
                            <m:t>C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z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∀</m:t>
                          </m:r>
                          <m:borderBox>
                            <m:e>
                              <m:r>
                                <m:t>w</m:t>
                              </m:r>
                            </m:e>
                          </m:borderBox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A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borderBox>
                                    <m:e>
                                      <m:r>
                                        <m:t>w</m:t>
                                      </m:r>
                                    </m:e>
                                  </m:borderBox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rPr>
                                  <m:sty m:val="p"/>
                                </m:rPr>
                                <m:t>¬</m:t>
                              </m:r>
                              <m:r>
                                <m:t>B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z</m:t>
                          </m:r>
                          <m:r>
                            <m:t>C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z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⇔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w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z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w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rPr>
                              <m:sty m:val="p"/>
                            </m:rPr>
                            <m:t>¬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C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z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谓词逻辑推理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推理规则</a:t>
                </a:r>
              </a:p>
              <a:p>
                <a:pPr lvl="0" indent="0" marL="0">
                  <a:buNone/>
                </a:pPr>
                <a:r>
                  <a:rPr/>
                  <a:t>对谓词公式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来说, 在量词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</m:oMath>
                </a14:m>
                <a:r>
                  <a:rPr/>
                  <a:t>的辖域内, 如果没有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的自由变元, 则称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对于变元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</a:t>
                </a:r>
                <a:r>
                  <a:rPr b="1"/>
                  <a:t>自由的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由定义可知, 若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不是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的约束变元, 则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对于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一定是自由的.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borderBox>
                          <m:e>
                            <m:r>
                              <m:t>x</m:t>
                            </m:r>
                          </m:e>
                        </m:borderBox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borderBox>
                              <m:e>
                                <m:r>
                                  <m:t>x</m:t>
                                </m:r>
                              </m:e>
                            </m:borderBox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rPr>
                            <m:sty m:val="p"/>
                          </m:rPr>
                          <m:t>∀</m:t>
                        </m:r>
                        <m:r>
                          <m:t>x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(1), (2)和(5)对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是自由的, (3)和(4)对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不是自由的.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全称量词具体化规则</a:t>
                </a:r>
              </a:p>
              <a:p>
                <a:pPr lvl="0" indent="0" marL="0">
                  <a:buNone/>
                </a:pPr>
                <a:r>
                  <a:rPr/>
                  <a:t>又称存在量词消去规则, 简称US (Universal Specification)规则.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f>
                        <m:fPr>
                          <m:type m:val="bar"/>
                        </m:fPr>
                        <m:num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m:t>∴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den>
                      </m:f>
                      <m:r>
                        <m:t> </m:t>
                      </m:r>
                      <m:r>
                        <m:t> </m:t>
                      </m:r>
                      <m:r>
                        <m:t>o</m:t>
                      </m:r>
                      <m:r>
                        <m:t>r</m:t>
                      </m:r>
                      <m:r>
                        <m:t> </m:t>
                      </m:r>
                      <m:r>
                        <m:t> </m:t>
                      </m:r>
                      <m:f>
                        <m:fPr>
                          <m:type m:val="bar"/>
                        </m:fPr>
                        <m:num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x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m:t>∴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c</m:t>
                              </m:r>
                            </m:e>
                          </m:d>
                        </m:den>
                      </m:f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其中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为个体域中任意个体常元.</a:t>
                </a:r>
              </a:p>
              <a:p>
                <a:pPr lvl="0" indent="0" marL="0">
                  <a:buNone/>
                </a:pPr>
                <a:r>
                  <a:rPr/>
                  <a:t>这里要求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是自由的.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是取代了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中所有自由出现的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使用这两个规则时需注意该规则成立的条件, 否则会导致推理错误.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设个体域为实数集合, </a:t>
                </a:r>
                <a14:m>
                  <m:oMath xmlns:m="http://schemas.openxmlformats.org/officeDocument/2006/math"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解释为“对任一实数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都存在实数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</m:oMath>
                </a14:m>
                <a:r>
                  <a:rPr/>
                  <a:t>”, 这是一个真命题.</a:t>
                </a:r>
              </a:p>
              <a:p>
                <a:pPr lvl="0" indent="0" marL="0">
                  <a:buNone/>
                </a:pPr>
                <a:r>
                  <a:rPr/>
                  <a:t>如果进行以下推理: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US规则(1)</a:t>
                </a:r>
              </a:p>
              <a:p>
                <a:pPr lvl="0" indent="0" marL="0">
                  <a:buNone/>
                </a:pPr>
                <a:r>
                  <a:rPr/>
                  <a:t>所得结果表示“存在着实数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 使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</m:oMath>
                </a14:m>
                <a:r>
                  <a:rPr/>
                  <a:t>”, 显然这是不正确的推理结果.</a:t>
                </a:r>
              </a:p>
              <a:p>
                <a:pPr lvl="0" indent="0" marL="0">
                  <a:buNone/>
                </a:pPr>
                <a:r>
                  <a:rPr/>
                  <a:t>原因是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 b="1"/>
                  <a:t>对y不是自由的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全称量词泛化规则</a:t>
                </a:r>
              </a:p>
              <a:p>
                <a:pPr lvl="0" indent="0" marL="0">
                  <a:buNone/>
                </a:pPr>
                <a:r>
                  <a:rPr/>
                  <a:t>又称全称量词引入规则, 简称UG (Universal Generalization)规则.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f>
                        <m:fPr>
                          <m:type m:val="bar"/>
                        </m:fPr>
                        <m:num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m:t>∴</m:t>
                          </m:r>
                          <m:r>
                            <m:rPr>
                              <m:sty m:val="p"/>
                            </m:rPr>
                            <m:t>∀</m:t>
                          </m:r>
                          <m:r>
                            <m:t>y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den>
                      </m:f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要求前提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对于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的任意取值都成立, 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是自由的, 且取代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的个体变元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不能在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中约束出现.</a:t>
                </a:r>
              </a:p>
              <a:p>
                <a:pPr lvl="0" indent="0" marL="0">
                  <a:buNone/>
                </a:pPr>
                <a:r>
                  <a:rPr/>
                  <a:t>注意该规则的使用条件, 以免出现推理错误.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设个体域为实数集合, </a:t>
                </a:r>
                <a14:m>
                  <m:oMath xmlns:m="http://schemas.openxmlformats.org/officeDocument/2006/math"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</m:oMath>
                </a14:m>
                <a:r>
                  <a:rPr/>
                  <a:t>, 进行以下推理: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z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US规则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UG规则(2)</a:t>
                </a:r>
              </a:p>
              <a:p>
                <a:pPr lvl="0" indent="0" marL="0">
                  <a:buNone/>
                </a:pPr>
                <a:r>
                  <a:rPr/>
                  <a:t>得出“对于任意的实数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 存在着实数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 使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</m:oMath>
                </a14:m>
                <a:r>
                  <a:rPr/>
                  <a:t>”, 结论显然是错误的.</a:t>
                </a:r>
              </a:p>
              <a:p>
                <a:pPr lvl="0" indent="0" marL="0">
                  <a:buNone/>
                </a:pPr>
                <a:r>
                  <a:rPr/>
                  <a:t>原因是用在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z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中</a:t>
                </a:r>
                <a:r>
                  <a:rPr b="1"/>
                  <a:t>约束出现的y取代了z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存在量词具体化规则</a:t>
                </a:r>
              </a:p>
              <a:p>
                <a:pPr lvl="0" indent="0" marL="0">
                  <a:buNone/>
                </a:pPr>
                <a:r>
                  <a:rPr/>
                  <a:t>又称存在量词消去规则, 简称ES (Existential Specification)规则.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f>
                        <m:fPr>
                          <m:type m:val="bar"/>
                        </m:fPr>
                        <m:num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x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m:t>∴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den>
                      </m:f>
                      <m:r>
                        <m:t> </m:t>
                      </m:r>
                      <m:r>
                        <m:t> </m:t>
                      </m:r>
                      <m:r>
                        <m:t>o</m:t>
                      </m:r>
                      <m:r>
                        <m:t>r</m:t>
                      </m:r>
                      <m:r>
                        <m:t> </m:t>
                      </m:r>
                      <m:r>
                        <m:t> </m:t>
                      </m:r>
                      <m:f>
                        <m:fPr>
                          <m:type m:val="bar"/>
                        </m:fPr>
                        <m:num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x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m:t>∴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c</m:t>
                              </m:r>
                            </m:e>
                          </m:d>
                        </m:den>
                      </m:f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其中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为特定的个体常元, 且使用不曾在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中出现过的个体常元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或个体变元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取代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中存在其它自由变元时不宜使用此规则, 否则可能导致错误的推理.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谓词也有常元和变元之分.</a:t>
                </a:r>
              </a:p>
              <a:p>
                <a:pPr lvl="0" indent="0" marL="0">
                  <a:buNone/>
                </a:pPr>
                <a:r>
                  <a:rPr b="1"/>
                  <a:t>谓词常元</a:t>
                </a:r>
                <a:r>
                  <a:rPr/>
                  <a:t>: 表示具体性质或具体关系的谓词</a:t>
                </a:r>
              </a:p>
              <a:p>
                <a:pPr lvl="0" indent="0" marL="0">
                  <a:buNone/>
                </a:pPr>
                <a:r>
                  <a:rPr b="1"/>
                  <a:t>谓词变元</a:t>
                </a:r>
                <a:r>
                  <a:rPr/>
                  <a:t>: 表示抽象或泛指的性质或关系的谓词</a:t>
                </a:r>
              </a:p>
              <a:p>
                <a:pPr lvl="0" indent="0" marL="0">
                  <a:buNone/>
                </a:pPr>
                <a:r>
                  <a:rPr/>
                  <a:t>谓词一般用大写英文字母</a:t>
                </a:r>
                <a14:m>
                  <m:oMath xmlns:m="http://schemas.openxmlformats.org/officeDocument/2006/math">
                    <m:r>
                      <m:t>P</m:t>
                    </m:r>
                    <m:r>
                      <m:rPr>
                        <m:sty m:val="p"/>
                      </m:rPr>
                      <m:t>,</m:t>
                    </m:r>
                    <m:r>
                      <m:t>Q</m:t>
                    </m:r>
                    <m:r>
                      <m:rPr>
                        <m:sty m:val="p"/>
                      </m:rPr>
                      <m:t>,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等来表示.</a:t>
                </a:r>
              </a:p>
              <a:p>
                <a:pPr lvl="0" indent="0" marL="0">
                  <a:buNone/>
                </a:pPr>
                <a:r>
                  <a:rPr/>
                  <a:t>定义: 一个原子命题用一个谓词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个有序的个体常元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表示成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,</m:t>
                        </m:r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n</m:t>
                            </m:r>
                          </m:sub>
                        </m:sSub>
                      </m:e>
                    </m:d>
                  </m:oMath>
                </a14:m>
                <a:r>
                  <a:rPr/>
                  <a:t>, 称它为该</a:t>
                </a:r>
                <a:r>
                  <a:rPr b="1"/>
                  <a:t>原子命题的谓词形式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在谓词逻辑里, 如何符号化一个原子命题呢？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设个体域为实数集合, </a:t>
                </a:r>
                <a14:m>
                  <m:oMath xmlns:m="http://schemas.openxmlformats.org/officeDocument/2006/math"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</m:oMath>
                </a14:m>
                <a:r>
                  <a:rPr/>
                  <a:t>, 如果进行以下推演: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z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t>  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</m:oMath>
                </a14:m>
                <a:r>
                  <a:rPr/>
                  <a:t> US规则(1)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z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c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ES规则(2)</a:t>
                </a:r>
              </a:p>
              <a:p>
                <a:pPr lvl="0" indent="0" marL="0">
                  <a:buNone/>
                </a:pPr>
                <a:r>
                  <a:rPr/>
                  <a:t>得到“任一实数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均满足</a:t>
                </a:r>
                <a14:m>
                  <m:oMath xmlns:m="http://schemas.openxmlformats.org/officeDocument/2006/math">
                    <m:r>
                      <m:t>z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c</m:t>
                    </m:r>
                  </m:oMath>
                </a14:m>
                <a:r>
                  <a:rPr/>
                  <a:t>”, 显然这是错误的结论.</a:t>
                </a:r>
              </a:p>
              <a:p>
                <a:pPr lvl="0" indent="0" marL="0">
                  <a:buNone/>
                </a:pPr>
                <a:r>
                  <a:rPr/>
                  <a:t>原因是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z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中</a:t>
                </a:r>
                <a:r>
                  <a:rPr b="1"/>
                  <a:t>存在自由变元z</a:t>
                </a:r>
                <a:r>
                  <a:rPr/>
                  <a:t>, 不宜使用ES规则.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存在量词泛化规则</a:t>
                </a:r>
              </a:p>
              <a:p>
                <a:pPr lvl="0" indent="0" marL="0">
                  <a:buNone/>
                </a:pPr>
                <a:r>
                  <a:rPr/>
                  <a:t>又称存在量词引入规则, 简称EG (Existential Generalization)规则.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f>
                        <m:fPr>
                          <m:type m:val="bar"/>
                        </m:fPr>
                        <m:num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c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m:t>∴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y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den>
                      </m:f>
                      <m:r>
                        <m:t> </m:t>
                      </m:r>
                      <m:r>
                        <m:t> </m:t>
                      </m:r>
                      <m:r>
                        <m:t>o</m:t>
                      </m:r>
                      <m:r>
                        <m:t>r</m:t>
                      </m:r>
                      <m:r>
                        <m:t> </m:t>
                      </m:r>
                      <m:r>
                        <m:t> </m:t>
                      </m:r>
                      <m:f>
                        <m:fPr>
                          <m:type m:val="bar"/>
                        </m:fPr>
                        <m:num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m:t>∴</m:t>
                          </m:r>
                          <m:r>
                            <m:rPr>
                              <m:sty m:val="p"/>
                            </m:rPr>
                            <m:t>∃</m:t>
                          </m:r>
                          <m:r>
                            <m:t>y</m:t>
                          </m:r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den>
                      </m:f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其中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为特定的个体常元, 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是自由的, 取代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的个体变元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不曾在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中出现, 且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不能是</a:t>
                </a: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中的个体变元.</a:t>
                </a:r>
              </a:p>
              <a:p>
                <a:pPr lvl="0" indent="0" marL="0">
                  <a:buNone/>
                </a:pPr>
                <a:r>
                  <a:rPr/>
                  <a:t>应用该规则时应注意这些条件, 否则可能产生推理错误.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设个体域为实数集合, </a:t>
                </a:r>
                <a14:m>
                  <m:oMath xmlns:m="http://schemas.openxmlformats.org/officeDocument/2006/math"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</m:oMath>
                </a14:m>
                <a:r>
                  <a:rPr/>
                  <a:t>, 如果进行以下推理: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0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x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EG规则(1)</a:t>
                </a:r>
              </a:p>
              <a:p>
                <a:pPr lvl="0" indent="0" marL="0">
                  <a:buNone/>
                </a:pPr>
                <a:r>
                  <a:rPr/>
                  <a:t>得出结论为“存在实数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使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x</m:t>
                    </m:r>
                  </m:oMath>
                </a14:m>
                <a:r>
                  <a:rPr/>
                  <a:t>”, 显然是不正确的.</a:t>
                </a:r>
              </a:p>
              <a:p>
                <a:pPr lvl="0" indent="0" marL="0">
                  <a:buNone/>
                </a:pPr>
                <a:r>
                  <a:rPr/>
                  <a:t>原因是</a:t>
                </a:r>
                <a:r>
                  <a:rPr b="1"/>
                  <a:t>x已在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0</m:t>
                        </m:r>
                      </m:e>
                    </m:d>
                  </m:oMath>
                </a14:m>
                <a:r>
                  <a:rPr b="1"/>
                  <a:t>中出现</a:t>
                </a:r>
                <a:r>
                  <a:rPr/>
                  <a:t>, 此时不能用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取代0.</a:t>
                </a:r>
              </a:p>
              <a:p>
                <a:pPr lvl="0" indent="0" marL="0">
                  <a:buNone/>
                </a:pPr>
                <a:r>
                  <a:rPr/>
                  <a:t>构造推理证明的序列时, 在应用量词的引入和消去规则时, 需注意从序列整体上考虑个体变元与个体常元符号选取.</a:t>
                </a:r>
              </a:p>
              <a:p>
                <a:pPr lvl="0" indent="0" marL="0">
                  <a:buNone/>
                </a:pPr>
                <a:r>
                  <a:rPr/>
                  <a:t>特别是在应用EG和ES规则时, 要避免选择已在序列前面的公式中出现的符号进行取代, 否则可能产生推理错误.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</m:oMath>
                </a14:m>
                <a:r>
                  <a:rPr/>
                  <a:t>的个体域为实数集,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是正数,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是负数, 进行以下的推理: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ES规则(1)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ES规则(3)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T规则(2)(4)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t>  </m:t>
                    </m:r>
                  </m:oMath>
                </a14:m>
                <a:r>
                  <a:rPr/>
                  <a:t> EG规则(5)</a:t>
                </a:r>
              </a:p>
              <a:p>
                <a:pPr lvl="0" indent="0" marL="0">
                  <a:buNone/>
                </a:pPr>
                <a:r>
                  <a:rPr/>
                  <a:t>结论是“存在实数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它既是正数又是负数”, 显然是错误的.</a:t>
                </a:r>
              </a:p>
              <a:p>
                <a:pPr lvl="0" indent="0" marL="0">
                  <a:buNone/>
                </a:pPr>
                <a:r>
                  <a:rPr/>
                  <a:t>原因是在第(2)步引入个体常元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后, 在第(4)步应用ES规则时又引入相同的个体常元, 结果推出了错误的结论.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设个体域为正实数集,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＞</m:t>
                    </m:r>
                    <m:r>
                      <m:t>0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＞</m:t>
                    </m:r>
                    <m:r>
                      <m:t>2</m:t>
                    </m:r>
                  </m:oMath>
                </a14:m>
                <a:r>
                  <a:rPr/>
                  <a:t>, 进行以下推理: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US规则(1)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ES规则(2)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T规则(2)</a:t>
                </a:r>
              </a:p>
              <a:p>
                <a:pPr lvl="0" indent="0" marL="0">
                  <a:buNone/>
                </a:pPr>
                <a:r>
                  <a:rPr/>
                  <a:t>推理过程正确吗?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重新推理: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前提引入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ES规则(1)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US规则(2)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T规则(2)</a:t>
                </a:r>
              </a:p>
              <a:p>
                <a:pPr lvl="0" indent="0" marL="0">
                  <a:buNone/>
                </a:pPr>
                <a:r>
                  <a:rPr/>
                  <a:t>这个是正确的.</a:t>
                </a:r>
              </a:p>
              <a:p>
                <a:pPr lvl="0" indent="0" marL="0">
                  <a:buNone/>
                </a:pPr>
                <a:r>
                  <a:rPr/>
                  <a:t>注意：量词的消去是先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</m:oMath>
                </a14:m>
                <a:r>
                  <a:rPr/>
                  <a:t>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推理应用</a:t>
                </a:r>
              </a:p>
              <a:p>
                <a:pPr lvl="0" indent="0" marL="0">
                  <a:buNone/>
                </a:pPr>
                <a:r>
                  <a:rPr/>
                  <a:t>谓词逻辑的推理方法与命题逻辑的推理方法类似, 利用已知的基本等价式、基本蕴含式、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规则、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规则和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t>P</m:t>
                    </m:r>
                  </m:oMath>
                </a14:m>
                <a:r>
                  <a:rPr/>
                  <a:t>规则, 以及有关量词的引入和消去规则进行推理.</a:t>
                </a:r>
              </a:p>
              <a:p>
                <a:pPr lvl="0" indent="0" marL="0">
                  <a:buNone/>
                </a:pPr>
                <a:r>
                  <a:rPr/>
                  <a:t>推理方法也分直接证法和间接证法.</a:t>
                </a:r>
              </a:p>
              <a:p>
                <a:pPr lvl="0" indent="0" marL="0">
                  <a:buNone/>
                </a:pPr>
                <a:r>
                  <a:rPr/>
                  <a:t>推理证明: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C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C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C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t>  </m:t>
                    </m:r>
                  </m:oMath>
                </a14:m>
                <a:r>
                  <a:rPr/>
                  <a:t> P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C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ES(1)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t>  </m:t>
                    </m:r>
                  </m:oMath>
                </a14:m>
                <a:r>
                  <a:rPr/>
                  <a:t> P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US(3)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t>B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T(4)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t>B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C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T(2)(5)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B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T(6)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C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t>  </m:t>
                    </m:r>
                  </m:oMath>
                </a14:m>
                <a:r>
                  <a:rPr/>
                  <a:t> EG(7)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凡是大熊猫都产在中国四川省, 欢欢是只大熊猫, 所以欢欢产在中国四川省.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是大熊猫;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产在中国四川省 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: 欢欢.</a:t>
                </a:r>
              </a:p>
              <a:p>
                <a:pPr lvl="0" indent="0" marL="0">
                  <a:buNone/>
                </a:pPr>
                <a:r>
                  <a:rPr/>
                  <a:t>前提: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;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结论: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t>  </m:t>
                    </m:r>
                  </m:oMath>
                </a14:m>
                <a:r>
                  <a:rPr/>
                  <a:t> P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US(1)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P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)</m:t>
                    </m:r>
                    <m:r>
                      <m:t>  </m:t>
                    </m:r>
                  </m:oMath>
                </a14:m>
                <a:r>
                  <a:rPr/>
                  <a:t> T(2)(3)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推理证明: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作为附加前提. 证明如下: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P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¬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T(1)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t>  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</m:oMath>
                </a14:m>
                <a:r>
                  <a:rPr/>
                  <a:t> ES(2)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P(附加前提)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¬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T(4)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  </m:t>
                    </m:r>
                  </m:oMath>
                </a14:m>
                <a:r>
                  <a:rPr/>
                  <a:t> US(5)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-457200" marL="457200">
                  <a:buAutoNum startAt="7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¬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T(3)(6)</a:t>
                </a:r>
              </a:p>
              <a:p>
                <a:pPr lvl="0" indent="-457200" marL="457200">
                  <a:buAutoNum startAt="7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</m:e>
                    </m:d>
                    <m:r>
                      <m:t>  </m:t>
                    </m:r>
                  </m:oMath>
                </a14:m>
                <a:r>
                  <a:rPr/>
                  <a:t> T(7)</a:t>
                </a:r>
              </a:p>
              <a:p>
                <a:pPr lvl="0" indent="-457200" marL="457200">
                  <a:buAutoNum startAt="7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t>  </m:t>
                    </m:r>
                  </m:oMath>
                </a14:m>
                <a:r>
                  <a:rPr/>
                  <a:t> P</a:t>
                </a:r>
              </a:p>
              <a:p>
                <a:pPr lvl="0" indent="-457200" marL="457200">
                  <a:buAutoNum startAt="7" type="arabicParenBoth"/>
                </a:pP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t>  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</m:oMath>
                </a14:m>
                <a:r>
                  <a:rPr/>
                  <a:t> US(9)</a:t>
                </a:r>
              </a:p>
              <a:p>
                <a:pPr lvl="0" indent="-457200" marL="457200">
                  <a:buAutoNum startAt="7" type="arabicParenBoth"/>
                </a:pP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¬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Q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</m:e>
                    </m:d>
                    <m:r>
                      <m:t> </m:t>
                    </m:r>
                  </m:oMath>
                </a14:m>
                <a:r>
                  <a:rPr/>
                  <a:t> </a:t>
                </a:r>
                <a14:m>
                  <m:oMath xmlns:m="http://schemas.openxmlformats.org/officeDocument/2006/math">
                    <m:r>
                      <m:t>  </m:t>
                    </m:r>
                    <m:r>
                      <m:t>  </m:t>
                    </m:r>
                    <m:r>
                      <m:t>  </m:t>
                    </m:r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T(8)(10)</a:t>
                </a:r>
              </a:p>
              <a:p>
                <a:pPr lvl="0" indent="0" marL="0">
                  <a:buNone/>
                </a:pPr>
                <a:r>
                  <a:rPr/>
                  <a:t>(11)是一个矛盾式, 所以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Q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¬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⊨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x</m:t>
                      </m:r>
                      <m: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推理证明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H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→</m:t>
                          </m:r>
                          <m:r>
                            <m:t>M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⊨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∀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H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N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N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t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N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作为附加前提, 证明序列如下: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N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 P(附加前提)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N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t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  <m:r>
                      <m:t>  </m:t>
                    </m:r>
                  </m:oMath>
                </a14:m>
                <a:r>
                  <a:rPr/>
                  <a:t> US(1)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H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t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US(2)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-457200" marL="457200">
                  <a:buAutoNum startAt="4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M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t> </m:t>
                    </m:r>
                    <m:r>
                      <m:t> </m:t>
                    </m:r>
                  </m:oMath>
                </a14:m>
                <a:r>
                  <a:rPr/>
                  <a:t> P</a:t>
                </a:r>
              </a:p>
              <a:p>
                <a:pPr lvl="0" indent="-457200" marL="457200">
                  <a:buAutoNum startAt="4" type="arabicParenBoth"/>
                </a:pPr>
                <a14:m>
                  <m:oMath xmlns:m="http://schemas.openxmlformats.org/officeDocument/2006/math">
                    <m:r>
                      <m:t>H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M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US(4)</a:t>
                </a:r>
              </a:p>
              <a:p>
                <a:pPr lvl="0" indent="-457200" marL="457200">
                  <a:buAutoNum startAt="4" type="arabicParenBoth"/>
                </a:pPr>
                <a14:m>
                  <m:oMath xmlns:m="http://schemas.openxmlformats.org/officeDocument/2006/math">
                    <m:r>
                      <m:t>H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T(3)</a:t>
                </a:r>
              </a:p>
              <a:p>
                <a:pPr lvl="0" indent="-457200" marL="457200">
                  <a:buAutoNum startAt="4" type="arabicParenBoth"/>
                </a:pPr>
                <a14:m>
                  <m:oMath xmlns:m="http://schemas.openxmlformats.org/officeDocument/2006/math">
                    <m:r>
                      <m:t>M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T(5)(6)</a:t>
                </a:r>
              </a:p>
              <a:p>
                <a:pPr lvl="0" indent="-457200" marL="457200">
                  <a:buAutoNum startAt="4" type="arabicParenBoth"/>
                </a:pPr>
                <a14:m>
                  <m:oMath xmlns:m="http://schemas.openxmlformats.org/officeDocument/2006/math"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t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T(3)</a:t>
                </a:r>
              </a:p>
              <a:p>
                <a:pPr lvl="0" indent="-457200" marL="457200">
                  <a:buAutoNum startAt="4" type="arabicParenBoth"/>
                </a:pPr>
                <a14:m>
                  <m:oMath xmlns:m="http://schemas.openxmlformats.org/officeDocument/2006/math">
                    <m:r>
                      <m:t>M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t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  <m:r>
                      <m:t>  </m:t>
                    </m:r>
                  </m:oMath>
                </a14:m>
                <a:r>
                  <a:rPr/>
                  <a:t> T(7)(8)</a:t>
                </a:r>
              </a:p>
              <a:p>
                <a:pPr lvl="0" indent="-457200" marL="457200">
                  <a:buAutoNum startAt="4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r>
                      <m:rPr>
                        <m:sty m:val="p"/>
                      </m:rPr>
                      <m:t>(</m:t>
                    </m:r>
                    <m:r>
                      <m:t>M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t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 EG(9)</a:t>
                </a:r>
              </a:p>
              <a:p>
                <a:pPr lvl="0" indent="-457200" marL="457200">
                  <a:buAutoNum startAt="4"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∀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H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N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y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M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N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t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y</m:t>
                            </m:r>
                          </m:e>
                        </m:d>
                      </m:e>
                    </m:d>
                    <m:r>
                      <m:t>  </m:t>
                    </m:r>
                    <m:r>
                      <m:t>  </m:t>
                    </m:r>
                  </m:oMath>
                </a14:m>
                <a:r>
                  <a:rPr/>
                  <a:t> CP(1)(10)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推理证明苏格拉底的三段论: 所有的人都是会死的, 苏格拉底是人, 所以苏格拉底是会死的.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是人,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是会死的, 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: 苏格拉底.</a:t>
                </a:r>
              </a:p>
              <a:p>
                <a:pPr lvl="0" indent="0" marL="0">
                  <a:buNone/>
                </a:pPr>
                <a:r>
                  <a:rPr/>
                  <a:t>前提: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结论: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</m:oMath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证明序列如下: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G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t>  </m:t>
                    </m:r>
                  </m:oMath>
                </a14:m>
                <a:r>
                  <a:rPr/>
                  <a:t> P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  <m:r>
                      <m:t> </m:t>
                    </m:r>
                    <m:r>
                      <m:t> </m:t>
                    </m:r>
                  </m:oMath>
                </a14:m>
                <a:r>
                  <a:rPr/>
                  <a:t> US(1)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  <m:r>
                      <m:t>  </m:t>
                    </m:r>
                    <m:r>
                      <m:t> 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</m:oMath>
                </a14:m>
                <a:r>
                  <a:rPr/>
                  <a:t> P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t>  </m:t>
                    </m:r>
                    <m:r>
                      <m:t>  </m:t>
                    </m:r>
                    <m:r>
                      <m:t>  </m:t>
                    </m:r>
                    <m:r>
                      <m:t> 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</m:oMath>
                </a14:m>
                <a:r>
                  <a:rPr/>
                  <a:t> T(2)(3)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 b="1"/>
                  <a:t>2是偶数</a:t>
                </a:r>
                <a:r>
                  <a:rPr/>
                  <a:t>, 可以符号化为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, 其中</a:t>
                </a:r>
                <a14:m>
                  <m:oMath xmlns:m="http://schemas.openxmlformats.org/officeDocument/2006/math">
                    <m:r>
                      <m:t>P</m:t>
                    </m:r>
                    <m:r>
                      <m:rPr>
                        <m:sty m:val="p"/>
                      </m:rPr>
                      <m:t>:</m:t>
                    </m:r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是偶数,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:</m:t>
                    </m:r>
                    <m:r>
                      <m:t>2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 b="1"/>
                  <a:t>小王喜欢小花猫</a:t>
                </a:r>
                <a:r>
                  <a:rPr/>
                  <a:t>, 可以符号化为: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, 其中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喜欢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: 小王,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: 小花猫.</a:t>
                </a:r>
              </a:p>
              <a:p>
                <a:pPr lvl="0" indent="0" marL="0">
                  <a:buNone/>
                </a:pPr>
                <a:r>
                  <a:rPr b="1"/>
                  <a:t>上海位于北京和广州之间</a:t>
                </a:r>
                <a:r>
                  <a:rPr/>
                  <a:t>, 可以符号化为: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 其中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位于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之间,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: 上海,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: 北京, 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: 广州.</a:t>
                </a:r>
              </a:p>
              <a:p>
                <a:pPr lvl="0" indent="0" marL="0">
                  <a:buNone/>
                </a:pPr>
                <a:r>
                  <a:rPr b="1"/>
                  <a:t>张三是大学生, 李四是大学生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(命题逻辑中符号化) 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: 张三是大学生, 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: 李四是大学生.</a:t>
                </a:r>
              </a:p>
              <a:p>
                <a:pPr lvl="0" indent="0" marL="0">
                  <a:buNone/>
                </a:pPr>
                <a:r>
                  <a:rPr/>
                  <a:t>(谓词逻辑中符号化)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: 张三是大学生,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: 李四是大学生. 其中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是大学生,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: 张三,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: 李四.</a:t>
                </a:r>
              </a:p>
              <a:p>
                <a:pPr lvl="0" indent="0" marL="0">
                  <a:buNone/>
                </a:pPr>
                <a:r>
                  <a:rPr/>
                  <a:t>在命题逻辑符号化的结果中, 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没有任何联系. 而在谓词逻辑符号化的结果中, 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反映出了两者同是大学生.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一个给定的谓词, 可以与不同的个体常元构成不同的命题.</a:t>
                </a:r>
              </a:p>
              <a:p>
                <a:pPr lvl="0" indent="0" marL="0">
                  <a:buNone/>
                </a:pPr>
                <a:r>
                  <a:rPr/>
                  <a:t>张三是大学生, 李四是大学生.</a:t>
                </a:r>
              </a:p>
              <a:p>
                <a:pPr lvl="0" indent="0" marL="0">
                  <a:buNone/>
                </a:pPr>
                <a:r>
                  <a:rPr/>
                  <a:t>这是两个不同的命题, 但它们有一个共同的表现形式, 即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是个体变元. 当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取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时就分别表示上述两个命题.</a:t>
                </a:r>
              </a:p>
              <a:p>
                <a:pPr lvl="0" indent="0" marL="0">
                  <a:buNone/>
                </a:pPr>
                <a:r>
                  <a:rPr/>
                  <a:t>在这里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只是某些具体命题的共性抽象, 本身不代表任何命题.</a:t>
                </a:r>
              </a:p>
              <a:p>
                <a:pPr lvl="0" indent="0" marL="0">
                  <a:buNone/>
                </a:pPr>
                <a:r>
                  <a:rPr/>
                  <a:t>定义: 一个由谓词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(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1</m:t>
                    </m:r>
                  </m:oMath>
                </a14:m>
                <a:r>
                  <a:rPr/>
                  <a:t>)个个体变元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组成的符号串</a:t>
                </a:r>
                <a14:m>
                  <m:oMath xmlns:m="http://schemas.openxmlformats.org/officeDocument/2006/math">
                    <m:r>
                      <m:t>P</m:t>
                    </m:r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)称为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 b="1"/>
                  <a:t>元谓词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 一元谓词, 例: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喜欢动物.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</m:oMath>
                </a14:m>
                <a:r>
                  <a:rPr/>
                  <a:t>, 二元谓词, 例: 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是同学.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</m:oMath>
                </a14:m>
                <a:r>
                  <a:rPr/>
                  <a:t>, 三元谓词, 例: </a:t>
                </a:r>
                <a14:m>
                  <m:oMath xmlns:m="http://schemas.openxmlformats.org/officeDocument/2006/math"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z</m:t>
                        </m:r>
                      </m:e>
                    </m:d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z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9C546EC-AC1C-C345-9023-E083A2B49FE5}" vid="{52DE7823-00EB-A04D-BF22-60CE6D32CF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Songti SC</vt:lpstr>
      <vt:lpstr>Arial</vt:lpstr>
      <vt:lpstr>Calibri</vt:lpstr>
      <vt:lpstr>Georgia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谓词逻辑</dc:title>
  <dc:creator>李 辉</dc:creator>
  <cp:keywords/>
  <dcterms:created xsi:type="dcterms:W3CDTF">2023-10-06T03:06:58Z</dcterms:created>
  <dcterms:modified xsi:type="dcterms:W3CDTF">2023-10-06T03:06:58Z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-title">
    <vt:lpwstr>主讲教师</vt:lpwstr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>Res/DM.bib</vt:lpwstr>
  </property>
  <property fmtid="{D5CDD505-2E9C-101B-9397-08002B2CF9AE}" pid="6" name="by-author">
    <vt:lpwstr/>
  </property>
  <property fmtid="{D5CDD505-2E9C-101B-9397-08002B2CF9AE}" pid="7" name="csl">
    <vt:lpwstr>Res/csl/computing-surveys.csl</vt:lpwstr>
  </property>
  <property fmtid="{D5CDD505-2E9C-101B-9397-08002B2CF9AE}" pid="8" name="editor">
    <vt:lpwstr>source</vt:lpwstr>
  </property>
  <property fmtid="{D5CDD505-2E9C-101B-9397-08002B2CF9AE}" pid="9" name="execute">
    <vt:lpwstr/>
  </property>
  <property fmtid="{D5CDD505-2E9C-101B-9397-08002B2CF9AE}" pid="10" name="header-includes">
    <vt:lpwstr/>
  </property>
  <property fmtid="{D5CDD505-2E9C-101B-9397-08002B2CF9AE}" pid="11" name="include-after">
    <vt:lpwstr/>
  </property>
  <property fmtid="{D5CDD505-2E9C-101B-9397-08002B2CF9AE}" pid="12" name="include-before">
    <vt:lpwstr/>
  </property>
  <property fmtid="{D5CDD505-2E9C-101B-9397-08002B2CF9AE}" pid="13" name="labels">
    <vt:lpwstr/>
  </property>
  <property fmtid="{D5CDD505-2E9C-101B-9397-08002B2CF9AE}" pid="14" name="toc-title">
    <vt:lpwstr>内容</vt:lpwstr>
  </property>
</Properties>
</file>