
<file path=[Content_Types].xml><?xml version="1.0" encoding="utf-8"?>
<Types xmlns="http://schemas.openxmlformats.org/package/2006/content-types">
  <Default Extension="xml" ContentType="application/xml"/>
  <Default Extension="rels" ContentType="application/vnd.openxmlformats-package.relationships+xml"/>
  <Override PartName="/docProps/app.xml" ContentType="application/vnd.openxmlformats-officedocument.extended-properti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custom.xml" ContentType="application/vnd.openxmlformats-officedocument.custom-properties+xml"/>
  <Override PartName="/ppt/presentation.xml" ContentType="application/vnd.openxmlformats-officedocument.presentationml.presentation.main+xml"/>
  <Override PartName="/ppt/viewProps.xml" ContentType="application/vnd.openxmlformats-officedocument.presentationml.viewPro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Types>
</file>

<file path=_rels/.rels><?xml version="1.0" encoding="UTF-8"?><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package/2006/relationships/metadata/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p="http://schemas.openxmlformats.org/presentationml/2006/main" xmlns:r="http://schemas.openxmlformats.org/officeDocument/2006/relationships" autoCompressPictures="0" showSpecialPlsOnTitleSld="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 id="390" r:id="rId136"/>
    <p:sldId id="391" r:id="rId137"/>
    <p:sldId id="392" r:id="rId138"/>
    <p:sldId id="393" r:id="rId139"/>
    <p:sldId id="394" r:id="rId140"/>
    <p:sldId id="395" r:id="rId141"/>
    <p:sldId id="396" r:id="rId142"/>
    <p:sldId id="397" r:id="rId143"/>
    <p:sldId id="398" r:id="rId144"/>
    <p:sldId id="399" r:id="rId145"/>
    <p:sldId id="400" r:id="rId146"/>
    <p:sldId id="401" r:id="rId147"/>
    <p:sldId id="402" r:id="rId148"/>
    <p:sldId id="403" r:id="rId149"/>
    <p:sldId id="404" r:id="rId150"/>
    <p:sldId id="405" r:id="rId151"/>
    <p:sldId id="406" r:id="rId152"/>
    <p:sldId id="407" r:id="rId153"/>
    <p:sldId id="408" r:id="rId154"/>
    <p:sldId id="409" r:id="rId155"/>
    <p:sldId id="410" r:id="rId156"/>
    <p:sldId id="411" r:id="rId157"/>
    <p:sldId id="412" r:id="rId158"/>
    <p:sldId id="413" r:id="rId159"/>
    <p:sldId id="414" r:id="rId160"/>
    <p:sldId id="415" r:id="rId161"/>
    <p:sldId id="416" r:id="rId162"/>
    <p:sldId id="417" r:id="rId163"/>
    <p:sldId id="418" r:id="rId164"/>
    <p:sldId id="419" r:id="rId165"/>
    <p:sldId id="420" r:id="rId166"/>
    <p:sldId id="421" r:id="rId167"/>
    <p:sldId id="422" r:id="rId168"/>
    <p:sldId id="423" r:id="rId169"/>
    <p:sldId id="424" r:id="rId170"/>
    <p:sldId id="425" r:id="rId171"/>
    <p:sldId id="426" r:id="rId172"/>
    <p:sldId id="427" r:id="rId173"/>
    <p:sldId id="428" r:id="rId174"/>
    <p:sldId id="429" r:id="rId175"/>
    <p:sldId id="430" r:id="rId176"/>
    <p:sldId id="431" r:id="rId177"/>
    <p:sldId id="432" r:id="rId178"/>
    <p:sldId id="433" r:id="rId179"/>
    <p:sldId id="434" r:id="rId180"/>
    <p:sldId id="435" r:id="rId181"/>
    <p:sldId id="436" r:id="rId182"/>
    <p:sldId id="437" r:id="rId183"/>
    <p:sldId id="438" r:id="rId184"/>
    <p:sldId id="439" r:id="rId185"/>
  </p:sldIdLst>
  <p:sldSz cx="12192000" cy="6858000"/>
  <p:notesSz cx="6858000" cy="9144000"/>
  <p:defaultTextStyle>
    <a:defPPr>
      <a:defRPr lang="en-US"/>
    </a:defPPr>
    <a:lvl1pPr algn="l" defTabSz="457200" eaLnBrk="1" hangingPunct="1" latinLnBrk="0" marL="0" rtl="0">
      <a:defRPr kern="1200" sz="1800">
        <a:solidFill>
          <a:schemeClr val="tx1"/>
        </a:solidFill>
        <a:latin typeface="+mn-lt"/>
        <a:ea typeface="+mn-ea"/>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p="http://schemas.openxmlformats.org/presentationml/2006/main" xmlns:r="http://schemas.openxmlformats.org/officeDocument/2006/relationships">
  <p:normalViewPr horzBarState="maximized">
    <p:restoredLeft sz="15611"/>
    <p:restoredTop sz="96327"/>
  </p:normalViewPr>
  <p:slideViewPr>
    <p:cSldViewPr snapToGrid="0">
      <p:cViewPr varScale="1">
        <p:scale>
          <a:sx d="100" n="123"/>
          <a:sy d="100" n="123"/>
        </p:scale>
        <p:origin x="696" y="192"/>
      </p:cViewPr>
      <p:guideLst/>
    </p:cSldViewPr>
  </p:slideViewPr>
  <p:notesTextViewPr>
    <p:cViewPr>
      <p:scale>
        <a:sx d="1" n="1"/>
        <a:sy d="1" n="1"/>
      </p:scale>
      <p:origin x="0" y="0"/>
    </p:cViewPr>
  </p:notesTextViewPr>
  <p:gridSpacing cx="76200" cy="76200"/>
</p:viewPr>
</file>

<file path=ppt/_rels/presentation.xml.rels><?xml version="1.0" encoding="UTF-8"?><Relationships xmlns="http://schemas.openxmlformats.org/package/2006/relationships"><Relationship Id="rId2" Type="http://schemas.openxmlformats.org/officeDocument/2006/relationships/slide" Target="slides/slide1.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slide" Target="slides/slide18.xml" /><Relationship Id="rId20" Type="http://schemas.openxmlformats.org/officeDocument/2006/relationships/slide" Target="slides/slide19.xml" /><Relationship Id="rId21" Type="http://schemas.openxmlformats.org/officeDocument/2006/relationships/slide" Target="slides/slide20.xml" /><Relationship Id="rId22" Type="http://schemas.openxmlformats.org/officeDocument/2006/relationships/slide" Target="slides/slide21.xml" /><Relationship Id="rId23" Type="http://schemas.openxmlformats.org/officeDocument/2006/relationships/slide" Target="slides/slide22.xml" /><Relationship Id="rId24" Type="http://schemas.openxmlformats.org/officeDocument/2006/relationships/slide" Target="slides/slide23.xml" /><Relationship Id="rId25" Type="http://schemas.openxmlformats.org/officeDocument/2006/relationships/slide" Target="slides/slide24.xml" /><Relationship Id="rId26" Type="http://schemas.openxmlformats.org/officeDocument/2006/relationships/slide" Target="slides/slide25.xml" /><Relationship Id="rId27" Type="http://schemas.openxmlformats.org/officeDocument/2006/relationships/slide" Target="slides/slide26.xml" /><Relationship Id="rId28" Type="http://schemas.openxmlformats.org/officeDocument/2006/relationships/slide" Target="slides/slide27.xml" /><Relationship Id="rId29" Type="http://schemas.openxmlformats.org/officeDocument/2006/relationships/slide" Target="slides/slide28.xml" /><Relationship Id="rId30" Type="http://schemas.openxmlformats.org/officeDocument/2006/relationships/slide" Target="slides/slide29.xml" /><Relationship Id="rId31" Type="http://schemas.openxmlformats.org/officeDocument/2006/relationships/slide" Target="slides/slide30.xml" /><Relationship Id="rId32" Type="http://schemas.openxmlformats.org/officeDocument/2006/relationships/slide" Target="slides/slide31.xml" /><Relationship Id="rId33" Type="http://schemas.openxmlformats.org/officeDocument/2006/relationships/slide" Target="slides/slide32.xml" /><Relationship Id="rId34" Type="http://schemas.openxmlformats.org/officeDocument/2006/relationships/slide" Target="slides/slide33.xml" /><Relationship Id="rId35" Type="http://schemas.openxmlformats.org/officeDocument/2006/relationships/slide" Target="slides/slide34.xml" /><Relationship Id="rId36" Type="http://schemas.openxmlformats.org/officeDocument/2006/relationships/slide" Target="slides/slide35.xml" /><Relationship Id="rId37" Type="http://schemas.openxmlformats.org/officeDocument/2006/relationships/slide" Target="slides/slide36.xml" /><Relationship Id="rId38" Type="http://schemas.openxmlformats.org/officeDocument/2006/relationships/slide" Target="slides/slide37.xml" /><Relationship Id="rId39" Type="http://schemas.openxmlformats.org/officeDocument/2006/relationships/slide" Target="slides/slide38.xml" /><Relationship Id="rId40" Type="http://schemas.openxmlformats.org/officeDocument/2006/relationships/slide" Target="slides/slide39.xml" /><Relationship Id="rId41" Type="http://schemas.openxmlformats.org/officeDocument/2006/relationships/slide" Target="slides/slide40.xml" /><Relationship Id="rId42" Type="http://schemas.openxmlformats.org/officeDocument/2006/relationships/slide" Target="slides/slide41.xml" /><Relationship Id="rId43" Type="http://schemas.openxmlformats.org/officeDocument/2006/relationships/slide" Target="slides/slide42.xml" /><Relationship Id="rId44" Type="http://schemas.openxmlformats.org/officeDocument/2006/relationships/slide" Target="slides/slide43.xml" /><Relationship Id="rId45" Type="http://schemas.openxmlformats.org/officeDocument/2006/relationships/slide" Target="slides/slide44.xml" /><Relationship Id="rId46" Type="http://schemas.openxmlformats.org/officeDocument/2006/relationships/slide" Target="slides/slide45.xml" /><Relationship Id="rId47" Type="http://schemas.openxmlformats.org/officeDocument/2006/relationships/slide" Target="slides/slide46.xml" /><Relationship Id="rId48" Type="http://schemas.openxmlformats.org/officeDocument/2006/relationships/slide" Target="slides/slide47.xml" /><Relationship Id="rId49" Type="http://schemas.openxmlformats.org/officeDocument/2006/relationships/slide" Target="slides/slide48.xml" /><Relationship Id="rId50" Type="http://schemas.openxmlformats.org/officeDocument/2006/relationships/slide" Target="slides/slide49.xml" /><Relationship Id="rId51" Type="http://schemas.openxmlformats.org/officeDocument/2006/relationships/slide" Target="slides/slide50.xml" /><Relationship Id="rId52" Type="http://schemas.openxmlformats.org/officeDocument/2006/relationships/slide" Target="slides/slide51.xml" /><Relationship Id="rId53" Type="http://schemas.openxmlformats.org/officeDocument/2006/relationships/slide" Target="slides/slide52.xml" /><Relationship Id="rId54" Type="http://schemas.openxmlformats.org/officeDocument/2006/relationships/slide" Target="slides/slide53.xml" /><Relationship Id="rId55" Type="http://schemas.openxmlformats.org/officeDocument/2006/relationships/slide" Target="slides/slide54.xml" /><Relationship Id="rId56" Type="http://schemas.openxmlformats.org/officeDocument/2006/relationships/slide" Target="slides/slide55.xml" /><Relationship Id="rId57" Type="http://schemas.openxmlformats.org/officeDocument/2006/relationships/slide" Target="slides/slide56.xml" /><Relationship Id="rId58" Type="http://schemas.openxmlformats.org/officeDocument/2006/relationships/slide" Target="slides/slide57.xml" /><Relationship Id="rId59" Type="http://schemas.openxmlformats.org/officeDocument/2006/relationships/slide" Target="slides/slide58.xml" /><Relationship Id="rId60" Type="http://schemas.openxmlformats.org/officeDocument/2006/relationships/slide" Target="slides/slide59.xml" /><Relationship Id="rId61" Type="http://schemas.openxmlformats.org/officeDocument/2006/relationships/slide" Target="slides/slide60.xml" /><Relationship Id="rId62" Type="http://schemas.openxmlformats.org/officeDocument/2006/relationships/slide" Target="slides/slide61.xml" /><Relationship Id="rId63" Type="http://schemas.openxmlformats.org/officeDocument/2006/relationships/slide" Target="slides/slide62.xml" /><Relationship Id="rId64" Type="http://schemas.openxmlformats.org/officeDocument/2006/relationships/slide" Target="slides/slide63.xml" /><Relationship Id="rId65" Type="http://schemas.openxmlformats.org/officeDocument/2006/relationships/slide" Target="slides/slide64.xml" /><Relationship Id="rId66" Type="http://schemas.openxmlformats.org/officeDocument/2006/relationships/slide" Target="slides/slide65.xml" /><Relationship Id="rId67" Type="http://schemas.openxmlformats.org/officeDocument/2006/relationships/slide" Target="slides/slide66.xml" /><Relationship Id="rId68" Type="http://schemas.openxmlformats.org/officeDocument/2006/relationships/slide" Target="slides/slide67.xml" /><Relationship Id="rId69" Type="http://schemas.openxmlformats.org/officeDocument/2006/relationships/slide" Target="slides/slide68.xml" /><Relationship Id="rId70" Type="http://schemas.openxmlformats.org/officeDocument/2006/relationships/slide" Target="slides/slide69.xml" /><Relationship Id="rId71" Type="http://schemas.openxmlformats.org/officeDocument/2006/relationships/slide" Target="slides/slide70.xml" /><Relationship Id="rId72" Type="http://schemas.openxmlformats.org/officeDocument/2006/relationships/slide" Target="slides/slide71.xml" /><Relationship Id="rId73" Type="http://schemas.openxmlformats.org/officeDocument/2006/relationships/slide" Target="slides/slide72.xml" /><Relationship Id="rId74" Type="http://schemas.openxmlformats.org/officeDocument/2006/relationships/slide" Target="slides/slide73.xml" /><Relationship Id="rId75" Type="http://schemas.openxmlformats.org/officeDocument/2006/relationships/slide" Target="slides/slide74.xml" /><Relationship Id="rId76" Type="http://schemas.openxmlformats.org/officeDocument/2006/relationships/slide" Target="slides/slide75.xml" /><Relationship Id="rId77" Type="http://schemas.openxmlformats.org/officeDocument/2006/relationships/slide" Target="slides/slide76.xml" /><Relationship Id="rId78" Type="http://schemas.openxmlformats.org/officeDocument/2006/relationships/slide" Target="slides/slide77.xml" /><Relationship Id="rId79" Type="http://schemas.openxmlformats.org/officeDocument/2006/relationships/slide" Target="slides/slide78.xml" /><Relationship Id="rId80" Type="http://schemas.openxmlformats.org/officeDocument/2006/relationships/slide" Target="slides/slide79.xml" /><Relationship Id="rId81" Type="http://schemas.openxmlformats.org/officeDocument/2006/relationships/slide" Target="slides/slide80.xml" /><Relationship Id="rId82" Type="http://schemas.openxmlformats.org/officeDocument/2006/relationships/slide" Target="slides/slide81.xml" /><Relationship Id="rId83" Type="http://schemas.openxmlformats.org/officeDocument/2006/relationships/slide" Target="slides/slide82.xml" /><Relationship Id="rId84" Type="http://schemas.openxmlformats.org/officeDocument/2006/relationships/slide" Target="slides/slide83.xml" /><Relationship Id="rId85" Type="http://schemas.openxmlformats.org/officeDocument/2006/relationships/slide" Target="slides/slide84.xml" /><Relationship Id="rId86" Type="http://schemas.openxmlformats.org/officeDocument/2006/relationships/slide" Target="slides/slide85.xml" /><Relationship Id="rId87" Type="http://schemas.openxmlformats.org/officeDocument/2006/relationships/slide" Target="slides/slide86.xml" /><Relationship Id="rId88" Type="http://schemas.openxmlformats.org/officeDocument/2006/relationships/slide" Target="slides/slide87.xml" /><Relationship Id="rId89" Type="http://schemas.openxmlformats.org/officeDocument/2006/relationships/slide" Target="slides/slide88.xml" /><Relationship Id="rId90" Type="http://schemas.openxmlformats.org/officeDocument/2006/relationships/slide" Target="slides/slide89.xml" /><Relationship Id="rId91" Type="http://schemas.openxmlformats.org/officeDocument/2006/relationships/slide" Target="slides/slide90.xml" /><Relationship Id="rId92" Type="http://schemas.openxmlformats.org/officeDocument/2006/relationships/slide" Target="slides/slide91.xml" /><Relationship Id="rId93" Type="http://schemas.openxmlformats.org/officeDocument/2006/relationships/slide" Target="slides/slide92.xml" /><Relationship Id="rId94" Type="http://schemas.openxmlformats.org/officeDocument/2006/relationships/slide" Target="slides/slide93.xml" /><Relationship Id="rId95" Type="http://schemas.openxmlformats.org/officeDocument/2006/relationships/slide" Target="slides/slide94.xml" /><Relationship Id="rId96" Type="http://schemas.openxmlformats.org/officeDocument/2006/relationships/slide" Target="slides/slide95.xml" /><Relationship Id="rId97" Type="http://schemas.openxmlformats.org/officeDocument/2006/relationships/slide" Target="slides/slide96.xml" /><Relationship Id="rId98" Type="http://schemas.openxmlformats.org/officeDocument/2006/relationships/slide" Target="slides/slide97.xml" /><Relationship Id="rId99" Type="http://schemas.openxmlformats.org/officeDocument/2006/relationships/slide" Target="slides/slide98.xml" /><Relationship Id="rId100" Type="http://schemas.openxmlformats.org/officeDocument/2006/relationships/slide" Target="slides/slide99.xml" /><Relationship Id="rId101" Type="http://schemas.openxmlformats.org/officeDocument/2006/relationships/slide" Target="slides/slide100.xml" /><Relationship Id="rId102" Type="http://schemas.openxmlformats.org/officeDocument/2006/relationships/slide" Target="slides/slide101.xml" /><Relationship Id="rId103" Type="http://schemas.openxmlformats.org/officeDocument/2006/relationships/slide" Target="slides/slide102.xml" /><Relationship Id="rId104" Type="http://schemas.openxmlformats.org/officeDocument/2006/relationships/slide" Target="slides/slide103.xml" /><Relationship Id="rId105" Type="http://schemas.openxmlformats.org/officeDocument/2006/relationships/slide" Target="slides/slide104.xml" /><Relationship Id="rId106" Type="http://schemas.openxmlformats.org/officeDocument/2006/relationships/slide" Target="slides/slide105.xml" /><Relationship Id="rId107" Type="http://schemas.openxmlformats.org/officeDocument/2006/relationships/slide" Target="slides/slide106.xml" /><Relationship Id="rId108" Type="http://schemas.openxmlformats.org/officeDocument/2006/relationships/slide" Target="slides/slide107.xml" /><Relationship Id="rId109" Type="http://schemas.openxmlformats.org/officeDocument/2006/relationships/slide" Target="slides/slide108.xml" /><Relationship Id="rId110" Type="http://schemas.openxmlformats.org/officeDocument/2006/relationships/slide" Target="slides/slide109.xml" /><Relationship Id="rId111" Type="http://schemas.openxmlformats.org/officeDocument/2006/relationships/slide" Target="slides/slide110.xml" /><Relationship Id="rId112" Type="http://schemas.openxmlformats.org/officeDocument/2006/relationships/slide" Target="slides/slide111.xml" /><Relationship Id="rId113" Type="http://schemas.openxmlformats.org/officeDocument/2006/relationships/slide" Target="slides/slide112.xml" /><Relationship Id="rId114" Type="http://schemas.openxmlformats.org/officeDocument/2006/relationships/slide" Target="slides/slide113.xml" /><Relationship Id="rId115" Type="http://schemas.openxmlformats.org/officeDocument/2006/relationships/slide" Target="slides/slide114.xml" /><Relationship Id="rId116" Type="http://schemas.openxmlformats.org/officeDocument/2006/relationships/slide" Target="slides/slide115.xml" /><Relationship Id="rId117" Type="http://schemas.openxmlformats.org/officeDocument/2006/relationships/slide" Target="slides/slide116.xml" /><Relationship Id="rId118" Type="http://schemas.openxmlformats.org/officeDocument/2006/relationships/slide" Target="slides/slide117.xml" /><Relationship Id="rId119" Type="http://schemas.openxmlformats.org/officeDocument/2006/relationships/slide" Target="slides/slide118.xml" /><Relationship Id="rId120" Type="http://schemas.openxmlformats.org/officeDocument/2006/relationships/slide" Target="slides/slide119.xml" /><Relationship Id="rId121" Type="http://schemas.openxmlformats.org/officeDocument/2006/relationships/slide" Target="slides/slide120.xml" /><Relationship Id="rId122" Type="http://schemas.openxmlformats.org/officeDocument/2006/relationships/slide" Target="slides/slide121.xml" /><Relationship Id="rId123" Type="http://schemas.openxmlformats.org/officeDocument/2006/relationships/slide" Target="slides/slide122.xml" /><Relationship Id="rId124" Type="http://schemas.openxmlformats.org/officeDocument/2006/relationships/slide" Target="slides/slide123.xml" /><Relationship Id="rId125" Type="http://schemas.openxmlformats.org/officeDocument/2006/relationships/slide" Target="slides/slide124.xml" /><Relationship Id="rId126" Type="http://schemas.openxmlformats.org/officeDocument/2006/relationships/slide" Target="slides/slide125.xml" /><Relationship Id="rId127" Type="http://schemas.openxmlformats.org/officeDocument/2006/relationships/slide" Target="slides/slide126.xml" /><Relationship Id="rId128" Type="http://schemas.openxmlformats.org/officeDocument/2006/relationships/slide" Target="slides/slide127.xml" /><Relationship Id="rId129" Type="http://schemas.openxmlformats.org/officeDocument/2006/relationships/slide" Target="slides/slide128.xml" /><Relationship Id="rId130" Type="http://schemas.openxmlformats.org/officeDocument/2006/relationships/slide" Target="slides/slide129.xml" /><Relationship Id="rId131" Type="http://schemas.openxmlformats.org/officeDocument/2006/relationships/slide" Target="slides/slide130.xml" /><Relationship Id="rId132" Type="http://schemas.openxmlformats.org/officeDocument/2006/relationships/slide" Target="slides/slide131.xml" /><Relationship Id="rId133" Type="http://schemas.openxmlformats.org/officeDocument/2006/relationships/slide" Target="slides/slide132.xml" /><Relationship Id="rId134" Type="http://schemas.openxmlformats.org/officeDocument/2006/relationships/slide" Target="slides/slide133.xml" /><Relationship Id="rId135" Type="http://schemas.openxmlformats.org/officeDocument/2006/relationships/slide" Target="slides/slide134.xml" /><Relationship Id="rId136" Type="http://schemas.openxmlformats.org/officeDocument/2006/relationships/slide" Target="slides/slide135.xml" /><Relationship Id="rId137" Type="http://schemas.openxmlformats.org/officeDocument/2006/relationships/slide" Target="slides/slide136.xml" /><Relationship Id="rId138" Type="http://schemas.openxmlformats.org/officeDocument/2006/relationships/slide" Target="slides/slide137.xml" /><Relationship Id="rId139" Type="http://schemas.openxmlformats.org/officeDocument/2006/relationships/slide" Target="slides/slide138.xml" /><Relationship Id="rId140" Type="http://schemas.openxmlformats.org/officeDocument/2006/relationships/slide" Target="slides/slide139.xml" /><Relationship Id="rId141" Type="http://schemas.openxmlformats.org/officeDocument/2006/relationships/slide" Target="slides/slide140.xml" /><Relationship Id="rId142" Type="http://schemas.openxmlformats.org/officeDocument/2006/relationships/slide" Target="slides/slide141.xml" /><Relationship Id="rId143" Type="http://schemas.openxmlformats.org/officeDocument/2006/relationships/slide" Target="slides/slide142.xml" /><Relationship Id="rId144" Type="http://schemas.openxmlformats.org/officeDocument/2006/relationships/slide" Target="slides/slide143.xml" /><Relationship Id="rId145" Type="http://schemas.openxmlformats.org/officeDocument/2006/relationships/slide" Target="slides/slide144.xml" /><Relationship Id="rId146" Type="http://schemas.openxmlformats.org/officeDocument/2006/relationships/slide" Target="slides/slide145.xml" /><Relationship Id="rId147" Type="http://schemas.openxmlformats.org/officeDocument/2006/relationships/slide" Target="slides/slide146.xml" /><Relationship Id="rId148" Type="http://schemas.openxmlformats.org/officeDocument/2006/relationships/slide" Target="slides/slide147.xml" /><Relationship Id="rId149" Type="http://schemas.openxmlformats.org/officeDocument/2006/relationships/slide" Target="slides/slide148.xml" /><Relationship Id="rId150" Type="http://schemas.openxmlformats.org/officeDocument/2006/relationships/slide" Target="slides/slide149.xml" /><Relationship Id="rId151" Type="http://schemas.openxmlformats.org/officeDocument/2006/relationships/slide" Target="slides/slide150.xml" /><Relationship Id="rId152" Type="http://schemas.openxmlformats.org/officeDocument/2006/relationships/slide" Target="slides/slide151.xml" /><Relationship Id="rId153" Type="http://schemas.openxmlformats.org/officeDocument/2006/relationships/slide" Target="slides/slide152.xml" /><Relationship Id="rId154" Type="http://schemas.openxmlformats.org/officeDocument/2006/relationships/slide" Target="slides/slide153.xml" /><Relationship Id="rId155" Type="http://schemas.openxmlformats.org/officeDocument/2006/relationships/slide" Target="slides/slide154.xml" /><Relationship Id="rId156" Type="http://schemas.openxmlformats.org/officeDocument/2006/relationships/slide" Target="slides/slide155.xml" /><Relationship Id="rId157" Type="http://schemas.openxmlformats.org/officeDocument/2006/relationships/slide" Target="slides/slide156.xml" /><Relationship Id="rId158" Type="http://schemas.openxmlformats.org/officeDocument/2006/relationships/slide" Target="slides/slide157.xml" /><Relationship Id="rId159" Type="http://schemas.openxmlformats.org/officeDocument/2006/relationships/slide" Target="slides/slide158.xml" /><Relationship Id="rId160" Type="http://schemas.openxmlformats.org/officeDocument/2006/relationships/slide" Target="slides/slide159.xml" /><Relationship Id="rId161" Type="http://schemas.openxmlformats.org/officeDocument/2006/relationships/slide" Target="slides/slide160.xml" /><Relationship Id="rId162" Type="http://schemas.openxmlformats.org/officeDocument/2006/relationships/slide" Target="slides/slide161.xml" /><Relationship Id="rId163" Type="http://schemas.openxmlformats.org/officeDocument/2006/relationships/slide" Target="slides/slide162.xml" /><Relationship Id="rId164" Type="http://schemas.openxmlformats.org/officeDocument/2006/relationships/slide" Target="slides/slide163.xml" /><Relationship Id="rId165" Type="http://schemas.openxmlformats.org/officeDocument/2006/relationships/slide" Target="slides/slide164.xml" /><Relationship Id="rId166" Type="http://schemas.openxmlformats.org/officeDocument/2006/relationships/slide" Target="slides/slide165.xml" /><Relationship Id="rId167" Type="http://schemas.openxmlformats.org/officeDocument/2006/relationships/slide" Target="slides/slide166.xml" /><Relationship Id="rId168" Type="http://schemas.openxmlformats.org/officeDocument/2006/relationships/slide" Target="slides/slide167.xml" /><Relationship Id="rId169" Type="http://schemas.openxmlformats.org/officeDocument/2006/relationships/slide" Target="slides/slide168.xml" /><Relationship Id="rId170" Type="http://schemas.openxmlformats.org/officeDocument/2006/relationships/slide" Target="slides/slide169.xml" /><Relationship Id="rId171" Type="http://schemas.openxmlformats.org/officeDocument/2006/relationships/slide" Target="slides/slide170.xml" /><Relationship Id="rId172" Type="http://schemas.openxmlformats.org/officeDocument/2006/relationships/slide" Target="slides/slide171.xml" /><Relationship Id="rId173" Type="http://schemas.openxmlformats.org/officeDocument/2006/relationships/slide" Target="slides/slide172.xml" /><Relationship Id="rId174" Type="http://schemas.openxmlformats.org/officeDocument/2006/relationships/slide" Target="slides/slide173.xml" /><Relationship Id="rId175" Type="http://schemas.openxmlformats.org/officeDocument/2006/relationships/slide" Target="slides/slide174.xml" /><Relationship Id="rId176" Type="http://schemas.openxmlformats.org/officeDocument/2006/relationships/slide" Target="slides/slide175.xml" /><Relationship Id="rId177" Type="http://schemas.openxmlformats.org/officeDocument/2006/relationships/slide" Target="slides/slide176.xml" /><Relationship Id="rId178" Type="http://schemas.openxmlformats.org/officeDocument/2006/relationships/slide" Target="slides/slide177.xml" /><Relationship Id="rId179" Type="http://schemas.openxmlformats.org/officeDocument/2006/relationships/slide" Target="slides/slide178.xml" /><Relationship Id="rId180" Type="http://schemas.openxmlformats.org/officeDocument/2006/relationships/slide" Target="slides/slide179.xml" /><Relationship Id="rId181" Type="http://schemas.openxmlformats.org/officeDocument/2006/relationships/slide" Target="slides/slide180.xml" /><Relationship Id="rId182" Type="http://schemas.openxmlformats.org/officeDocument/2006/relationships/slide" Target="slides/slide181.xml" /><Relationship Id="rId183" Type="http://schemas.openxmlformats.org/officeDocument/2006/relationships/slide" Target="slides/slide182.xml" /><Relationship Id="rId184" Type="http://schemas.openxmlformats.org/officeDocument/2006/relationships/slide" Target="slides/slide183.xml" /><Relationship Id="rId185" Type="http://schemas.openxmlformats.org/officeDocument/2006/relationships/slide" Target="slides/slide184.xml" /><Relationship Id="rId189" Type="http://schemas.openxmlformats.org/officeDocument/2006/relationships/tableStyles" Target="tableStyles.xml" /><Relationship Id="rId1" Type="http://schemas.openxmlformats.org/officeDocument/2006/relationships/slideMaster" Target="slideMasters/slideMaster1.xml" /><Relationship Id="rId188" Type="http://schemas.openxmlformats.org/officeDocument/2006/relationships/theme" Target="theme/theme1.xml" /><Relationship Id="rId187" Type="http://schemas.openxmlformats.org/officeDocument/2006/relationships/viewProps" Target="viewProps.xml" /><Relationship Id="rId186"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13D8238-BA58-5A48-9BAF-1F688BF56EC4}" type="datetime1">
              <a:rPr lang="en-US" smtClean="0"/>
              <a:t>3/17/23</a:t>
            </a:fld>
            <a:endParaRPr lang="en-US" dirty="0"/>
          </a:p>
        </p:txBody>
      </p:sp>
      <p:sp>
        <p:nvSpPr>
          <p:cNvPr id="5" name="Footer Placeholder 4"/>
          <p:cNvSpPr>
            <a:spLocks noGrp="1"/>
          </p:cNvSpPr>
          <p:nvPr>
            <p:ph type="ftr" sz="quarter" idx="11"/>
          </p:nvPr>
        </p:nvSpPr>
        <p:spPr/>
        <p:txBody>
          <a:bodyPr/>
          <a:lstStyle/>
          <a:p>
            <a:r>
              <a:rPr lang="zh-CN" altLang="en-US" dirty="0"/>
              <a:t>离散数学</a:t>
            </a:r>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9F7281-3443-954B-BDAF-9A4B678FDE42}" type="datetime1">
              <a:rPr lang="en-US" smtClean="0"/>
              <a:t>3/17/23</a:t>
            </a:fld>
            <a:endParaRPr lang="en-US" dirty="0"/>
          </a:p>
        </p:txBody>
      </p:sp>
      <p:sp>
        <p:nvSpPr>
          <p:cNvPr id="5" name="Footer Placeholder 4"/>
          <p:cNvSpPr>
            <a:spLocks noGrp="1"/>
          </p:cNvSpPr>
          <p:nvPr>
            <p:ph type="ftr" sz="quarter" idx="11"/>
          </p:nvPr>
        </p:nvSpPr>
        <p:spPr/>
        <p:txBody>
          <a:bodyPr/>
          <a:lstStyle/>
          <a:p>
            <a:r>
              <a:rPr lang="zh-CN" altLang="en-US" dirty="0"/>
              <a:t>离散数学</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72BD37-125F-7148-A19A-6B80F3FED258}" type="datetime1">
              <a:rPr lang="en-US" smtClean="0"/>
              <a:t>3/17/23</a:t>
            </a:fld>
            <a:endParaRPr lang="en-US" dirty="0"/>
          </a:p>
        </p:txBody>
      </p:sp>
      <p:sp>
        <p:nvSpPr>
          <p:cNvPr id="5" name="Footer Placeholder 4"/>
          <p:cNvSpPr>
            <a:spLocks noGrp="1"/>
          </p:cNvSpPr>
          <p:nvPr>
            <p:ph type="ftr" sz="quarter" idx="11"/>
          </p:nvPr>
        </p:nvSpPr>
        <p:spPr/>
        <p:txBody>
          <a:bodyPr/>
          <a:lstStyle/>
          <a:p>
            <a:r>
              <a:rPr lang="zh-CN" altLang="en-US" dirty="0"/>
              <a:t>离散数学</a:t>
            </a:r>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76E6DD7-DAC7-2C42-A09D-A7032AE9BC85}" type="datetime1">
              <a:rPr lang="en-US" smtClean="0"/>
              <a:t>3/17/23</a:t>
            </a:fld>
            <a:endParaRPr lang="en-US" dirty="0"/>
          </a:p>
        </p:txBody>
      </p:sp>
      <p:sp>
        <p:nvSpPr>
          <p:cNvPr id="6" name="Footer Placeholder 5"/>
          <p:cNvSpPr>
            <a:spLocks noGrp="1"/>
          </p:cNvSpPr>
          <p:nvPr>
            <p:ph type="ftr" sz="quarter" idx="11"/>
          </p:nvPr>
        </p:nvSpPr>
        <p:spPr/>
        <p:txBody>
          <a:bodyPr/>
          <a:lstStyle/>
          <a:p>
            <a:r>
              <a:rPr lang="zh-CN" altLang="en-US" dirty="0"/>
              <a:t>离散数学</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C7A82E8D-D98D-3F41-ABD9-478367A6BBD1}" type="datetime1">
              <a:rPr lang="en-US" smtClean="0"/>
              <a:t>3/17/23</a:t>
            </a:fld>
            <a:endParaRPr lang="en-US" dirty="0"/>
          </a:p>
        </p:txBody>
      </p:sp>
      <p:sp>
        <p:nvSpPr>
          <p:cNvPr id="6" name="Footer Placeholder 5"/>
          <p:cNvSpPr>
            <a:spLocks noGrp="1"/>
          </p:cNvSpPr>
          <p:nvPr>
            <p:ph type="ftr" sz="quarter" idx="11"/>
          </p:nvPr>
        </p:nvSpPr>
        <p:spPr/>
        <p:txBody>
          <a:bodyPr/>
          <a:lstStyle/>
          <a:p>
            <a:r>
              <a:rPr lang="zh-CN" altLang="en-US" dirty="0"/>
              <a:t>离散数学</a:t>
            </a:r>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C6C5A3A-5DCD-7148-AAD8-3AA4CA965B69}" type="datetime1">
              <a:rPr lang="en-US" smtClean="0"/>
              <a:t>3/17/23</a:t>
            </a:fld>
            <a:endParaRPr lang="en-US" dirty="0"/>
          </a:p>
        </p:txBody>
      </p:sp>
      <p:sp>
        <p:nvSpPr>
          <p:cNvPr id="6" name="Footer Placeholder 5"/>
          <p:cNvSpPr>
            <a:spLocks noGrp="1"/>
          </p:cNvSpPr>
          <p:nvPr>
            <p:ph type="ftr" sz="quarter" idx="11"/>
          </p:nvPr>
        </p:nvSpPr>
        <p:spPr/>
        <p:txBody>
          <a:bodyPr/>
          <a:lstStyle/>
          <a:p>
            <a:r>
              <a:rPr lang="zh-CN" altLang="en-US" dirty="0"/>
              <a:t>离散数学</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FD3896-CDC1-4C4F-9FE9-B58D5139ED08}" type="datetime1">
              <a:rPr lang="en-US" smtClean="0"/>
              <a:t>3/17/23</a:t>
            </a:fld>
            <a:endParaRPr lang="en-US" dirty="0"/>
          </a:p>
        </p:txBody>
      </p:sp>
      <p:sp>
        <p:nvSpPr>
          <p:cNvPr id="5" name="Footer Placeholder 4"/>
          <p:cNvSpPr>
            <a:spLocks noGrp="1"/>
          </p:cNvSpPr>
          <p:nvPr>
            <p:ph type="ftr" sz="quarter" idx="11"/>
          </p:nvPr>
        </p:nvSpPr>
        <p:spPr/>
        <p:txBody>
          <a:bodyPr/>
          <a:lstStyle/>
          <a:p>
            <a:r>
              <a:rPr lang="zh-CN" altLang="en-US" dirty="0"/>
              <a:t>离散数学</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605978-6D7B-054F-858C-70144F841078}" type="datetime1">
              <a:rPr lang="en-US" smtClean="0"/>
              <a:t>3/17/23</a:t>
            </a:fld>
            <a:endParaRPr lang="en-US" dirty="0"/>
          </a:p>
        </p:txBody>
      </p:sp>
      <p:sp>
        <p:nvSpPr>
          <p:cNvPr id="5" name="Footer Placeholder 4"/>
          <p:cNvSpPr>
            <a:spLocks noGrp="1"/>
          </p:cNvSpPr>
          <p:nvPr>
            <p:ph type="ftr" sz="quarter" idx="11"/>
          </p:nvPr>
        </p:nvSpPr>
        <p:spPr/>
        <p:txBody>
          <a:bodyPr/>
          <a:lstStyle/>
          <a:p>
            <a:r>
              <a:rPr lang="zh-CN" altLang="en-US" dirty="0"/>
              <a:t>离散数学</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F68A4A-8D81-7D45-96A3-CA733E28F5E4}" type="datetime1">
              <a:rPr lang="en-US" smtClean="0"/>
              <a:t>3/17/23</a:t>
            </a:fld>
            <a:endParaRPr lang="en-US" dirty="0"/>
          </a:p>
        </p:txBody>
      </p:sp>
      <p:sp>
        <p:nvSpPr>
          <p:cNvPr id="5" name="Footer Placeholder 4"/>
          <p:cNvSpPr>
            <a:spLocks noGrp="1"/>
          </p:cNvSpPr>
          <p:nvPr>
            <p:ph type="ftr" sz="quarter" idx="11"/>
          </p:nvPr>
        </p:nvSpPr>
        <p:spPr/>
        <p:txBody>
          <a:bodyPr/>
          <a:lstStyle>
            <a:lvl1pPr>
              <a:defRPr>
                <a:latin typeface="Songti SC" panose="02010600040101010101" pitchFamily="2" charset="-122"/>
                <a:ea typeface="Songti SC" panose="02010600040101010101" pitchFamily="2" charset="-122"/>
              </a:defRPr>
            </a:lvl1pPr>
          </a:lstStyle>
          <a:p>
            <a:r>
              <a:rPr lang="zh-CN" altLang="en-US" dirty="0"/>
              <a:t>离散数学</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498D0B-55E7-9D4D-A807-D4904D80A579}" type="datetime1">
              <a:rPr lang="en-US" smtClean="0"/>
              <a:t>3/17/23</a:t>
            </a:fld>
            <a:endParaRPr lang="en-US" dirty="0"/>
          </a:p>
        </p:txBody>
      </p:sp>
      <p:sp>
        <p:nvSpPr>
          <p:cNvPr id="5" name="Footer Placeholder 4"/>
          <p:cNvSpPr>
            <a:spLocks noGrp="1"/>
          </p:cNvSpPr>
          <p:nvPr>
            <p:ph type="ftr" sz="quarter" idx="11"/>
          </p:nvPr>
        </p:nvSpPr>
        <p:spPr/>
        <p:txBody>
          <a:bodyPr/>
          <a:lstStyle/>
          <a:p>
            <a:r>
              <a:rPr lang="zh-CN" altLang="en-US" dirty="0"/>
              <a:t>离散数学</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0FD3E0F-DBF0-F34F-93D3-5C8620BC344F}" type="datetime1">
              <a:rPr lang="en-US" smtClean="0"/>
              <a:t>3/17/23</a:t>
            </a:fld>
            <a:endParaRPr lang="en-US" dirty="0"/>
          </a:p>
        </p:txBody>
      </p:sp>
      <p:sp>
        <p:nvSpPr>
          <p:cNvPr id="6" name="Footer Placeholder 5"/>
          <p:cNvSpPr>
            <a:spLocks noGrp="1"/>
          </p:cNvSpPr>
          <p:nvPr>
            <p:ph type="ftr" sz="quarter" idx="11"/>
          </p:nvPr>
        </p:nvSpPr>
        <p:spPr/>
        <p:txBody>
          <a:bodyPr/>
          <a:lstStyle/>
          <a:p>
            <a:r>
              <a:rPr lang="zh-CN" altLang="en-US" dirty="0"/>
              <a:t>离散数学</a:t>
            </a:r>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DA18132-20C5-5140-8D54-21909FDDC07C}" type="datetime1">
              <a:rPr lang="en-US" smtClean="0"/>
              <a:t>3/17/23</a:t>
            </a:fld>
            <a:endParaRPr lang="en-US" dirty="0"/>
          </a:p>
        </p:txBody>
      </p:sp>
      <p:sp>
        <p:nvSpPr>
          <p:cNvPr id="8" name="Footer Placeholder 7"/>
          <p:cNvSpPr>
            <a:spLocks noGrp="1"/>
          </p:cNvSpPr>
          <p:nvPr>
            <p:ph type="ftr" sz="quarter" idx="11"/>
          </p:nvPr>
        </p:nvSpPr>
        <p:spPr/>
        <p:txBody>
          <a:bodyPr/>
          <a:lstStyle/>
          <a:p>
            <a:r>
              <a:rPr lang="zh-CN" altLang="en-US" dirty="0"/>
              <a:t>离散数学</a:t>
            </a:r>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372B3F5-1E82-3D41-B415-E2D673C3B77F}" type="datetime1">
              <a:rPr lang="en-US" smtClean="0"/>
              <a:t>3/17/23</a:t>
            </a:fld>
            <a:endParaRPr lang="en-US" dirty="0"/>
          </a:p>
        </p:txBody>
      </p:sp>
      <p:sp>
        <p:nvSpPr>
          <p:cNvPr id="4" name="Footer Placeholder 3"/>
          <p:cNvSpPr>
            <a:spLocks noGrp="1"/>
          </p:cNvSpPr>
          <p:nvPr>
            <p:ph type="ftr" sz="quarter" idx="11"/>
          </p:nvPr>
        </p:nvSpPr>
        <p:spPr/>
        <p:txBody>
          <a:bodyPr/>
          <a:lstStyle/>
          <a:p>
            <a:r>
              <a:rPr lang="zh-CN" altLang="en-US" dirty="0"/>
              <a:t>离散数学</a:t>
            </a:r>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09E05E-7CBB-8148-A17A-1D04927B46D6}" type="datetime1">
              <a:rPr lang="en-US" smtClean="0"/>
              <a:t>3/17/23</a:t>
            </a:fld>
            <a:endParaRPr lang="en-US" dirty="0"/>
          </a:p>
        </p:txBody>
      </p:sp>
      <p:sp>
        <p:nvSpPr>
          <p:cNvPr id="3" name="Footer Placeholder 2"/>
          <p:cNvSpPr>
            <a:spLocks noGrp="1"/>
          </p:cNvSpPr>
          <p:nvPr>
            <p:ph type="ftr" sz="quarter" idx="11"/>
          </p:nvPr>
        </p:nvSpPr>
        <p:spPr/>
        <p:txBody>
          <a:bodyPr/>
          <a:lstStyle/>
          <a:p>
            <a:r>
              <a:rPr lang="zh-CN" altLang="en-US" dirty="0"/>
              <a:t>离散数学</a:t>
            </a:r>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FECBB9-945F-D643-B4E3-3B08EE748FAB}" type="datetime1">
              <a:rPr lang="en-US" smtClean="0"/>
              <a:t>3/17/23</a:t>
            </a:fld>
            <a:endParaRPr lang="en-US" dirty="0"/>
          </a:p>
        </p:txBody>
      </p:sp>
      <p:sp>
        <p:nvSpPr>
          <p:cNvPr id="6" name="Footer Placeholder 5"/>
          <p:cNvSpPr>
            <a:spLocks noGrp="1"/>
          </p:cNvSpPr>
          <p:nvPr>
            <p:ph type="ftr" sz="quarter" idx="11"/>
          </p:nvPr>
        </p:nvSpPr>
        <p:spPr/>
        <p:txBody>
          <a:bodyPr/>
          <a:lstStyle/>
          <a:p>
            <a:r>
              <a:rPr lang="zh-CN" altLang="en-US" dirty="0"/>
              <a:t>离散数学</a:t>
            </a:r>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D79602E-FE66-A54F-899A-C635C49D4C96}" type="datetime1">
              <a:rPr lang="en-US" smtClean="0"/>
              <a:t>3/17/23</a:t>
            </a:fld>
            <a:endParaRPr lang="en-US" dirty="0"/>
          </a:p>
        </p:txBody>
      </p:sp>
      <p:sp>
        <p:nvSpPr>
          <p:cNvPr id="6" name="Footer Placeholder 5"/>
          <p:cNvSpPr>
            <a:spLocks noGrp="1"/>
          </p:cNvSpPr>
          <p:nvPr>
            <p:ph type="ftr" sz="quarter" idx="11"/>
          </p:nvPr>
        </p:nvSpPr>
        <p:spPr/>
        <p:txBody>
          <a:bodyPr/>
          <a:lstStyle/>
          <a:p>
            <a:r>
              <a:rPr lang="zh-CN" altLang="en-US" dirty="0"/>
              <a:t>离散数学</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Relationships xmlns="http://schemas.openxmlformats.org/package/2006/relationships"><Relationship Id="rId8" Target="../slideLayouts/slideLayout8.xml" Type="http://schemas.openxmlformats.org/officeDocument/2006/relationships/slideLayout" /><Relationship Id="rId13" Target="../slideLayouts/slideLayout13.xml" Type="http://schemas.openxmlformats.org/officeDocument/2006/relationships/slideLayout" /><Relationship Id="rId3" Target="../slideLayouts/slideLayout3.xml" Type="http://schemas.openxmlformats.org/officeDocument/2006/relationships/slideLayout" /><Relationship Id="rId7" Target="../slideLayouts/slideLayout7.xml" Type="http://schemas.openxmlformats.org/officeDocument/2006/relationships/slideLayout" /><Relationship Id="rId12" Target="../slideLayouts/slideLayout12.xml" Type="http://schemas.openxmlformats.org/officeDocument/2006/relationships/slideLayout" /><Relationship Id="rId17" Target="../theme/theme1.xml" Type="http://schemas.openxmlformats.org/officeDocument/2006/relationships/theme" /><Relationship Id="rId2" Target="../slideLayouts/slideLayout2.xml" Type="http://schemas.openxmlformats.org/officeDocument/2006/relationships/slideLayout" /><Relationship Id="rId16" Target="../slideLayouts/slideLayout16.xml" Type="http://schemas.openxmlformats.org/officeDocument/2006/relationships/slideLayout" /><Relationship Id="rId1" Target="../slideLayouts/slideLayout1.xml" Type="http://schemas.openxmlformats.org/officeDocument/2006/relationships/slideLayout" /><Relationship Id="rId6" Target="../slideLayouts/slideLayout6.xml" Type="http://schemas.openxmlformats.org/officeDocument/2006/relationships/slideLayout" /><Relationship Id="rId11" Target="../slideLayouts/slideLayout11.xml" Type="http://schemas.openxmlformats.org/officeDocument/2006/relationships/slideLayout" /><Relationship Id="rId5" Target="../slideLayouts/slideLayout5.xml" Type="http://schemas.openxmlformats.org/officeDocument/2006/relationships/slideLayout" /><Relationship Id="rId15" Target="../slideLayouts/slideLayout15.xml" Type="http://schemas.openxmlformats.org/officeDocument/2006/relationships/slideLayout" /><Relationship Id="rId10" Target="../slideLayouts/slideLayout10.xml" Type="http://schemas.openxmlformats.org/officeDocument/2006/relationships/slideLayout" /><Relationship Id="rId4" Target="../slideLayouts/slideLayout4.xml" Type="http://schemas.openxmlformats.org/officeDocument/2006/relationships/slideLayout" /><Relationship Id="rId9" Target="../slideLayouts/slideLayout9.xml" Type="http://schemas.openxmlformats.org/officeDocument/2006/relationships/slideLayout" /><Relationship Id="rId14" Target="../slideLayouts/slideLayout14.xml" Type="http://schemas.openxmlformats.org/officeDocument/2006/relationships/slideLayout"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b="b" l="0" r="r" t="0"/>
              <a:pathLst>
                <a:path h="136" w="22">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b="b" l="0" r="r" t="0"/>
              <a:pathLst>
                <a:path h="504" w="140">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b="b" l="0" r="r" t="0"/>
              <a:pathLst>
                <a:path h="308" w="132">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b="b" l="0" r="r" t="0"/>
              <a:pathLst>
                <a:path h="79" w="37">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b="b" l="0" r="r" t="0"/>
              <a:pathLst>
                <a:path h="722" w="178">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b="b" l="0" r="r" t="0"/>
              <a:pathLst>
                <a:path h="635" w="23">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b="b" l="0" r="r" t="0"/>
              <a:pathLst>
                <a:path h="107" w="1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b="b" l="0" r="r" t="0"/>
              <a:pathLst>
                <a:path h="222" w="41">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b="b" l="0" r="r" t="0"/>
              <a:pathLst>
                <a:path h="878" w="450">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b="b" l="0" r="r" t="0"/>
              <a:pathLst>
                <a:path h="73" w="35">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b="b" l="0" r="r" t="0"/>
              <a:pathLst>
                <a:path h="48" w="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b="b" l="0" r="r" t="0"/>
              <a:pathLst>
                <a:path h="135" w="52">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b="b" l="0" r="r" t="0"/>
              <a:pathLst>
                <a:path h="920" w="103">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b="b" l="0" r="r" t="0"/>
              <a:pathLst>
                <a:path h="330" w="88">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b="b" l="0" r="r" t="0"/>
              <a:pathLst>
                <a:path h="207" w="90">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b="b" l="0" r="r" t="0"/>
              <a:pathLst>
                <a:path h="467" w="115">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b="b" l="0" r="r" t="0"/>
              <a:pathLst>
                <a:path h="633" w="36">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b="b" l="0" r="r" t="0"/>
              <a:pathLst>
                <a:path h="59" w="28">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b="b" l="0" r="r" t="0"/>
              <a:pathLst>
                <a:path h="107" w="1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b="b" l="0" r="r" t="0"/>
              <a:pathLst>
                <a:path h="568" w="294">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b="b" l="0" r="r" t="0"/>
              <a:pathLst>
                <a:path h="53" w="25">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b="b" l="0" r="r" t="0"/>
              <a:pathLst>
                <a:path h="141" w="29">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b="b" l="0" r="r" t="0"/>
              <a:pathLst>
                <a:path h="48" w="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b="b" l="0" r="r" t="0"/>
              <a:pathLst>
                <a:path h="111" w="44">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anchor="t" bIns="45720" lIns="91440" rIns="91440" rtlCol="0" tIns="45720" vert="horz">
            <a:normAutofit/>
          </a:bodyPr>
          <a:lstStyle/>
          <a:p>
            <a:r>
              <a:rPr lang="en-US"/>
              <a:t>Click to edit Master title style</a:t>
            </a:r>
            <a:endParaRPr dirty="0" lang="en-US"/>
          </a:p>
        </p:txBody>
      </p:sp>
      <p:sp>
        <p:nvSpPr>
          <p:cNvPr id="3" name="Text Placeholder 2"/>
          <p:cNvSpPr>
            <a:spLocks noGrp="1"/>
          </p:cNvSpPr>
          <p:nvPr>
            <p:ph idx="1" type="body"/>
          </p:nvPr>
        </p:nvSpPr>
        <p:spPr>
          <a:xfrm>
            <a:off x="2589212" y="2133600"/>
            <a:ext cx="8915400" cy="3886200"/>
          </a:xfrm>
          <a:prstGeom prst="rect">
            <a:avLst/>
          </a:prstGeom>
        </p:spPr>
        <p:txBody>
          <a:bodyPr bIns="45720" lIns="91440" rIns="91440" rtlCol="0" tIns="45720" vert="horz">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4" name="Date Placeholder 3"/>
          <p:cNvSpPr>
            <a:spLocks noGrp="1"/>
          </p:cNvSpPr>
          <p:nvPr>
            <p:ph idx="2" sz="half" type="dt"/>
          </p:nvPr>
        </p:nvSpPr>
        <p:spPr>
          <a:xfrm>
            <a:off x="10361612" y="6130437"/>
            <a:ext cx="1146283" cy="370396"/>
          </a:xfrm>
          <a:prstGeom prst="rect">
            <a:avLst/>
          </a:prstGeom>
        </p:spPr>
        <p:txBody>
          <a:bodyPr anchor="ctr" bIns="45720" lIns="91440" rIns="91440" rtlCol="0" tIns="45720" vert="horz"/>
          <a:lstStyle>
            <a:lvl1pPr algn="r">
              <a:defRPr sz="900">
                <a:solidFill>
                  <a:schemeClr val="tx1">
                    <a:tint val="75000"/>
                  </a:schemeClr>
                </a:solidFill>
              </a:defRPr>
            </a:lvl1pPr>
          </a:lstStyle>
          <a:p>
            <a:fld id="{D15FB551-09BE-634C-83AF-485B589D1044}" type="datetime1">
              <a:rPr lang="en-US" smtClean="0"/>
              <a:t>3/17/23</a:t>
            </a:fld>
            <a:endParaRPr dirty="0" lang="en-US"/>
          </a:p>
        </p:txBody>
      </p:sp>
      <p:sp>
        <p:nvSpPr>
          <p:cNvPr id="5" name="Footer Placeholder 4"/>
          <p:cNvSpPr>
            <a:spLocks noGrp="1"/>
          </p:cNvSpPr>
          <p:nvPr>
            <p:ph idx="3" sz="quarter" type="ftr"/>
          </p:nvPr>
        </p:nvSpPr>
        <p:spPr>
          <a:xfrm>
            <a:off x="2589212" y="6135808"/>
            <a:ext cx="7619999" cy="365125"/>
          </a:xfrm>
          <a:prstGeom prst="rect">
            <a:avLst/>
          </a:prstGeom>
        </p:spPr>
        <p:txBody>
          <a:bodyPr anchor="ctr" bIns="45720" lIns="91440" rIns="91440" rtlCol="0" tIns="45720" vert="horz"/>
          <a:lstStyle>
            <a:lvl1pPr algn="l">
              <a:defRPr sz="900">
                <a:solidFill>
                  <a:schemeClr val="tx1">
                    <a:tint val="75000"/>
                  </a:schemeClr>
                </a:solidFill>
              </a:defRPr>
            </a:lvl1pPr>
          </a:lstStyle>
          <a:p>
            <a:r>
              <a:rPr altLang="en-US" dirty="0" lang="zh-CN"/>
              <a:t>离散数学</a:t>
            </a:r>
            <a:endParaRPr dirty="0" lang="en-US"/>
          </a:p>
        </p:txBody>
      </p:sp>
      <p:sp>
        <p:nvSpPr>
          <p:cNvPr id="6" name="Slide Number Placeholder 5"/>
          <p:cNvSpPr>
            <a:spLocks noGrp="1"/>
          </p:cNvSpPr>
          <p:nvPr>
            <p:ph idx="4" sz="quarter" type="sldNum"/>
          </p:nvPr>
        </p:nvSpPr>
        <p:spPr bwMode="gray">
          <a:xfrm>
            <a:off x="531812" y="787782"/>
            <a:ext cx="779767" cy="365125"/>
          </a:xfrm>
          <a:prstGeom prst="rect">
            <a:avLst/>
          </a:prstGeom>
        </p:spPr>
        <p:txBody>
          <a:bodyPr anchor="ctr" bIns="45720" lIns="91440" rIns="91440" rtlCol="0" tIns="45720" vert="horz"/>
          <a:lstStyle>
            <a:lvl1pPr algn="r">
              <a:defRPr sz="2000">
                <a:solidFill>
                  <a:srgbClr val="FEFFFF"/>
                </a:solidFill>
              </a:defRPr>
            </a:lvl1pPr>
          </a:lstStyle>
          <a:p>
            <a:fld id="{D57F1E4F-1CFF-5643-939E-217C01CDF565}" type="slidenum">
              <a:rPr dirty="0" lang="en-US"/>
              <a:pPr/>
              <a:t>‹#›</a:t>
            </a:fld>
            <a:endParaRPr dirty="0" lang="en-US"/>
          </a:p>
        </p:txBody>
      </p:sp>
    </p:spTree>
  </p:cSld>
  <p:clrMap accent1="accent1" accent2="accent2" accent3="accent3" accent4="accent4" accent5="accent5" accent6="accent6" bg1="lt1" bg2="lt2" folHlink="folHlink" hlink="hlink" tx1="dk1" tx2="dk2"/>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dt="0" hdr="0"/>
  <p:txStyles>
    <p:titleStyle>
      <a:lvl1pPr algn="l" defTabSz="457200" eaLnBrk="1" hangingPunct="1" latinLnBrk="0" rtl="0">
        <a:spcBef>
          <a:spcPct val="0"/>
        </a:spcBef>
        <a:buNone/>
        <a:defRPr kern="1200" sz="36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algn="l" defTabSz="457200" eaLnBrk="1" hangingPunct="1" indent="-342900" latinLnBrk="0" marL="342900" rtl="0">
        <a:spcBef>
          <a:spcPts val="1000"/>
        </a:spcBef>
        <a:spcAft>
          <a:spcPts val="0"/>
        </a:spcAft>
        <a:buClr>
          <a:schemeClr val="accent1"/>
        </a:buClr>
        <a:buFont charset="2" typeface="Wingdings 3"/>
        <a:buChar char=""/>
        <a:defRPr kern="1200" sz="1800">
          <a:solidFill>
            <a:schemeClr val="tx1">
              <a:lumMod val="75000"/>
              <a:lumOff val="25000"/>
            </a:schemeClr>
          </a:solidFill>
          <a:latin typeface="+mn-lt"/>
          <a:ea typeface="+mn-ea"/>
          <a:cs typeface="+mn-cs"/>
        </a:defRPr>
      </a:lvl1pPr>
      <a:lvl2pPr algn="l" defTabSz="457200" eaLnBrk="1" hangingPunct="1" indent="-285750" latinLnBrk="0" marL="742950" rtl="0">
        <a:spcBef>
          <a:spcPts val="1000"/>
        </a:spcBef>
        <a:spcAft>
          <a:spcPts val="0"/>
        </a:spcAft>
        <a:buClr>
          <a:schemeClr val="accent1"/>
        </a:buClr>
        <a:buFont charset="2" typeface="Wingdings 3"/>
        <a:buChar char=""/>
        <a:defRPr kern="1200" sz="1600">
          <a:solidFill>
            <a:schemeClr val="tx1">
              <a:lumMod val="75000"/>
              <a:lumOff val="25000"/>
            </a:schemeClr>
          </a:solidFill>
          <a:latin typeface="+mn-lt"/>
          <a:ea typeface="+mn-ea"/>
          <a:cs typeface="+mn-cs"/>
        </a:defRPr>
      </a:lvl2pPr>
      <a:lvl3pPr algn="l" defTabSz="457200" eaLnBrk="1" hangingPunct="1" indent="-228600" latinLnBrk="0" marL="1143000" rtl="0">
        <a:spcBef>
          <a:spcPts val="1000"/>
        </a:spcBef>
        <a:spcAft>
          <a:spcPts val="0"/>
        </a:spcAft>
        <a:buClr>
          <a:schemeClr val="accent1"/>
        </a:buClr>
        <a:buFont charset="2" typeface="Wingdings 3"/>
        <a:buChar char=""/>
        <a:defRPr kern="1200" sz="1400">
          <a:solidFill>
            <a:schemeClr val="tx1">
              <a:lumMod val="75000"/>
              <a:lumOff val="25000"/>
            </a:schemeClr>
          </a:solidFill>
          <a:latin typeface="+mn-lt"/>
          <a:ea typeface="+mn-ea"/>
          <a:cs typeface="+mn-cs"/>
        </a:defRPr>
      </a:lvl3pPr>
      <a:lvl4pPr algn="l" defTabSz="457200" eaLnBrk="1" hangingPunct="1" indent="-228600" latinLnBrk="0" marL="1600200" rtl="0">
        <a:spcBef>
          <a:spcPts val="1000"/>
        </a:spcBef>
        <a:spcAft>
          <a:spcPts val="0"/>
        </a:spcAft>
        <a:buClr>
          <a:schemeClr val="accent1"/>
        </a:buClr>
        <a:buFont charset="2" typeface="Wingdings 3"/>
        <a:buChar char=""/>
        <a:defRPr kern="1200" sz="1200">
          <a:solidFill>
            <a:schemeClr val="tx1">
              <a:lumMod val="75000"/>
              <a:lumOff val="25000"/>
            </a:schemeClr>
          </a:solidFill>
          <a:latin typeface="+mn-lt"/>
          <a:ea typeface="+mn-ea"/>
          <a:cs typeface="+mn-cs"/>
        </a:defRPr>
      </a:lvl4pPr>
      <a:lvl5pPr algn="l" defTabSz="457200" eaLnBrk="1" hangingPunct="1" indent="-228600" latinLnBrk="0" marL="2057400" rtl="0">
        <a:spcBef>
          <a:spcPts val="1000"/>
        </a:spcBef>
        <a:spcAft>
          <a:spcPts val="0"/>
        </a:spcAft>
        <a:buClr>
          <a:schemeClr val="accent1"/>
        </a:buClr>
        <a:buFont charset="2" typeface="Wingdings 3"/>
        <a:buChar char=""/>
        <a:defRPr kern="1200" sz="1200">
          <a:solidFill>
            <a:schemeClr val="tx1">
              <a:lumMod val="75000"/>
              <a:lumOff val="25000"/>
            </a:schemeClr>
          </a:solidFill>
          <a:latin typeface="+mn-lt"/>
          <a:ea typeface="+mn-ea"/>
          <a:cs typeface="+mn-cs"/>
        </a:defRPr>
      </a:lvl5pPr>
      <a:lvl6pPr algn="l" defTabSz="457200" eaLnBrk="1" hangingPunct="1" indent="-228600" latinLnBrk="0" marL="2514600" rtl="0">
        <a:spcBef>
          <a:spcPts val="1000"/>
        </a:spcBef>
        <a:spcAft>
          <a:spcPts val="0"/>
        </a:spcAft>
        <a:buClr>
          <a:schemeClr val="accent1"/>
        </a:buClr>
        <a:buFont charset="2" typeface="Wingdings 3"/>
        <a:buChar char=""/>
        <a:defRPr kern="1200" sz="1200">
          <a:solidFill>
            <a:schemeClr val="tx1">
              <a:lumMod val="75000"/>
              <a:lumOff val="25000"/>
            </a:schemeClr>
          </a:solidFill>
          <a:latin typeface="+mn-lt"/>
          <a:ea typeface="+mn-ea"/>
          <a:cs typeface="+mn-cs"/>
        </a:defRPr>
      </a:lvl6pPr>
      <a:lvl7pPr algn="l" defTabSz="457200" eaLnBrk="1" hangingPunct="1" indent="-228600" latinLnBrk="0" marL="2971800" rtl="0">
        <a:spcBef>
          <a:spcPts val="1000"/>
        </a:spcBef>
        <a:spcAft>
          <a:spcPts val="0"/>
        </a:spcAft>
        <a:buClr>
          <a:schemeClr val="accent1"/>
        </a:buClr>
        <a:buFont charset="2" typeface="Wingdings 3"/>
        <a:buChar char=""/>
        <a:defRPr kern="1200" sz="1200">
          <a:solidFill>
            <a:schemeClr val="tx1">
              <a:lumMod val="75000"/>
              <a:lumOff val="25000"/>
            </a:schemeClr>
          </a:solidFill>
          <a:latin typeface="+mn-lt"/>
          <a:ea typeface="+mn-ea"/>
          <a:cs typeface="+mn-cs"/>
        </a:defRPr>
      </a:lvl7pPr>
      <a:lvl8pPr algn="l" defTabSz="457200" eaLnBrk="1" hangingPunct="1" indent="-228600" latinLnBrk="0" marL="3429000" rtl="0">
        <a:spcBef>
          <a:spcPts val="1000"/>
        </a:spcBef>
        <a:spcAft>
          <a:spcPts val="0"/>
        </a:spcAft>
        <a:buClr>
          <a:schemeClr val="accent1"/>
        </a:buClr>
        <a:buFont charset="2" typeface="Wingdings 3"/>
        <a:buChar char=""/>
        <a:defRPr kern="1200" sz="1200">
          <a:solidFill>
            <a:schemeClr val="tx1">
              <a:lumMod val="75000"/>
              <a:lumOff val="25000"/>
            </a:schemeClr>
          </a:solidFill>
          <a:latin typeface="+mn-lt"/>
          <a:ea typeface="+mn-ea"/>
          <a:cs typeface="+mn-cs"/>
        </a:defRPr>
      </a:lvl8pPr>
      <a:lvl9pPr algn="l" defTabSz="457200" eaLnBrk="1" hangingPunct="1" indent="-228600" latinLnBrk="0" marL="3886200" rtl="0">
        <a:spcBef>
          <a:spcPts val="1000"/>
        </a:spcBef>
        <a:spcAft>
          <a:spcPts val="0"/>
        </a:spcAft>
        <a:buClr>
          <a:schemeClr val="accent1"/>
        </a:buClr>
        <a:buFont charset="2" typeface="Wingdings 3"/>
        <a:buChar char=""/>
        <a:defRPr kern="1200" sz="1200">
          <a:solidFill>
            <a:schemeClr val="tx1">
              <a:lumMod val="75000"/>
              <a:lumOff val="25000"/>
            </a:schemeClr>
          </a:solidFill>
          <a:latin typeface="+mn-lt"/>
          <a:ea typeface="+mn-ea"/>
          <a:cs typeface="+mn-cs"/>
        </a:defRPr>
      </a:lvl9pPr>
    </p:bodyStyle>
    <p:otherStyle>
      <a:defPPr>
        <a:defRPr lang="en-US"/>
      </a:defPPr>
      <a:lvl1pPr algn="l" defTabSz="457200" eaLnBrk="1" hangingPunct="1" latinLnBrk="0" marL="0" rtl="0">
        <a:defRPr kern="1200" sz="1800">
          <a:solidFill>
            <a:schemeClr val="tx1"/>
          </a:solidFill>
          <a:latin typeface="+mn-lt"/>
          <a:ea typeface="+mn-ea"/>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00.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01.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02.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03.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04.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05.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06.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07.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08.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09.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10.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11.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12.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13.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14.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15.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16.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17.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18.xml.rels><?xml version="1.0" encoding="UTF-8"?><Relationships xmlns="http://schemas.openxmlformats.org/package/2006/relationships"><Relationship Id="rId1" Type="http://schemas.openxmlformats.org/officeDocument/2006/relationships/slideLayout" Target="../slideLayouts/slideLayout4.xml" /></Relationships>
</file>

<file path=ppt/slides/_rels/slide119.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20.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21.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22.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23.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24.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25.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26.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27.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28.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29.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30.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31.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32.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33.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34.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35.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36.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37.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38.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39.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40.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41.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42.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43.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44.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45.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46.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47.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48.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49.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50.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51.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52.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53.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54.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55.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56.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57.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58.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59.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60.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61.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62.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63.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64.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65.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66.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67.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68.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69.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70.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71.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72.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73.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74.xml.rels><?xml version="1.0" encoding="UTF-8"?><Relationships xmlns="http://schemas.openxmlformats.org/package/2006/relationships"><Relationship Id="rId1" Type="http://schemas.openxmlformats.org/officeDocument/2006/relationships/slideLayout" Target="../slideLayouts/slideLayout4.xml" /></Relationships>
</file>

<file path=ppt/slides/_rels/slide175.xml.rels><?xml version="1.0" encoding="UTF-8"?><Relationships xmlns="http://schemas.openxmlformats.org/package/2006/relationships"><Relationship Id="rId1" Type="http://schemas.openxmlformats.org/officeDocument/2006/relationships/slideLayout" Target="../slideLayouts/slideLayout4.xml" /></Relationships>
</file>

<file path=ppt/slides/_rels/slide176.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77.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78.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79.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80.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81.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82.xml.rels><?xml version="1.0" encoding="UTF-8"?><Relationships xmlns="http://schemas.openxmlformats.org/package/2006/relationships"><Relationship Id="rId1" Type="http://schemas.openxmlformats.org/officeDocument/2006/relationships/slideLayout" Target="../slideLayouts/slideLayout4.xml" /></Relationships>
</file>

<file path=ppt/slides/_rels/slide183.xml.rels><?xml version="1.0" encoding="UTF-8"?><Relationships xmlns="http://schemas.openxmlformats.org/package/2006/relationships"><Relationship Id="rId1" Type="http://schemas.openxmlformats.org/officeDocument/2006/relationships/slideLayout" Target="../slideLayouts/slideLayout4.xml" /></Relationships>
</file>

<file path=ppt/slides/_rels/slide184.xml.rels><?xml version="1.0" encoding="UTF-8"?><Relationships xmlns="http://schemas.openxmlformats.org/package/2006/relationships"><Relationship Id="rId1" Type="http://schemas.openxmlformats.org/officeDocument/2006/relationships/slideLayout" Target="../slideLayouts/slideLayout4.xml" /></Relationships>
</file>

<file path=ppt/slides/_rels/slide19.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3.xml" /><Relationship Id="rId3" Type="http://schemas.openxmlformats.org/officeDocument/2006/relationships/slide" Target="slide28.xml" /><Relationship Id="rId4" Type="http://schemas.openxmlformats.org/officeDocument/2006/relationships/slide" Target="slide46.xml" /><Relationship Id="rId5" Type="http://schemas.openxmlformats.org/officeDocument/2006/relationships/slide" Target="slide72.xml" /><Relationship Id="rId6" Type="http://schemas.openxmlformats.org/officeDocument/2006/relationships/slide" Target="slide90.xml" /><Relationship Id="rId7" Type="http://schemas.openxmlformats.org/officeDocument/2006/relationships/slide" Target="slide105.xml" /><Relationship Id="rId8" Type="http://schemas.openxmlformats.org/officeDocument/2006/relationships/slide" Target="slide114.xml" /><Relationship Id="rId9" Type="http://schemas.openxmlformats.org/officeDocument/2006/relationships/slide" Target="slide165.xml" /></Relationships>
</file>

<file path=ppt/slides/_rels/slide20.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32.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36.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38.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39.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40.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41.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42.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43.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44.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45.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46.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47.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48.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49.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50.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51.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52.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53.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54.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55.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56.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57.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58.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59.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60.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61.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62.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63.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64.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65.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66.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67.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68.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69.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70.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71.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72.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73.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74.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75.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76.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77.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78.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79.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80.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81.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82.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83.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84.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85.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86.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87.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88.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89.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90.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91.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92.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93.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94.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95.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96.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97.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98.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99.xml.rels><?xml version="1.0" encoding="UTF-8"?><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lstStyle/>
          <a:p>
            <a:pPr lvl="0" indent="0" marL="0">
              <a:buNone/>
            </a:pPr>
            <a:r>
              <a:rPr/>
              <a:t>命题逻辑</a:t>
            </a:r>
          </a:p>
        </p:txBody>
      </p:sp>
      <p:sp>
        <p:nvSpPr>
          <p:cNvPr id="3" name="Subtitle 2"/>
          <p:cNvSpPr>
            <a:spLocks noGrp="1"/>
          </p:cNvSpPr>
          <p:nvPr>
            <p:ph idx="1" type="subTitle"/>
          </p:nvPr>
        </p:nvSpPr>
        <p:spPr>
          <a:xfrm>
            <a:off x="2589213" y="4777379"/>
            <a:ext cx="8915399" cy="1126283"/>
          </a:xfrm>
        </p:spPr>
        <p:txBody>
          <a:bodyPr/>
          <a:lstStyle/>
          <a:p>
            <a:pPr lvl="0" indent="0" marL="0">
              <a:buNone/>
            </a:pPr>
            <a:br/>
            <a:br/>
            <a:r>
              <a:rPr/>
              <a:t>李 辉</a:t>
            </a:r>
          </a:p>
        </p:txBody>
      </p:sp>
    </p:spTree>
  </p:cSl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spcBef>
                    <a:spcPts val="3000"/>
                  </a:spcBef>
                  <a:buNone/>
                </a:pPr>
                <a:r>
                  <a:rPr b="1"/>
                  <a:t>命题</a:t>
                </a:r>
              </a:p>
              <a:p>
                <a:pPr lvl="0" indent="0" marL="0">
                  <a:buNone/>
                </a:pPr>
                <a:r>
                  <a:rPr/>
                  <a:t>命题:具有真假意义或能判断真假的陈述句.</a:t>
                </a:r>
              </a:p>
              <a:p>
                <a:pPr lvl="0" indent="0" marL="0">
                  <a:buNone/>
                </a:pPr>
                <a:r>
                  <a:rPr/>
                  <a:t>两个条件:(1)陈述句(2)能判断真假</a:t>
                </a:r>
              </a:p>
              <a:p>
                <a:pPr lvl="0" indent="0" marL="0">
                  <a:buNone/>
                </a:pPr>
                <a:r>
                  <a:rPr/>
                  <a:t>真值:命题的取值.</a:t>
                </a:r>
              </a:p>
              <a:p>
                <a:pPr lvl="0" indent="0" marL="0">
                  <a:buNone/>
                </a:pPr>
                <a:r>
                  <a:rPr/>
                  <a:t>任何一个命题的真值都是唯一的.</a:t>
                </a:r>
              </a:p>
              <a:p>
                <a:pPr lvl="0"/>
                <a:r>
                  <a:rPr/>
                  <a:t>真命题:命题真值为真(</a:t>
                </a:r>
                <a14:m>
                  <m:oMath xmlns:m="http://schemas.openxmlformats.org/officeDocument/2006/math">
                    <m:r>
                      <m:t>T</m:t>
                    </m:r>
                  </m:oMath>
                </a14:m>
                <a:r>
                  <a:rPr/>
                  <a:t>, 1)</a:t>
                </a:r>
              </a:p>
              <a:p>
                <a:pPr lvl="0"/>
                <a:r>
                  <a:rPr/>
                  <a:t>假命题:命题真值为假(</a:t>
                </a:r>
                <a14:m>
                  <m:oMath xmlns:m="http://schemas.openxmlformats.org/officeDocument/2006/math">
                    <m:r>
                      <m:t>F</m:t>
                    </m:r>
                  </m:oMath>
                </a14:m>
                <a:r>
                  <a:rPr/>
                  <a:t>, 0)</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求证: {</a:t>
                </a:r>
                <a14:m>
                  <m:oMath xmlns:m="http://schemas.openxmlformats.org/officeDocument/2006/math">
                    <m:r>
                      <m:rPr>
                        <m:sty m:val="p"/>
                      </m:rPr>
                      <m:t>¬</m:t>
                    </m:r>
                    <m:r>
                      <m:rPr>
                        <m:sty m:val="p"/>
                      </m:rPr>
                      <m:t>,</m:t>
                    </m:r>
                    <m:r>
                      <m:rPr>
                        <m:sty m:val="p"/>
                      </m:rPr>
                      <m:t>∧</m:t>
                    </m:r>
                    <m:r>
                      <m:rPr>
                        <m:sty m:val="p"/>
                      </m:rPr>
                      <m:t>,</m:t>
                    </m:r>
                    <m:r>
                      <m:rPr>
                        <m:sty m:val="p"/>
                      </m:rPr>
                      <m:t>∨</m:t>
                    </m:r>
                  </m:oMath>
                </a14:m>
                <a:r>
                  <a:rPr/>
                  <a:t>}是联结词完备集.</a:t>
                </a:r>
              </a:p>
              <a:p>
                <a:pPr lvl="0" indent="0" marL="0">
                  <a:buNone/>
                </a:pPr>
                <a:r>
                  <a:rPr/>
                  <a:t>证明: 由于{</a:t>
                </a:r>
                <a14:m>
                  <m:oMath xmlns:m="http://schemas.openxmlformats.org/officeDocument/2006/math">
                    <m:r>
                      <m:rPr>
                        <m:sty m:val="p"/>
                      </m:rPr>
                      <m:t>¬</m:t>
                    </m:r>
                    <m:r>
                      <m:rPr>
                        <m:sty m:val="p"/>
                      </m:rPr>
                      <m:t>,</m:t>
                    </m:r>
                    <m:r>
                      <m:rPr>
                        <m:sty m:val="p"/>
                      </m:rPr>
                      <m:t>∧</m:t>
                    </m:r>
                    <m:r>
                      <m:rPr>
                        <m:sty m:val="p"/>
                      </m:rPr>
                      <m:t>,</m:t>
                    </m:r>
                    <m:r>
                      <m:rPr>
                        <m:sty m:val="p"/>
                      </m:rPr>
                      <m:t>∨</m:t>
                    </m:r>
                    <m:r>
                      <m:rPr>
                        <m:sty m:val="p"/>
                      </m:rPr>
                      <m:t>,</m:t>
                    </m:r>
                    <m:r>
                      <m:rPr>
                        <m:sty m:val="p"/>
                      </m:rPr>
                      <m:t>→</m:t>
                    </m:r>
                    <m:r>
                      <m:rPr>
                        <m:sty m:val="p"/>
                      </m:rPr>
                      <m:t>,</m:t>
                    </m:r>
                    <m:r>
                      <m:rPr>
                        <m:sty m:val="p"/>
                      </m:rPr>
                      <m:t>↔</m:t>
                    </m:r>
                  </m:oMath>
                </a14:m>
                <a:r>
                  <a:rPr/>
                  <a:t>}是联结词完备集, 而:</a:t>
                </a:r>
              </a:p>
              <a:p>
                <a:pPr lvl="0" indent="0" marL="0">
                  <a:buNone/>
                </a:pPr>
                <a14:m>
                  <m:oMathPara xmlns:m="http://schemas.openxmlformats.org/officeDocument/2006/math">
                    <m:oMathParaPr>
                      <m:jc m:val="center"/>
                    </m:oMathParaPr>
                    <m:oMath>
                      <m:r>
                        <m:t>p</m:t>
                      </m:r>
                      <m:r>
                        <m:rPr>
                          <m:sty m:val="p"/>
                        </m:rPr>
                        <m:t>→</m:t>
                      </m:r>
                      <m:r>
                        <m:t>q</m:t>
                      </m:r>
                      <m:r>
                        <m:rPr>
                          <m:sty m:val="p"/>
                        </m:rPr>
                        <m:t>⇔</m:t>
                      </m:r>
                      <m:r>
                        <m:rPr>
                          <m:sty m:val="p"/>
                        </m:rPr>
                        <m:t>¬</m:t>
                      </m:r>
                      <m:r>
                        <m:t>p</m:t>
                      </m:r>
                      <m:r>
                        <m:rPr>
                          <m:sty m:val="p"/>
                        </m:rPr>
                        <m:t>∨</m:t>
                      </m:r>
                      <m:r>
                        <m:t>q</m:t>
                      </m:r>
                    </m:oMath>
                  </m:oMathPara>
                </a14:m>
              </a:p>
              <a:p>
                <a:pPr lvl="0" indent="0" marL="0">
                  <a:buNone/>
                </a:pPr>
                <a14:m>
                  <m:oMathPara xmlns:m="http://schemas.openxmlformats.org/officeDocument/2006/math">
                    <m:oMathParaPr>
                      <m:jc m:val="center"/>
                    </m:oMathParaPr>
                    <m:oMath>
                      <m:r>
                        <m:t>p</m:t>
                      </m:r>
                      <m:r>
                        <m:rPr>
                          <m:sty m:val="p"/>
                        </m:rPr>
                        <m:t>↔</m:t>
                      </m:r>
                      <m:r>
                        <m:t>q</m:t>
                      </m:r>
                      <m:r>
                        <m:rPr>
                          <m:sty m:val="p"/>
                        </m:rPr>
                        <m:t>⇔</m:t>
                      </m:r>
                      <m:d>
                        <m:dPr>
                          <m:begChr m:val="("/>
                          <m:endChr m:val=")"/>
                          <m:sepChr m:val=""/>
                          <m:grow/>
                        </m:dPr>
                        <m:e>
                          <m:r>
                            <m:rPr>
                              <m:sty m:val="p"/>
                            </m:rPr>
                            <m:t>¬</m:t>
                          </m:r>
                          <m:r>
                            <m:t>p</m:t>
                          </m:r>
                          <m:r>
                            <m:rPr>
                              <m:sty m:val="p"/>
                            </m:rPr>
                            <m:t>∨</m:t>
                          </m:r>
                          <m:r>
                            <m:t>q</m:t>
                          </m:r>
                        </m:e>
                      </m:d>
                      <m:r>
                        <m:rPr>
                          <m:sty m:val="p"/>
                        </m:rPr>
                        <m:t>∧</m:t>
                      </m:r>
                      <m:d>
                        <m:dPr>
                          <m:begChr m:val="("/>
                          <m:endChr m:val=")"/>
                          <m:sepChr m:val=""/>
                          <m:grow/>
                        </m:dPr>
                        <m:e>
                          <m:r>
                            <m:t>p</m:t>
                          </m:r>
                          <m:r>
                            <m:rPr>
                              <m:sty m:val="p"/>
                            </m:rPr>
                            <m:t>∨</m:t>
                          </m:r>
                          <m:r>
                            <m:rPr>
                              <m:sty m:val="p"/>
                            </m:rPr>
                            <m:t>¬</m:t>
                          </m:r>
                          <m:r>
                            <m:t>q</m:t>
                          </m:r>
                        </m:e>
                      </m:d>
                    </m:oMath>
                  </m:oMathPara>
                </a14:m>
              </a:p>
              <a:p>
                <a:pPr lvl="0" indent="0" marL="0">
                  <a:buNone/>
                </a:pPr>
                <a:r>
                  <a:rPr/>
                  <a:t>故</a:t>
                </a:r>
                <a14:m>
                  <m:oMath xmlns:m="http://schemas.openxmlformats.org/officeDocument/2006/math">
                    <m:r>
                      <m:rPr>
                        <m:sty m:val="p"/>
                      </m:rPr>
                      <m:t>→</m:t>
                    </m:r>
                  </m:oMath>
                </a14:m>
                <a:r>
                  <a:rPr/>
                  <a:t>, </a:t>
                </a:r>
                <a14:m>
                  <m:oMath xmlns:m="http://schemas.openxmlformats.org/officeDocument/2006/math">
                    <m:r>
                      <m:rPr>
                        <m:sty m:val="p"/>
                      </m:rPr>
                      <m:t>↔</m:t>
                    </m:r>
                  </m:oMath>
                </a14:m>
                <a:r>
                  <a:rPr/>
                  <a:t>这两个联结词可以由</a:t>
                </a:r>
                <a14:m>
                  <m:oMath xmlns:m="http://schemas.openxmlformats.org/officeDocument/2006/math">
                    <m:r>
                      <m:rPr>
                        <m:sty m:val="p"/>
                      </m:rPr>
                      <m:t>¬</m:t>
                    </m:r>
                  </m:oMath>
                </a14:m>
                <a:r>
                  <a:rPr/>
                  <a:t>, </a:t>
                </a:r>
                <a14:m>
                  <m:oMath xmlns:m="http://schemas.openxmlformats.org/officeDocument/2006/math">
                    <m:r>
                      <m:rPr>
                        <m:sty m:val="p"/>
                      </m:rPr>
                      <m:t>∧</m:t>
                    </m:r>
                  </m:oMath>
                </a14:m>
                <a:r>
                  <a:rPr/>
                  <a:t>和</a:t>
                </a:r>
                <a14:m>
                  <m:oMath xmlns:m="http://schemas.openxmlformats.org/officeDocument/2006/math">
                    <m:r>
                      <m:rPr>
                        <m:sty m:val="p"/>
                      </m:rPr>
                      <m:t>∨</m:t>
                    </m:r>
                  </m:oMath>
                </a14:m>
                <a:r>
                  <a:rPr/>
                  <a:t>这三个联结词来取代.</a:t>
                </a:r>
              </a:p>
              <a:p>
                <a:pPr lvl="0" indent="0" marL="0">
                  <a:buNone/>
                </a:pPr>
                <a:r>
                  <a:rPr/>
                  <a:t>于是, {</a:t>
                </a:r>
                <a14:m>
                  <m:oMath xmlns:m="http://schemas.openxmlformats.org/officeDocument/2006/math">
                    <m:r>
                      <m:rPr>
                        <m:sty m:val="p"/>
                      </m:rPr>
                      <m:t>¬</m:t>
                    </m:r>
                  </m:oMath>
                </a14:m>
                <a:r>
                  <a:rPr/>
                  <a:t>, </a:t>
                </a:r>
                <a14:m>
                  <m:oMath xmlns:m="http://schemas.openxmlformats.org/officeDocument/2006/math">
                    <m:r>
                      <m:rPr>
                        <m:sty m:val="p"/>
                      </m:rPr>
                      <m:t>∧</m:t>
                    </m:r>
                  </m:oMath>
                </a14:m>
                <a:r>
                  <a:rPr/>
                  <a:t>, </a:t>
                </a:r>
                <a14:m>
                  <m:oMath xmlns:m="http://schemas.openxmlformats.org/officeDocument/2006/math">
                    <m:r>
                      <m:rPr>
                        <m:sty m:val="p"/>
                      </m:rPr>
                      <m:t>∨</m:t>
                    </m:r>
                  </m:oMath>
                </a14:m>
                <a:r>
                  <a:rPr/>
                  <a:t>}也是联结词完备集.</a:t>
                </a:r>
              </a:p>
              <a:p>
                <a:pPr lvl="0" indent="0" marL="0">
                  <a:buNone/>
                </a:pPr>
                <a:r>
                  <a:rPr/>
                  <a:t>在联结词集中, 如果一个联结词可以由该集合中其他联结词定义, 则此联结词称为</a:t>
                </a:r>
                <a:r>
                  <a:rPr b="1"/>
                  <a:t>冗余联结词</a:t>
                </a:r>
                <a:r>
                  <a:rPr/>
                  <a:t>. 否则称为</a:t>
                </a:r>
                <a:r>
                  <a:rPr b="1"/>
                  <a:t>独立联结词</a:t>
                </a:r>
                <a:r>
                  <a:rPr/>
                  <a:t>.</a:t>
                </a:r>
              </a:p>
              <a:p>
                <a:pPr lvl="0" indent="0" marL="0">
                  <a:buNone/>
                </a:pPr>
                <a:r>
                  <a:rPr/>
                  <a:t>联结词集{</a:t>
                </a:r>
                <a14:m>
                  <m:oMath xmlns:m="http://schemas.openxmlformats.org/officeDocument/2006/math">
                    <m:r>
                      <m:rPr>
                        <m:sty m:val="p"/>
                      </m:rPr>
                      <m:t>¬</m:t>
                    </m:r>
                  </m:oMath>
                </a14:m>
                <a:r>
                  <a:rPr/>
                  <a:t>, </a:t>
                </a:r>
                <a14:m>
                  <m:oMath xmlns:m="http://schemas.openxmlformats.org/officeDocument/2006/math">
                    <m:r>
                      <m:rPr>
                        <m:sty m:val="p"/>
                      </m:rPr>
                      <m:t>∧</m:t>
                    </m:r>
                  </m:oMath>
                </a14:m>
                <a:r>
                  <a:rPr/>
                  <a:t>, </a:t>
                </a:r>
                <a14:m>
                  <m:oMath xmlns:m="http://schemas.openxmlformats.org/officeDocument/2006/math">
                    <m:r>
                      <m:rPr>
                        <m:sty m:val="p"/>
                      </m:rPr>
                      <m:t>∨</m:t>
                    </m:r>
                  </m:oMath>
                </a14:m>
                <a:r>
                  <a:rPr/>
                  <a:t>}中, {</a:t>
                </a:r>
                <a14:m>
                  <m:oMath xmlns:m="http://schemas.openxmlformats.org/officeDocument/2006/math">
                    <m:r>
                      <m:rPr>
                        <m:sty m:val="p"/>
                      </m:rPr>
                      <m:t>∨</m:t>
                    </m:r>
                  </m:oMath>
                </a14:m>
                <a:r>
                  <a:rPr/>
                  <a:t>}是冗余联结词, 因为:</a:t>
                </a:r>
              </a:p>
              <a:p>
                <a:pPr lvl="0" indent="0" marL="0">
                  <a:buNone/>
                </a:pPr>
                <a14:m>
                  <m:oMathPara xmlns:m="http://schemas.openxmlformats.org/officeDocument/2006/math">
                    <m:oMathParaPr>
                      <m:jc m:val="center"/>
                    </m:oMathParaPr>
                    <m:oMath>
                      <m:r>
                        <m:t>p</m:t>
                      </m:r>
                      <m:r>
                        <m:rPr>
                          <m:sty m:val="p"/>
                        </m:rPr>
                        <m:t>∨</m:t>
                      </m:r>
                      <m:r>
                        <m:t>q</m:t>
                      </m:r>
                      <m:r>
                        <m:rPr>
                          <m:sty m:val="p"/>
                        </m:rPr>
                        <m:t>⇔</m:t>
                      </m:r>
                      <m:r>
                        <m:rPr>
                          <m:sty m:val="p"/>
                        </m:rPr>
                        <m:t>¬</m:t>
                      </m:r>
                      <m:d>
                        <m:dPr>
                          <m:begChr m:val="("/>
                          <m:endChr m:val=")"/>
                          <m:sepChr m:val=""/>
                          <m:grow/>
                        </m:dPr>
                        <m:e>
                          <m:r>
                            <m:rPr>
                              <m:sty m:val="p"/>
                            </m:rPr>
                            <m:t>¬</m:t>
                          </m:r>
                          <m:r>
                            <m:t>p</m:t>
                          </m:r>
                          <m:r>
                            <m:rPr>
                              <m:sty m:val="p"/>
                            </m:rPr>
                            <m:t>∧</m:t>
                          </m:r>
                          <m:r>
                            <m:rPr>
                              <m:sty m:val="p"/>
                            </m:rPr>
                            <m:t>¬</m:t>
                          </m:r>
                          <m:r>
                            <m:t>q</m:t>
                          </m:r>
                        </m:e>
                      </m:d>
                      <m:r>
                        <m:rPr>
                          <m:sty m:val="p"/>
                        </m:rPr>
                        <m:t>.</m:t>
                      </m:r>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设有一个联结词完备集</a:t>
                </a:r>
                <a14:m>
                  <m:oMath xmlns:m="http://schemas.openxmlformats.org/officeDocument/2006/math">
                    <m:r>
                      <m:t>S</m:t>
                    </m:r>
                  </m:oMath>
                </a14:m>
                <a:r>
                  <a:rPr/>
                  <a:t>, 若</a:t>
                </a:r>
                <a14:m>
                  <m:oMath xmlns:m="http://schemas.openxmlformats.org/officeDocument/2006/math">
                    <m:r>
                      <m:t>S</m:t>
                    </m:r>
                  </m:oMath>
                </a14:m>
                <a:r>
                  <a:rPr/>
                  <a:t>中不含冗余联结词, 则称</a:t>
                </a:r>
                <a14:m>
                  <m:oMath xmlns:m="http://schemas.openxmlformats.org/officeDocument/2006/math">
                    <m:r>
                      <m:t>S</m:t>
                    </m:r>
                  </m:oMath>
                </a14:m>
                <a:r>
                  <a:rPr/>
                  <a:t>是</a:t>
                </a:r>
                <a:r>
                  <a:rPr b="1"/>
                  <a:t>极小联结词完备集</a:t>
                </a:r>
                <a:r>
                  <a:rPr/>
                  <a:t>.</a:t>
                </a:r>
              </a:p>
              <a:p>
                <a:pPr lvl="0" indent="0" marL="0">
                  <a:buNone/>
                </a:pPr>
                <a:r>
                  <a:rPr/>
                  <a:t>求证: {</a:t>
                </a:r>
                <a14:m>
                  <m:oMath xmlns:m="http://schemas.openxmlformats.org/officeDocument/2006/math">
                    <m:r>
                      <m:rPr>
                        <m:sty m:val="p"/>
                      </m:rPr>
                      <m:t>¬</m:t>
                    </m:r>
                    <m:r>
                      <m:rPr>
                        <m:sty m:val="p"/>
                      </m:rPr>
                      <m:t>,</m:t>
                    </m:r>
                    <m:r>
                      <m:rPr>
                        <m:sty m:val="p"/>
                      </m:rPr>
                      <m:t>∨</m:t>
                    </m:r>
                  </m:oMath>
                </a14:m>
                <a:r>
                  <a:rPr/>
                  <a:t>}是极小联结词完备集.</a:t>
                </a:r>
              </a:p>
              <a:p>
                <a:pPr lvl="0" indent="0" marL="0">
                  <a:buNone/>
                </a:pPr>
                <a:r>
                  <a:rPr/>
                  <a:t>证明: 由于{</a:t>
                </a:r>
                <a14:m>
                  <m:oMath xmlns:m="http://schemas.openxmlformats.org/officeDocument/2006/math">
                    <m:r>
                      <m:rPr>
                        <m:sty m:val="p"/>
                      </m:rPr>
                      <m:t>¬</m:t>
                    </m:r>
                    <m:r>
                      <m:rPr>
                        <m:sty m:val="p"/>
                      </m:rPr>
                      <m:t>,</m:t>
                    </m:r>
                    <m:r>
                      <m:rPr>
                        <m:sty m:val="p"/>
                      </m:rPr>
                      <m:t>∧</m:t>
                    </m:r>
                    <m:r>
                      <m:rPr>
                        <m:sty m:val="p"/>
                      </m:rPr>
                      <m:t>,</m:t>
                    </m:r>
                    <m:r>
                      <m:rPr>
                        <m:sty m:val="p"/>
                      </m:rPr>
                      <m:t>∨</m:t>
                    </m:r>
                  </m:oMath>
                </a14:m>
                <a:r>
                  <a:rPr/>
                  <a:t>}是联结词完备集, 而:</a:t>
                </a:r>
              </a:p>
              <a:p>
                <a:pPr lvl="0" indent="0" marL="0">
                  <a:buNone/>
                </a:pPr>
                <a14:m>
                  <m:oMathPara xmlns:m="http://schemas.openxmlformats.org/officeDocument/2006/math">
                    <m:oMathParaPr>
                      <m:jc m:val="center"/>
                    </m:oMathParaPr>
                    <m:oMath>
                      <m:r>
                        <m:t>p</m:t>
                      </m:r>
                      <m:r>
                        <m:rPr>
                          <m:sty m:val="p"/>
                        </m:rPr>
                        <m:t>∧</m:t>
                      </m:r>
                      <m:r>
                        <m:t>q</m:t>
                      </m:r>
                      <m:r>
                        <m:rPr>
                          <m:sty m:val="p"/>
                        </m:rPr>
                        <m:t>⇔</m:t>
                      </m:r>
                      <m:r>
                        <m:rPr>
                          <m:sty m:val="p"/>
                        </m:rPr>
                        <m:t>¬</m:t>
                      </m:r>
                      <m:d>
                        <m:dPr>
                          <m:begChr m:val="("/>
                          <m:endChr m:val=")"/>
                          <m:sepChr m:val=""/>
                          <m:grow/>
                        </m:dPr>
                        <m:e>
                          <m:r>
                            <m:rPr>
                              <m:sty m:val="p"/>
                            </m:rPr>
                            <m:t>¬</m:t>
                          </m:r>
                          <m:r>
                            <m:t>p</m:t>
                          </m:r>
                          <m:r>
                            <m:rPr>
                              <m:sty m:val="p"/>
                            </m:rPr>
                            <m:t>∨</m:t>
                          </m:r>
                          <m:r>
                            <m:rPr>
                              <m:sty m:val="p"/>
                            </m:rPr>
                            <m:t>¬</m:t>
                          </m:r>
                          <m:r>
                            <m:t>q</m:t>
                          </m:r>
                        </m:e>
                      </m:d>
                    </m:oMath>
                  </m:oMathPara>
                </a14:m>
              </a:p>
              <a:p>
                <a:pPr lvl="0" indent="0" marL="0">
                  <a:buNone/>
                </a:pPr>
                <a:r>
                  <a:rPr/>
                  <a:t>所以, {</a:t>
                </a:r>
                <a14:m>
                  <m:oMath xmlns:m="http://schemas.openxmlformats.org/officeDocument/2006/math">
                    <m:r>
                      <m:rPr>
                        <m:sty m:val="p"/>
                      </m:rPr>
                      <m:t>¬</m:t>
                    </m:r>
                    <m:r>
                      <m:rPr>
                        <m:sty m:val="p"/>
                      </m:rPr>
                      <m:t>,</m:t>
                    </m:r>
                    <m:r>
                      <m:rPr>
                        <m:sty m:val="p"/>
                      </m:rPr>
                      <m:t>∨</m:t>
                    </m:r>
                  </m:oMath>
                </a14:m>
                <a:r>
                  <a:rPr/>
                  <a:t>}是联结词完备集.</a:t>
                </a:r>
              </a:p>
              <a:p>
                <a:pPr lvl="0" indent="0" marL="0">
                  <a:buNone/>
                </a:pPr>
                <a:r>
                  <a:rPr/>
                  <a:t>从命题定律可知包含二元联结词的命题公式不能用仅包含一元联结词的命题公式等值取代, </a:t>
                </a:r>
                <a14:m>
                  <m:oMath xmlns:m="http://schemas.openxmlformats.org/officeDocument/2006/math">
                    <m:r>
                      <m:rPr>
                        <m:sty m:val="p"/>
                      </m:rPr>
                      <m:t>∨</m:t>
                    </m:r>
                  </m:oMath>
                </a14:m>
                <a:r>
                  <a:rPr/>
                  <a:t>是二元联结词, </a:t>
                </a:r>
                <a14:m>
                  <m:oMath xmlns:m="http://schemas.openxmlformats.org/officeDocument/2006/math">
                    <m:r>
                      <m:rPr>
                        <m:sty m:val="p"/>
                      </m:rPr>
                      <m:t>¬</m:t>
                    </m:r>
                  </m:oMath>
                </a14:m>
                <a:r>
                  <a:rPr/>
                  <a:t>是一元联结词, 相互之间不能取代, 所以{</a:t>
                </a:r>
                <a14:m>
                  <m:oMath xmlns:m="http://schemas.openxmlformats.org/officeDocument/2006/math">
                    <m:r>
                      <m:rPr>
                        <m:sty m:val="p"/>
                      </m:rPr>
                      <m:t>¬</m:t>
                    </m:r>
                    <m:r>
                      <m:rPr>
                        <m:sty m:val="p"/>
                      </m:rPr>
                      <m:t>,</m:t>
                    </m:r>
                    <m:r>
                      <m:rPr>
                        <m:sty m:val="p"/>
                      </m:rPr>
                      <m:t>∨</m:t>
                    </m:r>
                  </m:oMath>
                </a14:m>
                <a:r>
                  <a:rPr/>
                  <a:t>}是极小全功能联结词集.</a:t>
                </a:r>
              </a:p>
              <a:p>
                <a:pPr lvl="0" indent="0" marL="0">
                  <a:buNone/>
                </a:pPr>
                <a:r>
                  <a:rPr/>
                  <a:t>{</a:t>
                </a:r>
                <a14:m>
                  <m:oMath xmlns:m="http://schemas.openxmlformats.org/officeDocument/2006/math">
                    <m:r>
                      <m:rPr>
                        <m:sty m:val="p"/>
                      </m:rPr>
                      <m:t>¬</m:t>
                    </m:r>
                    <m:r>
                      <m:rPr>
                        <m:sty m:val="p"/>
                      </m:rPr>
                      <m:t>,</m:t>
                    </m:r>
                    <m:r>
                      <m:rPr>
                        <m:sty m:val="p"/>
                      </m:rPr>
                      <m:t>∧</m:t>
                    </m:r>
                  </m:oMath>
                </a14:m>
                <a:r>
                  <a:rPr/>
                  <a:t>}, {</a:t>
                </a:r>
                <a14:m>
                  <m:oMath xmlns:m="http://schemas.openxmlformats.org/officeDocument/2006/math">
                    <m:r>
                      <m:rPr>
                        <m:sty m:val="p"/>
                      </m:rPr>
                      <m:t>¬</m:t>
                    </m:r>
                    <m:r>
                      <m:rPr>
                        <m:sty m:val="p"/>
                      </m:rPr>
                      <m:t>,</m:t>
                    </m:r>
                    <m:r>
                      <m:rPr>
                        <m:sty m:val="p"/>
                      </m:rPr>
                      <m:t>→</m:t>
                    </m:r>
                  </m:oMath>
                </a14:m>
                <a:r>
                  <a:rPr/>
                  <a:t>}, {</a:t>
                </a:r>
                <a14:m>
                  <m:oMath xmlns:m="http://schemas.openxmlformats.org/officeDocument/2006/math">
                    <m:r>
                      <m:rPr>
                        <m:sty m:val="p"/>
                      </m:rPr>
                      <m:t>↑</m:t>
                    </m:r>
                  </m:oMath>
                </a14:m>
                <a:r>
                  <a:rPr/>
                  <a:t>}和{</a:t>
                </a:r>
                <a14:m>
                  <m:oMath xmlns:m="http://schemas.openxmlformats.org/officeDocument/2006/math">
                    <m:r>
                      <m:rPr>
                        <m:sty m:val="p"/>
                      </m:rPr>
                      <m:t>↓</m:t>
                    </m:r>
                  </m:oMath>
                </a14:m>
                <a:r>
                  <a:rPr/>
                  <a:t>}也都是极小联结词完备集.</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求证: {</a:t>
                </a:r>
                <a14:m>
                  <m:oMath xmlns:m="http://schemas.openxmlformats.org/officeDocument/2006/math">
                    <m:r>
                      <m:rPr>
                        <m:sty m:val="p"/>
                      </m:rPr>
                      <m:t>↑</m:t>
                    </m:r>
                  </m:oMath>
                </a14:m>
                <a:r>
                  <a:rPr/>
                  <a:t>}是极小联结词完备集.</a:t>
                </a:r>
              </a:p>
              <a:p>
                <a:pPr lvl="0" indent="0" marL="0">
                  <a:buNone/>
                </a:pPr>
                <a:r>
                  <a:rPr/>
                  <a:t>证明: 由于{</a:t>
                </a:r>
                <a14:m>
                  <m:oMath xmlns:m="http://schemas.openxmlformats.org/officeDocument/2006/math">
                    <m:r>
                      <m:rPr>
                        <m:sty m:val="p"/>
                      </m:rPr>
                      <m:t>¬</m:t>
                    </m:r>
                    <m:r>
                      <m:rPr>
                        <m:sty m:val="p"/>
                      </m:rPr>
                      <m:t>,</m:t>
                    </m:r>
                    <m:r>
                      <m:rPr>
                        <m:sty m:val="p"/>
                      </m:rPr>
                      <m:t>∨</m:t>
                    </m:r>
                  </m:oMath>
                </a14:m>
                <a:r>
                  <a:rPr/>
                  <a:t>}是极小联结词完备集, 而:</a:t>
                </a:r>
              </a:p>
              <a:p>
                <a:pPr lvl="0" indent="0" marL="0">
                  <a:buNone/>
                </a:pPr>
                <a14:m>
                  <m:oMathPara xmlns:m="http://schemas.openxmlformats.org/officeDocument/2006/math">
                    <m:oMathParaPr>
                      <m:jc m:val="center"/>
                    </m:oMathParaPr>
                    <m:oMath>
                      <m:r>
                        <m:rPr>
                          <m:sty m:val="p"/>
                        </m:rPr>
                        <m:t>¬</m:t>
                      </m:r>
                      <m:r>
                        <m:t>p</m:t>
                      </m:r>
                      <m:r>
                        <m:rPr>
                          <m:sty m:val="p"/>
                        </m:rPr>
                        <m:t>⇔</m:t>
                      </m:r>
                      <m:r>
                        <m:rPr>
                          <m:sty m:val="p"/>
                        </m:rPr>
                        <m:t>¬</m:t>
                      </m:r>
                      <m:d>
                        <m:dPr>
                          <m:begChr m:val="("/>
                          <m:endChr m:val=")"/>
                          <m:sepChr m:val=""/>
                          <m:grow/>
                        </m:dPr>
                        <m:e>
                          <m:r>
                            <m:t>p</m:t>
                          </m:r>
                          <m:r>
                            <m:rPr>
                              <m:sty m:val="p"/>
                            </m:rPr>
                            <m:t>∧</m:t>
                          </m:r>
                          <m:r>
                            <m:t>p</m:t>
                          </m:r>
                        </m:e>
                      </m:d>
                      <m:r>
                        <m:rPr>
                          <m:sty m:val="p"/>
                        </m:rPr>
                        <m:t>⇔</m:t>
                      </m:r>
                      <m:d>
                        <m:dPr>
                          <m:begChr m:val="("/>
                          <m:endChr m:val=")"/>
                          <m:sepChr m:val=""/>
                          <m:grow/>
                        </m:dPr>
                        <m:e>
                          <m:r>
                            <m:t>p</m:t>
                          </m:r>
                          <m:r>
                            <m:rPr>
                              <m:sty m:val="p"/>
                            </m:rPr>
                            <m:t>↑</m:t>
                          </m:r>
                          <m:r>
                            <m:t>p</m:t>
                          </m:r>
                        </m:e>
                      </m:d>
                    </m:oMath>
                  </m:oMathPara>
                </a14:m>
              </a:p>
              <a:p>
                <a:pPr lvl="0" indent="0" marL="0">
                  <a:buNone/>
                </a:pPr>
                <a14:m>
                  <m:oMathPara xmlns:m="http://schemas.openxmlformats.org/officeDocument/2006/math">
                    <m:oMathParaPr>
                      <m:jc m:val="center"/>
                    </m:oMathParaPr>
                    <m:oMath>
                      <m:r>
                        <m:t>p</m:t>
                      </m:r>
                      <m:r>
                        <m:rPr>
                          <m:sty m:val="p"/>
                        </m:rPr>
                        <m:t>∨</m:t>
                      </m:r>
                      <m:r>
                        <m:t>q</m:t>
                      </m:r>
                      <m:r>
                        <m:rPr>
                          <m:sty m:val="p"/>
                        </m:rPr>
                        <m:t>⇔</m:t>
                      </m:r>
                      <m:r>
                        <m:rPr>
                          <m:sty m:val="p"/>
                        </m:rPr>
                        <m:t>¬</m:t>
                      </m:r>
                      <m:d>
                        <m:dPr>
                          <m:begChr m:val="("/>
                          <m:endChr m:val=")"/>
                          <m:sepChr m:val=""/>
                          <m:grow/>
                        </m:dPr>
                        <m:e>
                          <m:r>
                            <m:rPr>
                              <m:sty m:val="p"/>
                            </m:rPr>
                            <m:t>¬</m:t>
                          </m:r>
                          <m:r>
                            <m:t>p</m:t>
                          </m:r>
                          <m:r>
                            <m:rPr>
                              <m:sty m:val="p"/>
                            </m:rPr>
                            <m:t>∧</m:t>
                          </m:r>
                          <m:r>
                            <m:rPr>
                              <m:sty m:val="p"/>
                            </m:rPr>
                            <m:t>¬</m:t>
                          </m:r>
                          <m:r>
                            <m:t>q</m:t>
                          </m:r>
                        </m:e>
                      </m:d>
                      <m:r>
                        <m:rPr>
                          <m:sty m:val="p"/>
                        </m:rPr>
                        <m:t>⇔</m:t>
                      </m:r>
                      <m:r>
                        <m:rPr>
                          <m:sty m:val="p"/>
                        </m:rPr>
                        <m:t>¬</m:t>
                      </m:r>
                      <m:r>
                        <m:t>p</m:t>
                      </m:r>
                      <m:r>
                        <m:rPr>
                          <m:sty m:val="p"/>
                        </m:rPr>
                        <m:t>↑</m:t>
                      </m:r>
                      <m:r>
                        <m:rPr>
                          <m:sty m:val="p"/>
                        </m:rPr>
                        <m:t>¬</m:t>
                      </m:r>
                      <m:r>
                        <m:t>q</m:t>
                      </m:r>
                      <m:r>
                        <m:rPr>
                          <m:sty m:val="p"/>
                        </m:rPr>
                        <m:t>⇔</m:t>
                      </m:r>
                      <m:d>
                        <m:dPr>
                          <m:begChr m:val="("/>
                          <m:endChr m:val=")"/>
                          <m:sepChr m:val=""/>
                          <m:grow/>
                        </m:dPr>
                        <m:e>
                          <m:r>
                            <m:t>p</m:t>
                          </m:r>
                          <m:r>
                            <m:rPr>
                              <m:sty m:val="p"/>
                            </m:rPr>
                            <m:t>↑</m:t>
                          </m:r>
                          <m:r>
                            <m:t>p</m:t>
                          </m:r>
                        </m:e>
                      </m:d>
                      <m:r>
                        <m:rPr>
                          <m:sty m:val="p"/>
                        </m:rPr>
                        <m:t>↑</m:t>
                      </m:r>
                      <m:d>
                        <m:dPr>
                          <m:begChr m:val="("/>
                          <m:endChr m:val=")"/>
                          <m:sepChr m:val=""/>
                          <m:grow/>
                        </m:dPr>
                        <m:e>
                          <m:r>
                            <m:t>q</m:t>
                          </m:r>
                          <m:r>
                            <m:rPr>
                              <m:sty m:val="p"/>
                            </m:rPr>
                            <m:t>↑</m:t>
                          </m:r>
                          <m:r>
                            <m:t>q</m:t>
                          </m:r>
                        </m:e>
                      </m:d>
                    </m:oMath>
                  </m:oMathPara>
                </a14:m>
              </a:p>
              <a:p>
                <a:pPr lvl="0" indent="0" marL="0">
                  <a:buNone/>
                </a:pPr>
                <a:r>
                  <a:rPr/>
                  <a:t>所以, {</a:t>
                </a:r>
                <a14:m>
                  <m:oMath xmlns:m="http://schemas.openxmlformats.org/officeDocument/2006/math">
                    <m:r>
                      <m:rPr>
                        <m:sty m:val="p"/>
                      </m:rPr>
                      <m:t>↑</m:t>
                    </m:r>
                  </m:oMath>
                </a14:m>
                <a:r>
                  <a:rPr/>
                  <a:t>}也是极小联结词完备集.</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14:m>
                  <m:oMathPara xmlns:m="http://schemas.openxmlformats.org/officeDocument/2006/math">
                    <m:oMathParaPr>
                      <m:jc m:val="center"/>
                    </m:oMathParaPr>
                    <m:oMath>
                      <m:r>
                        <m:rPr>
                          <m:sty m:val="p"/>
                        </m:rPr>
                        <m:t>¬</m:t>
                      </m:r>
                      <m:r>
                        <m:t>p</m:t>
                      </m:r>
                      <m:r>
                        <m:rPr>
                          <m:sty m:val="p"/>
                        </m:rPr>
                        <m:t>⇔</m:t>
                      </m:r>
                      <m:r>
                        <m:rPr>
                          <m:sty m:val="p"/>
                        </m:rPr>
                        <m:t>¬</m:t>
                      </m:r>
                      <m:d>
                        <m:dPr>
                          <m:begChr m:val="("/>
                          <m:endChr m:val=")"/>
                          <m:sepChr m:val=""/>
                          <m:grow/>
                        </m:dPr>
                        <m:e>
                          <m:r>
                            <m:t>p</m:t>
                          </m:r>
                          <m:r>
                            <m:rPr>
                              <m:sty m:val="p"/>
                            </m:rPr>
                            <m:t>∧</m:t>
                          </m:r>
                          <m:r>
                            <m:t>p</m:t>
                          </m:r>
                        </m:e>
                      </m:d>
                      <m:r>
                        <m:rPr>
                          <m:sty m:val="p"/>
                        </m:rPr>
                        <m:t>⇔</m:t>
                      </m:r>
                      <m:r>
                        <m:t>p</m:t>
                      </m:r>
                      <m:r>
                        <m:rPr>
                          <m:sty m:val="p"/>
                        </m:rPr>
                        <m:t>↑</m:t>
                      </m:r>
                      <m:r>
                        <m:t>p</m:t>
                      </m:r>
                    </m:oMath>
                  </m:oMathPara>
                </a14:m>
              </a:p>
              <a:p>
                <a:pPr lvl="0" indent="0" marL="0">
                  <a:buNone/>
                </a:pPr>
                <a14:m>
                  <m:oMathPara xmlns:m="http://schemas.openxmlformats.org/officeDocument/2006/math">
                    <m:oMathParaPr>
                      <m:jc m:val="center"/>
                    </m:oMathParaPr>
                    <m:oMath>
                      <m:r>
                        <m:t>p</m:t>
                      </m:r>
                      <m:r>
                        <m:rPr>
                          <m:sty m:val="p"/>
                        </m:rPr>
                        <m:t>∧</m:t>
                      </m:r>
                      <m:r>
                        <m:t>q</m:t>
                      </m:r>
                      <m:r>
                        <m:rPr>
                          <m:sty m:val="p"/>
                        </m:rPr>
                        <m:t>⇔</m:t>
                      </m:r>
                      <m:r>
                        <m:rPr>
                          <m:sty m:val="p"/>
                        </m:rPr>
                        <m:t>¬</m:t>
                      </m:r>
                      <m:d>
                        <m:dPr>
                          <m:begChr m:val="("/>
                          <m:endChr m:val=")"/>
                          <m:sepChr m:val=""/>
                          <m:grow/>
                        </m:dPr>
                        <m:e>
                          <m:r>
                            <m:t>p</m:t>
                          </m:r>
                          <m:r>
                            <m:rPr>
                              <m:sty m:val="p"/>
                            </m:rPr>
                            <m:t>↑</m:t>
                          </m:r>
                          <m:r>
                            <m:t>q</m:t>
                          </m:r>
                        </m:e>
                      </m:d>
                      <m:r>
                        <m:rPr>
                          <m:sty m:val="p"/>
                        </m:rPr>
                        <m:t>⇔</m:t>
                      </m:r>
                      <m:d>
                        <m:dPr>
                          <m:begChr m:val="("/>
                          <m:endChr m:val=")"/>
                          <m:sepChr m:val=""/>
                          <m:grow/>
                        </m:dPr>
                        <m:e>
                          <m:r>
                            <m:t>p</m:t>
                          </m:r>
                          <m:r>
                            <m:rPr>
                              <m:sty m:val="p"/>
                            </m:rPr>
                            <m:t>↑</m:t>
                          </m:r>
                          <m:r>
                            <m:t>q</m:t>
                          </m:r>
                        </m:e>
                      </m:d>
                      <m:r>
                        <m:rPr>
                          <m:sty m:val="p"/>
                        </m:rPr>
                        <m:t>↑</m:t>
                      </m:r>
                      <m:d>
                        <m:dPr>
                          <m:begChr m:val="("/>
                          <m:endChr m:val=")"/>
                          <m:sepChr m:val=""/>
                          <m:grow/>
                        </m:dPr>
                        <m:e>
                          <m:r>
                            <m:t>p</m:t>
                          </m:r>
                          <m:r>
                            <m:rPr>
                              <m:sty m:val="p"/>
                            </m:rPr>
                            <m:t>↑</m:t>
                          </m:r>
                          <m:r>
                            <m:t>q</m:t>
                          </m:r>
                        </m:e>
                      </m:d>
                    </m:oMath>
                  </m:oMathPara>
                </a14:m>
              </a:p>
              <a:p>
                <a:pPr lvl="0" indent="0" marL="0">
                  <a:buNone/>
                </a:pPr>
                <a14:m>
                  <m:oMathPara xmlns:m="http://schemas.openxmlformats.org/officeDocument/2006/math">
                    <m:oMathParaPr>
                      <m:jc m:val="center"/>
                    </m:oMathParaPr>
                    <m:oMath>
                      <m:r>
                        <m:t>p</m:t>
                      </m:r>
                      <m:r>
                        <m:rPr>
                          <m:sty m:val="p"/>
                        </m:rPr>
                        <m:t>∨</m:t>
                      </m:r>
                      <m:r>
                        <m:t>q</m:t>
                      </m:r>
                      <m:r>
                        <m:rPr>
                          <m:sty m:val="p"/>
                        </m:rPr>
                        <m:t>⇔</m:t>
                      </m:r>
                      <m:r>
                        <m:rPr>
                          <m:sty m:val="p"/>
                        </m:rPr>
                        <m:t>¬</m:t>
                      </m:r>
                      <m:d>
                        <m:dPr>
                          <m:begChr m:val="("/>
                          <m:endChr m:val=")"/>
                          <m:sepChr m:val=""/>
                          <m:grow/>
                        </m:dPr>
                        <m:e>
                          <m:r>
                            <m:rPr>
                              <m:sty m:val="p"/>
                            </m:rPr>
                            <m:t>¬</m:t>
                          </m:r>
                          <m:r>
                            <m:t>p</m:t>
                          </m:r>
                          <m:r>
                            <m:rPr>
                              <m:sty m:val="p"/>
                            </m:rPr>
                            <m:t>∧</m:t>
                          </m:r>
                          <m:r>
                            <m:rPr>
                              <m:sty m:val="p"/>
                            </m:rPr>
                            <m:t>¬</m:t>
                          </m:r>
                          <m:r>
                            <m:t>q</m:t>
                          </m:r>
                        </m:e>
                      </m:d>
                      <m:r>
                        <m:rPr>
                          <m:sty m:val="p"/>
                        </m:rPr>
                        <m:t>⇔</m:t>
                      </m:r>
                      <m:d>
                        <m:dPr>
                          <m:begChr m:val="("/>
                          <m:endChr m:val=")"/>
                          <m:sepChr m:val=""/>
                          <m:grow/>
                        </m:dPr>
                        <m:e>
                          <m:r>
                            <m:rPr>
                              <m:sty m:val="p"/>
                            </m:rPr>
                            <m:t>¬</m:t>
                          </m:r>
                          <m:r>
                            <m:t>p</m:t>
                          </m:r>
                        </m:e>
                      </m:d>
                      <m:r>
                        <m:rPr>
                          <m:sty m:val="p"/>
                        </m:rPr>
                        <m:t>↑</m:t>
                      </m:r>
                      <m:d>
                        <m:dPr>
                          <m:begChr m:val="("/>
                          <m:endChr m:val=")"/>
                          <m:sepChr m:val=""/>
                          <m:grow/>
                        </m:dPr>
                        <m:e>
                          <m:r>
                            <m:rPr>
                              <m:sty m:val="p"/>
                            </m:rPr>
                            <m:t>¬</m:t>
                          </m:r>
                          <m:r>
                            <m:t>q</m:t>
                          </m:r>
                        </m:e>
                      </m:d>
                      <m:r>
                        <m:rPr>
                          <m:sty m:val="p"/>
                        </m:rPr>
                        <m:t>⇔</m:t>
                      </m:r>
                      <m:d>
                        <m:dPr>
                          <m:begChr m:val="("/>
                          <m:endChr m:val=")"/>
                          <m:sepChr m:val=""/>
                          <m:grow/>
                        </m:dPr>
                        <m:e>
                          <m:r>
                            <m:t>p</m:t>
                          </m:r>
                          <m:r>
                            <m:rPr>
                              <m:sty m:val="p"/>
                            </m:rPr>
                            <m:t>↑</m:t>
                          </m:r>
                          <m:r>
                            <m:t>p</m:t>
                          </m:r>
                        </m:e>
                      </m:d>
                      <m:r>
                        <m:rPr>
                          <m:sty m:val="p"/>
                        </m:rPr>
                        <m:t>↑</m:t>
                      </m:r>
                      <m:d>
                        <m:dPr>
                          <m:begChr m:val="("/>
                          <m:endChr m:val=")"/>
                          <m:sepChr m:val=""/>
                          <m:grow/>
                        </m:dPr>
                        <m:e>
                          <m:r>
                            <m:t>q</m:t>
                          </m:r>
                          <m:r>
                            <m:rPr>
                              <m:sty m:val="p"/>
                            </m:rPr>
                            <m:t>↑</m:t>
                          </m:r>
                          <m:r>
                            <m:t>q</m:t>
                          </m:r>
                        </m:e>
                      </m:d>
                    </m:oMath>
                  </m:oMathPara>
                </a14:m>
              </a:p>
              <a:p>
                <a:pPr lvl="0" indent="0" marL="0">
                  <a:buNone/>
                </a:pPr>
                <a14:m>
                  <m:oMathPara xmlns:m="http://schemas.openxmlformats.org/officeDocument/2006/math">
                    <m:oMathParaPr>
                      <m:jc m:val="center"/>
                    </m:oMathParaPr>
                    <m:oMath>
                      <m:r>
                        <m:t>p</m:t>
                      </m:r>
                      <m:r>
                        <m:rPr>
                          <m:sty m:val="p"/>
                        </m:rPr>
                        <m:t>→</m:t>
                      </m:r>
                      <m:r>
                        <m:t>q</m:t>
                      </m:r>
                      <m:r>
                        <m:rPr>
                          <m:sty m:val="p"/>
                        </m:rPr>
                        <m:t>⇔</m:t>
                      </m:r>
                      <m:d>
                        <m:dPr>
                          <m:begChr m:val="("/>
                          <m:endChr m:val=")"/>
                          <m:sepChr m:val=""/>
                          <m:grow/>
                        </m:dPr>
                        <m:e>
                          <m:d>
                            <m:dPr>
                              <m:begChr m:val="("/>
                              <m:endChr m:val=")"/>
                              <m:sepChr m:val=""/>
                              <m:grow/>
                            </m:dPr>
                            <m:e>
                              <m:r>
                                <m:t>p</m:t>
                              </m:r>
                              <m:r>
                                <m:rPr>
                                  <m:sty m:val="p"/>
                                </m:rPr>
                                <m:t>↑</m:t>
                              </m:r>
                              <m:r>
                                <m:t>p</m:t>
                              </m:r>
                            </m:e>
                          </m:d>
                          <m:r>
                            <m:rPr>
                              <m:sty m:val="p"/>
                            </m:rPr>
                            <m:t>↑</m:t>
                          </m:r>
                          <m:d>
                            <m:dPr>
                              <m:begChr m:val="("/>
                              <m:endChr m:val=")"/>
                              <m:sepChr m:val=""/>
                              <m:grow/>
                            </m:dPr>
                            <m:e>
                              <m:r>
                                <m:t>p</m:t>
                              </m:r>
                              <m:r>
                                <m:rPr>
                                  <m:sty m:val="p"/>
                                </m:rPr>
                                <m:t>↑</m:t>
                              </m:r>
                              <m:r>
                                <m:t>p</m:t>
                              </m:r>
                            </m:e>
                          </m:d>
                        </m:e>
                      </m:d>
                      <m:r>
                        <m:rPr>
                          <m:sty m:val="p"/>
                        </m:rPr>
                        <m:t>↑</m:t>
                      </m:r>
                      <m:d>
                        <m:dPr>
                          <m:begChr m:val="("/>
                          <m:endChr m:val=")"/>
                          <m:sepChr m:val=""/>
                          <m:grow/>
                        </m:dPr>
                        <m:e>
                          <m:r>
                            <m:t>q</m:t>
                          </m:r>
                          <m:r>
                            <m:rPr>
                              <m:sty m:val="p"/>
                            </m:rPr>
                            <m:t>↑</m:t>
                          </m:r>
                          <m:r>
                            <m:t>q</m:t>
                          </m:r>
                        </m:e>
                      </m:d>
                    </m:oMath>
                  </m:oMathPara>
                </a14:m>
              </a:p>
              <a:p>
                <a:pPr lvl="0" indent="0" marL="0">
                  <a:buNone/>
                </a:pPr>
                <a14:m>
                  <m:oMathPara xmlns:m="http://schemas.openxmlformats.org/officeDocument/2006/math">
                    <m:oMathParaPr>
                      <m:jc m:val="center"/>
                    </m:oMathParaPr>
                    <m:oMath>
                      <m:r>
                        <m:t>p</m:t>
                      </m:r>
                      <m:r>
                        <m:rPr>
                          <m:sty m:val="p"/>
                        </m:rPr>
                        <m:t>↔</m:t>
                      </m:r>
                      <m:r>
                        <m:t>q</m:t>
                      </m:r>
                      <m:r>
                        <m:rPr>
                          <m:sty m:val="p"/>
                        </m:rPr>
                        <m:t>⇔</m:t>
                      </m:r>
                      <m:r>
                        <m:rPr>
                          <m:sty m:val="p"/>
                        </m:rPr>
                        <m:t>(</m:t>
                      </m:r>
                      <m:d>
                        <m:dPr>
                          <m:begChr m:val="("/>
                          <m:endChr m:val=")"/>
                          <m:sepChr m:val=""/>
                          <m:grow/>
                        </m:dPr>
                        <m:e>
                          <m:d>
                            <m:dPr>
                              <m:begChr m:val="("/>
                              <m:endChr m:val=")"/>
                              <m:sepChr m:val=""/>
                              <m:grow/>
                            </m:dPr>
                            <m:e>
                              <m:d>
                                <m:dPr>
                                  <m:begChr m:val="("/>
                                  <m:endChr m:val=")"/>
                                  <m:sepChr m:val=""/>
                                  <m:grow/>
                                </m:dPr>
                                <m:e>
                                  <m:r>
                                    <m:t>p</m:t>
                                  </m:r>
                                  <m:r>
                                    <m:rPr>
                                      <m:sty m:val="p"/>
                                    </m:rPr>
                                    <m:t>↑</m:t>
                                  </m:r>
                                  <m:r>
                                    <m:t>p</m:t>
                                  </m:r>
                                </m:e>
                              </m:d>
                              <m:r>
                                <m:rPr>
                                  <m:sty m:val="p"/>
                                </m:rPr>
                                <m:t>↑</m:t>
                              </m:r>
                              <m:d>
                                <m:dPr>
                                  <m:begChr m:val="("/>
                                  <m:endChr m:val=")"/>
                                  <m:sepChr m:val=""/>
                                  <m:grow/>
                                </m:dPr>
                                <m:e>
                                  <m:r>
                                    <m:t>p</m:t>
                                  </m:r>
                                  <m:r>
                                    <m:rPr>
                                      <m:sty m:val="p"/>
                                    </m:rPr>
                                    <m:t>↑</m:t>
                                  </m:r>
                                  <m:r>
                                    <m:t>p</m:t>
                                  </m:r>
                                </m:e>
                              </m:d>
                            </m:e>
                          </m:d>
                          <m:r>
                            <m:rPr>
                              <m:sty m:val="p"/>
                            </m:rPr>
                            <m:t>↑</m:t>
                          </m:r>
                          <m:d>
                            <m:dPr>
                              <m:begChr m:val="("/>
                              <m:endChr m:val=")"/>
                              <m:sepChr m:val=""/>
                              <m:grow/>
                            </m:dPr>
                            <m:e>
                              <m:r>
                                <m:t>q</m:t>
                              </m:r>
                              <m:r>
                                <m:rPr>
                                  <m:sty m:val="p"/>
                                </m:rPr>
                                <m:t>↑</m:t>
                              </m:r>
                              <m:r>
                                <m:t>q</m:t>
                              </m:r>
                            </m:e>
                          </m:d>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d>
                            <m:dPr>
                              <m:begChr m:val="("/>
                              <m:endChr m:val=")"/>
                              <m:sepChr m:val=""/>
                              <m:grow/>
                            </m:dPr>
                            <m:e>
                              <m:d>
                                <m:dPr>
                                  <m:begChr m:val="("/>
                                  <m:endChr m:val=")"/>
                                  <m:sepChr m:val=""/>
                                  <m:grow/>
                                </m:dPr>
                                <m:e>
                                  <m:r>
                                    <m:t>q</m:t>
                                  </m:r>
                                  <m:r>
                                    <m:rPr>
                                      <m:sty m:val="p"/>
                                    </m:rPr>
                                    <m:t>↑</m:t>
                                  </m:r>
                                  <m:r>
                                    <m:t>q</m:t>
                                  </m:r>
                                </m:e>
                              </m:d>
                              <m:r>
                                <m:rPr>
                                  <m:sty m:val="p"/>
                                </m:rPr>
                                <m:t>↑</m:t>
                              </m:r>
                              <m:d>
                                <m:dPr>
                                  <m:begChr m:val="("/>
                                  <m:endChr m:val=")"/>
                                  <m:sepChr m:val=""/>
                                  <m:grow/>
                                </m:dPr>
                                <m:e>
                                  <m:r>
                                    <m:t>q</m:t>
                                  </m:r>
                                  <m:r>
                                    <m:rPr>
                                      <m:sty m:val="p"/>
                                    </m:rPr>
                                    <m:t>↑</m:t>
                                  </m:r>
                                  <m:r>
                                    <m:t>q</m:t>
                                  </m:r>
                                </m:e>
                              </m:d>
                            </m:e>
                          </m:d>
                          <m:r>
                            <m:rPr>
                              <m:sty m:val="p"/>
                            </m:rPr>
                            <m:t>↑</m:t>
                          </m:r>
                          <m:d>
                            <m:dPr>
                              <m:begChr m:val="("/>
                              <m:endChr m:val=")"/>
                              <m:sepChr m:val=""/>
                              <m:grow/>
                            </m:dPr>
                            <m:e>
                              <m:r>
                                <m:t>p</m:t>
                              </m:r>
                              <m:r>
                                <m:rPr>
                                  <m:sty m:val="p"/>
                                </m:rPr>
                                <m:t>↑</m:t>
                              </m:r>
                              <m:r>
                                <m:t>p</m:t>
                              </m:r>
                            </m:e>
                          </m:d>
                        </m:e>
                      </m:d>
                      <m:r>
                        <m:rPr>
                          <m:sty m:val="p"/>
                        </m:rPr>
                        <m:t>)</m:t>
                      </m:r>
                      <m:r>
                        <m:rPr>
                          <m:sty m:val="p"/>
                        </m:rPr>
                        <m:t>↑</m:t>
                      </m:r>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d>
                            <m:dPr>
                              <m:begChr m:val="("/>
                              <m:endChr m:val=")"/>
                              <m:sepChr m:val=""/>
                              <m:grow/>
                            </m:dPr>
                            <m:e>
                              <m:d>
                                <m:dPr>
                                  <m:begChr m:val="("/>
                                  <m:endChr m:val=")"/>
                                  <m:sepChr m:val=""/>
                                  <m:grow/>
                                </m:dPr>
                                <m:e>
                                  <m:r>
                                    <m:t>p</m:t>
                                  </m:r>
                                  <m:r>
                                    <m:rPr>
                                      <m:sty m:val="p"/>
                                    </m:rPr>
                                    <m:t>↑</m:t>
                                  </m:r>
                                  <m:r>
                                    <m:t>p</m:t>
                                  </m:r>
                                </m:e>
                              </m:d>
                              <m:r>
                                <m:rPr>
                                  <m:sty m:val="p"/>
                                </m:rPr>
                                <m:t>↑</m:t>
                              </m:r>
                              <m:d>
                                <m:dPr>
                                  <m:begChr m:val="("/>
                                  <m:endChr m:val=")"/>
                                  <m:sepChr m:val=""/>
                                  <m:grow/>
                                </m:dPr>
                                <m:e>
                                  <m:r>
                                    <m:t>p</m:t>
                                  </m:r>
                                  <m:r>
                                    <m:rPr>
                                      <m:sty m:val="p"/>
                                    </m:rPr>
                                    <m:t>↑</m:t>
                                  </m:r>
                                  <m:r>
                                    <m:t>p</m:t>
                                  </m:r>
                                </m:e>
                              </m:d>
                            </m:e>
                          </m:d>
                          <m:r>
                            <m:rPr>
                              <m:sty m:val="p"/>
                            </m:rPr>
                            <m:t>↑</m:t>
                          </m:r>
                          <m:d>
                            <m:dPr>
                              <m:begChr m:val="("/>
                              <m:endChr m:val=")"/>
                              <m:sepChr m:val=""/>
                              <m:grow/>
                            </m:dPr>
                            <m:e>
                              <m:r>
                                <m:t>q</m:t>
                              </m:r>
                              <m:r>
                                <m:rPr>
                                  <m:sty m:val="p"/>
                                </m:rPr>
                                <m:t>↑</m:t>
                              </m:r>
                              <m:r>
                                <m:t>q</m:t>
                              </m:r>
                            </m:e>
                          </m:d>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d>
                            <m:dPr>
                              <m:begChr m:val="("/>
                              <m:endChr m:val=")"/>
                              <m:sepChr m:val=""/>
                              <m:grow/>
                            </m:dPr>
                            <m:e>
                              <m:d>
                                <m:dPr>
                                  <m:begChr m:val="("/>
                                  <m:endChr m:val=")"/>
                                  <m:sepChr m:val=""/>
                                  <m:grow/>
                                </m:dPr>
                                <m:e>
                                  <m:r>
                                    <m:t>q</m:t>
                                  </m:r>
                                  <m:r>
                                    <m:rPr>
                                      <m:sty m:val="p"/>
                                    </m:rPr>
                                    <m:t>↑</m:t>
                                  </m:r>
                                  <m:r>
                                    <m:t>q</m:t>
                                  </m:r>
                                </m:e>
                              </m:d>
                              <m:r>
                                <m:rPr>
                                  <m:sty m:val="p"/>
                                </m:rPr>
                                <m:t>↑</m:t>
                              </m:r>
                              <m:d>
                                <m:dPr>
                                  <m:begChr m:val="("/>
                                  <m:endChr m:val=")"/>
                                  <m:sepChr m:val=""/>
                                  <m:grow/>
                                </m:dPr>
                                <m:e>
                                  <m:r>
                                    <m:t>q</m:t>
                                  </m:r>
                                  <m:r>
                                    <m:rPr>
                                      <m:sty m:val="p"/>
                                    </m:rPr>
                                    <m:t>↑</m:t>
                                  </m:r>
                                  <m:r>
                                    <m:t>q</m:t>
                                  </m:r>
                                </m:e>
                              </m:d>
                            </m:e>
                          </m:d>
                          <m:r>
                            <m:rPr>
                              <m:sty m:val="p"/>
                            </m:rPr>
                            <m:t>↑</m:t>
                          </m:r>
                          <m:d>
                            <m:dPr>
                              <m:begChr m:val="("/>
                              <m:endChr m:val=")"/>
                              <m:sepChr m:val=""/>
                              <m:grow/>
                            </m:dPr>
                            <m:e>
                              <m:r>
                                <m:t>p</m:t>
                              </m:r>
                              <m:r>
                                <m:rPr>
                                  <m:sty m:val="p"/>
                                </m:rPr>
                                <m:t>↑</m:t>
                              </m:r>
                              <m:r>
                                <m:t>p</m:t>
                              </m:r>
                            </m:e>
                          </m:d>
                        </m:e>
                      </m:d>
                      <m:r>
                        <m:rPr>
                          <m:sty m:val="p"/>
                        </m:rPr>
                        <m:t>)</m:t>
                      </m:r>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试将命题公式</a:t>
                </a:r>
                <a14:m>
                  <m:oMath xmlns:m="http://schemas.openxmlformats.org/officeDocument/2006/math">
                    <m:r>
                      <m:rPr>
                        <m:sty m:val="p"/>
                      </m:rPr>
                      <m:t>¬</m:t>
                    </m:r>
                    <m:r>
                      <m:t>p</m:t>
                    </m:r>
                    <m:r>
                      <m:rPr>
                        <m:sty m:val="p"/>
                      </m:rPr>
                      <m:t>∨</m:t>
                    </m:r>
                    <m:d>
                      <m:dPr>
                        <m:begChr m:val="("/>
                        <m:endChr m:val=")"/>
                        <m:sepChr m:val=""/>
                        <m:grow/>
                      </m:dPr>
                      <m:e>
                        <m:r>
                          <m:t>q</m:t>
                        </m:r>
                        <m:r>
                          <m:rPr>
                            <m:sty m:val="p"/>
                          </m:rPr>
                          <m:t>→</m:t>
                        </m:r>
                        <m:r>
                          <m:t>r</m:t>
                        </m:r>
                      </m:e>
                    </m:d>
                  </m:oMath>
                </a14:m>
                <a:r>
                  <a:rPr/>
                  <a:t>用仅含有联结词</a:t>
                </a:r>
                <a14:m>
                  <m:oMath xmlns:m="http://schemas.openxmlformats.org/officeDocument/2006/math">
                    <m:r>
                      <m:rPr>
                        <m:sty m:val="p"/>
                      </m:rPr>
                      <m:t>¬</m:t>
                    </m:r>
                  </m:oMath>
                </a14:m>
                <a:r>
                  <a:rPr/>
                  <a:t>和</a:t>
                </a:r>
                <a14:m>
                  <m:oMath xmlns:m="http://schemas.openxmlformats.org/officeDocument/2006/math">
                    <m:r>
                      <m:rPr>
                        <m:sty m:val="p"/>
                      </m:rPr>
                      <m:t>∧</m:t>
                    </m:r>
                  </m:oMath>
                </a14:m>
                <a:r>
                  <a:rPr/>
                  <a:t>的等价式表示.</a:t>
                </a:r>
              </a:p>
              <a:p>
                <a:pPr lvl="0" indent="0" marL="0">
                  <a:buNone/>
                </a:pPr>
                <a:r>
                  <a:rPr/>
                  <a:t>解:</a:t>
                </a:r>
              </a:p>
              <a:p>
                <a:pPr lvl="0" indent="0" marL="0">
                  <a:buNone/>
                </a:pPr>
                <a14:m>
                  <m:oMathPara xmlns:m="http://schemas.openxmlformats.org/officeDocument/2006/math">
                    <m:oMathParaPr>
                      <m:jc m:val="center"/>
                    </m:oMathParaPr>
                    <m:oMath>
                      <m:r>
                        <m:rPr>
                          <m:sty m:val="p"/>
                        </m:rPr>
                        <m:t>¬</m:t>
                      </m:r>
                      <m:r>
                        <m:t>p</m:t>
                      </m:r>
                      <m:r>
                        <m:rPr>
                          <m:sty m:val="p"/>
                        </m:rPr>
                        <m:t>∨</m:t>
                      </m:r>
                      <m:d>
                        <m:dPr>
                          <m:begChr m:val="("/>
                          <m:endChr m:val=")"/>
                          <m:sepChr m:val=""/>
                          <m:grow/>
                        </m:dPr>
                        <m:e>
                          <m:r>
                            <m:t>q</m:t>
                          </m:r>
                          <m:r>
                            <m:rPr>
                              <m:sty m:val="p"/>
                            </m:rPr>
                            <m:t>→</m:t>
                          </m:r>
                          <m:r>
                            <m:t>r</m:t>
                          </m:r>
                        </m:e>
                      </m:d>
                      <m:r>
                        <m:rPr>
                          <m:sty m:val="p"/>
                        </m:rPr>
                        <m:t>⇔</m:t>
                      </m:r>
                      <m:r>
                        <m:rPr>
                          <m:sty m:val="p"/>
                        </m:rPr>
                        <m:t>¬</m:t>
                      </m:r>
                      <m:r>
                        <m:t>p</m:t>
                      </m:r>
                      <m:r>
                        <m:rPr>
                          <m:sty m:val="p"/>
                        </m:rPr>
                        <m:t>∨</m:t>
                      </m:r>
                      <m:d>
                        <m:dPr>
                          <m:begChr m:val="("/>
                          <m:endChr m:val=")"/>
                          <m:sepChr m:val=""/>
                          <m:grow/>
                        </m:dPr>
                        <m:e>
                          <m:r>
                            <m:rPr>
                              <m:sty m:val="p"/>
                            </m:rPr>
                            <m:t>¬</m:t>
                          </m:r>
                          <m:r>
                            <m:t>q</m:t>
                          </m:r>
                          <m:r>
                            <m:rPr>
                              <m:sty m:val="p"/>
                            </m:rPr>
                            <m:t>∨</m:t>
                          </m:r>
                          <m:r>
                            <m:t>r</m:t>
                          </m:r>
                        </m:e>
                      </m:d>
                    </m:oMath>
                  </m:oMathPara>
                </a14:m>
              </a:p>
              <a:p>
                <a:pPr lvl="0" indent="0" marL="0">
                  <a:buNone/>
                </a:pPr>
                <a14:m>
                  <m:oMathPara xmlns:m="http://schemas.openxmlformats.org/officeDocument/2006/math">
                    <m:oMathParaPr>
                      <m:jc m:val="center"/>
                    </m:oMathParaPr>
                    <m:oMath>
                      <m:r>
                        <m:rPr>
                          <m:sty m:val="p"/>
                        </m:rPr>
                        <m:t>⇔</m:t>
                      </m:r>
                      <m:r>
                        <m:rPr>
                          <m:sty m:val="p"/>
                        </m:rPr>
                        <m:t>¬</m:t>
                      </m:r>
                      <m:r>
                        <m:t>p</m:t>
                      </m:r>
                      <m:r>
                        <m:rPr>
                          <m:sty m:val="p"/>
                        </m:rPr>
                        <m:t>∨</m:t>
                      </m:r>
                      <m:r>
                        <m:rPr>
                          <m:sty m:val="p"/>
                        </m:rPr>
                        <m:t>¬</m:t>
                      </m:r>
                      <m:d>
                        <m:dPr>
                          <m:begChr m:val="("/>
                          <m:endChr m:val=")"/>
                          <m:sepChr m:val=""/>
                          <m:grow/>
                        </m:dPr>
                        <m:e>
                          <m:r>
                            <m:t>q</m:t>
                          </m:r>
                          <m:r>
                            <m:rPr>
                              <m:sty m:val="p"/>
                            </m:rPr>
                            <m:t>∧</m:t>
                          </m:r>
                          <m:r>
                            <m:rPr>
                              <m:sty m:val="p"/>
                            </m:rPr>
                            <m:t>¬</m:t>
                          </m:r>
                          <m:r>
                            <m:t>r</m:t>
                          </m:r>
                        </m:e>
                      </m:d>
                    </m:oMath>
                  </m:oMathPara>
                </a14:m>
              </a:p>
              <a:p>
                <a:pPr lvl="0" indent="0" marL="0">
                  <a:buNone/>
                </a:pPr>
                <a14:m>
                  <m:oMathPara xmlns:m="http://schemas.openxmlformats.org/officeDocument/2006/math">
                    <m:oMathParaPr>
                      <m:jc m:val="center"/>
                    </m:oMathParaPr>
                    <m:oMath>
                      <m:r>
                        <m:rPr>
                          <m:sty m:val="p"/>
                        </m:rPr>
                        <m:t>⇔</m:t>
                      </m:r>
                      <m:r>
                        <m:rPr>
                          <m:sty m:val="p"/>
                        </m:rPr>
                        <m:t>¬</m:t>
                      </m:r>
                      <m:d>
                        <m:dPr>
                          <m:begChr m:val="("/>
                          <m:endChr m:val=")"/>
                          <m:sepChr m:val=""/>
                          <m:grow/>
                        </m:dPr>
                        <m:e>
                          <m:r>
                            <m:t>p</m:t>
                          </m:r>
                          <m:r>
                            <m:rPr>
                              <m:sty m:val="p"/>
                            </m:rPr>
                            <m:t>∧</m:t>
                          </m:r>
                          <m:d>
                            <m:dPr>
                              <m:begChr m:val="("/>
                              <m:endChr m:val=")"/>
                              <m:sepChr m:val=""/>
                              <m:grow/>
                            </m:dPr>
                            <m:e>
                              <m:r>
                                <m:t>q</m:t>
                              </m:r>
                              <m:r>
                                <m:rPr>
                                  <m:sty m:val="p"/>
                                </m:rPr>
                                <m:t>∧</m:t>
                              </m:r>
                              <m:r>
                                <m:rPr>
                                  <m:sty m:val="p"/>
                                </m:rPr>
                                <m:t>¬</m:t>
                              </m:r>
                              <m:r>
                                <m:t>r</m:t>
                              </m:r>
                            </m:e>
                          </m:d>
                        </m:e>
                      </m:d>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pPr lvl="0" indent="0" marL="0">
              <a:buNone/>
            </a:pPr>
            <a:r>
              <a:rPr/>
              <a:t>对偶式</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在给定仅含联结词</a:t>
                </a:r>
                <a14:m>
                  <m:oMath xmlns:m="http://schemas.openxmlformats.org/officeDocument/2006/math">
                    <m:r>
                      <m:rPr>
                        <m:sty m:val="p"/>
                      </m:rPr>
                      <m:t>¬</m:t>
                    </m:r>
                  </m:oMath>
                </a14:m>
                <a:r>
                  <a:rPr/>
                  <a:t>, </a:t>
                </a:r>
                <a14:m>
                  <m:oMath xmlns:m="http://schemas.openxmlformats.org/officeDocument/2006/math">
                    <m:r>
                      <m:rPr>
                        <m:sty m:val="p"/>
                      </m:rPr>
                      <m:t>∧</m:t>
                    </m:r>
                  </m:oMath>
                </a14:m>
                <a:r>
                  <a:rPr/>
                  <a:t>和</a:t>
                </a:r>
                <a14:m>
                  <m:oMath xmlns:m="http://schemas.openxmlformats.org/officeDocument/2006/math">
                    <m:r>
                      <m:rPr>
                        <m:sty m:val="p"/>
                      </m:rPr>
                      <m:t>∨</m:t>
                    </m:r>
                  </m:oMath>
                </a14:m>
                <a:r>
                  <a:rPr/>
                  <a:t>的命题公式</a:t>
                </a:r>
                <a14:m>
                  <m:oMath xmlns:m="http://schemas.openxmlformats.org/officeDocument/2006/math">
                    <m:r>
                      <m:t>A</m:t>
                    </m:r>
                  </m:oMath>
                </a14:m>
                <a:r>
                  <a:rPr/>
                  <a:t>中, 将联结词</a:t>
                </a:r>
                <a14:m>
                  <m:oMath xmlns:m="http://schemas.openxmlformats.org/officeDocument/2006/math">
                    <m:r>
                      <m:rPr>
                        <m:sty m:val="p"/>
                      </m:rPr>
                      <m:t>∨</m:t>
                    </m:r>
                  </m:oMath>
                </a14:m>
                <a:r>
                  <a:rPr/>
                  <a:t>换成</a:t>
                </a:r>
                <a14:m>
                  <m:oMath xmlns:m="http://schemas.openxmlformats.org/officeDocument/2006/math">
                    <m:r>
                      <m:rPr>
                        <m:sty m:val="p"/>
                      </m:rPr>
                      <m:t>∧</m:t>
                    </m:r>
                  </m:oMath>
                </a14:m>
                <a:r>
                  <a:rPr/>
                  <a:t>, </a:t>
                </a:r>
                <a14:m>
                  <m:oMath xmlns:m="http://schemas.openxmlformats.org/officeDocument/2006/math">
                    <m:r>
                      <m:rPr>
                        <m:sty m:val="p"/>
                      </m:rPr>
                      <m:t>∧</m:t>
                    </m:r>
                  </m:oMath>
                </a14:m>
                <a:r>
                  <a:rPr/>
                  <a:t>换成</a:t>
                </a:r>
                <a14:m>
                  <m:oMath xmlns:m="http://schemas.openxmlformats.org/officeDocument/2006/math">
                    <m:r>
                      <m:rPr>
                        <m:sty m:val="p"/>
                      </m:rPr>
                      <m:t>∨</m:t>
                    </m:r>
                  </m:oMath>
                </a14:m>
                <a:r>
                  <a:rPr/>
                  <a:t>, 特殊变元</a:t>
                </a:r>
                <a14:m>
                  <m:oMath xmlns:m="http://schemas.openxmlformats.org/officeDocument/2006/math">
                    <m:r>
                      <m:t>T</m:t>
                    </m:r>
                  </m:oMath>
                </a14:m>
                <a:r>
                  <a:rPr/>
                  <a:t>换成</a:t>
                </a:r>
                <a14:m>
                  <m:oMath xmlns:m="http://schemas.openxmlformats.org/officeDocument/2006/math">
                    <m:r>
                      <m:t>F</m:t>
                    </m:r>
                  </m:oMath>
                </a14:m>
                <a:r>
                  <a:rPr/>
                  <a:t>, </a:t>
                </a:r>
                <a14:m>
                  <m:oMath xmlns:m="http://schemas.openxmlformats.org/officeDocument/2006/math">
                    <m:r>
                      <m:t>F</m:t>
                    </m:r>
                  </m:oMath>
                </a14:m>
                <a:r>
                  <a:rPr/>
                  <a:t>换成</a:t>
                </a:r>
                <a14:m>
                  <m:oMath xmlns:m="http://schemas.openxmlformats.org/officeDocument/2006/math">
                    <m:r>
                      <m:t>T</m:t>
                    </m:r>
                  </m:oMath>
                </a14:m>
                <a:r>
                  <a:rPr/>
                  <a:t>, 由此得到命题公式</a:t>
                </a:r>
                <a14:m>
                  <m:oMath xmlns:m="http://schemas.openxmlformats.org/officeDocument/2006/math">
                    <m:sSup>
                      <m:e>
                        <m:r>
                          <m:t>A</m:t>
                        </m:r>
                      </m:e>
                      <m:sup>
                        <m:r>
                          <m:rPr>
                            <m:sty m:val="p"/>
                          </m:rPr>
                          <m:t>*</m:t>
                        </m:r>
                      </m:sup>
                    </m:sSup>
                  </m:oMath>
                </a14:m>
                <a:r>
                  <a:rPr/>
                  <a:t>, 称</a:t>
                </a:r>
                <a14:m>
                  <m:oMath xmlns:m="http://schemas.openxmlformats.org/officeDocument/2006/math">
                    <m:sSup>
                      <m:e>
                        <m:r>
                          <m:t>A</m:t>
                        </m:r>
                      </m:e>
                      <m:sup>
                        <m:r>
                          <m:rPr>
                            <m:sty m:val="p"/>
                          </m:rPr>
                          <m:t>*</m:t>
                        </m:r>
                      </m:sup>
                    </m:sSup>
                  </m:oMath>
                </a14:m>
                <a:r>
                  <a:rPr/>
                  <a:t>为</a:t>
                </a:r>
                <a14:m>
                  <m:oMath xmlns:m="http://schemas.openxmlformats.org/officeDocument/2006/math">
                    <m:r>
                      <m:t>A</m:t>
                    </m:r>
                  </m:oMath>
                </a14:m>
                <a:r>
                  <a:rPr/>
                  <a:t>的</a:t>
                </a:r>
                <a:r>
                  <a:rPr b="1"/>
                  <a:t>对偶式</a:t>
                </a:r>
                <a:r>
                  <a:rPr/>
                  <a:t>.</a:t>
                </a:r>
              </a:p>
              <a:p>
                <a:pPr lvl="0" indent="0" marL="0">
                  <a:buNone/>
                </a:pPr>
                <a:r>
                  <a:rPr/>
                  <a:t>从定义不难看出, </a:t>
                </a:r>
                <a14:m>
                  <m:oMath xmlns:m="http://schemas.openxmlformats.org/officeDocument/2006/math">
                    <m:r>
                      <m:t>A</m:t>
                    </m:r>
                  </m:oMath>
                </a14:m>
                <a:r>
                  <a:rPr/>
                  <a:t>也是</a:t>
                </a:r>
                <a14:m>
                  <m:oMath xmlns:m="http://schemas.openxmlformats.org/officeDocument/2006/math">
                    <m:sSup>
                      <m:e>
                        <m:r>
                          <m:t>A</m:t>
                        </m:r>
                      </m:e>
                      <m:sup>
                        <m:r>
                          <m:rPr>
                            <m:sty m:val="p"/>
                          </m:rPr>
                          <m:t>*</m:t>
                        </m:r>
                      </m:sup>
                    </m:sSup>
                  </m:oMath>
                </a14:m>
                <a:r>
                  <a:rPr/>
                  <a:t>的对偶式, 即对偶式是相互的, </a:t>
                </a:r>
                <a14:m>
                  <m:oMath xmlns:m="http://schemas.openxmlformats.org/officeDocument/2006/math">
                    <m:sSup>
                      <m:e>
                        <m:d>
                          <m:dPr>
                            <m:begChr m:val="("/>
                            <m:endChr m:val=")"/>
                            <m:sepChr m:val=""/>
                            <m:grow/>
                          </m:dPr>
                          <m:e>
                            <m:sSup>
                              <m:e>
                                <m:r>
                                  <m:t>A</m:t>
                                </m:r>
                              </m:e>
                              <m:sup>
                                <m:r>
                                  <m:rPr>
                                    <m:sty m:val="p"/>
                                  </m:rPr>
                                  <m:t>*</m:t>
                                </m:r>
                              </m:sup>
                            </m:sSup>
                          </m:e>
                        </m:d>
                      </m:e>
                      <m:sup>
                        <m:r>
                          <m:rPr>
                            <m:sty m:val="p"/>
                          </m:rPr>
                          <m:t>*</m:t>
                        </m:r>
                      </m:sup>
                    </m:sSup>
                    <m:r>
                      <m:rPr>
                        <m:sty m:val="p"/>
                      </m:rPr>
                      <m:t>＝</m:t>
                    </m:r>
                    <m:r>
                      <m:t>A</m:t>
                    </m:r>
                  </m:oMath>
                </a14:m>
                <a:r>
                  <a:rPr/>
                  <a:t>.</a:t>
                </a:r>
              </a:p>
              <a:p>
                <a:pPr lvl="0" indent="0" marL="0">
                  <a:buNone/>
                </a:pPr>
                <a:r>
                  <a:rPr/>
                  <a:t> </a:t>
                </a:r>
              </a:p>
              <a:p>
                <a:pPr lvl="0" indent="0" marL="0">
                  <a:buNone/>
                </a:pPr>
                <a:r>
                  <a:rPr/>
                  <a:t>试给出下列命题公式的对偶式:</a:t>
                </a:r>
              </a:p>
              <a:p>
                <a:pPr lvl="0" indent="-457200" marL="457200">
                  <a:buAutoNum type="arabicParenBoth"/>
                </a:pPr>
                <a14:m>
                  <m:oMath xmlns:m="http://schemas.openxmlformats.org/officeDocument/2006/math">
                    <m:r>
                      <m:t>p</m:t>
                    </m:r>
                    <m:r>
                      <m:rPr>
                        <m:sty m:val="p"/>
                      </m:rPr>
                      <m:t>∧</m:t>
                    </m:r>
                    <m:r>
                      <m:t>q</m:t>
                    </m:r>
                  </m:oMath>
                </a14:m>
              </a:p>
              <a:p>
                <a:pPr lvl="0" indent="-457200" marL="457200">
                  <a:buAutoNum type="arabicParenBoth"/>
                </a:pPr>
                <a14:m>
                  <m:oMath xmlns:m="http://schemas.openxmlformats.org/officeDocument/2006/math">
                    <m:r>
                      <m:rPr>
                        <m:sty m:val="p"/>
                      </m:rPr>
                      <m:t>¬</m:t>
                    </m:r>
                    <m:d>
                      <m:dPr>
                        <m:begChr m:val="("/>
                        <m:endChr m:val=")"/>
                        <m:sepChr m:val=""/>
                        <m:grow/>
                      </m:dPr>
                      <m:e>
                        <m:r>
                          <m:t>p</m:t>
                        </m:r>
                        <m:r>
                          <m:rPr>
                            <m:sty m:val="p"/>
                          </m:rPr>
                          <m:t>∨</m:t>
                        </m:r>
                        <m:r>
                          <m:t>q</m:t>
                        </m:r>
                      </m:e>
                    </m:d>
                    <m:r>
                      <m:rPr>
                        <m:sty m:val="p"/>
                      </m:rPr>
                      <m:t>∧</m:t>
                    </m:r>
                    <m:r>
                      <m:t>T</m:t>
                    </m:r>
                  </m:oMath>
                </a14:m>
              </a:p>
              <a:p>
                <a:pPr lvl="0" indent="0" marL="0">
                  <a:buNone/>
                </a:pPr>
                <a:r>
                  <a:rPr/>
                  <a:t>解:</a:t>
                </a:r>
              </a:p>
              <a:p>
                <a:pPr lvl="0" indent="-457200" marL="457200">
                  <a:buAutoNum type="arabicParenBoth"/>
                </a:pPr>
                <a:r>
                  <a:rPr/>
                  <a:t>对偶式为</a:t>
                </a:r>
                <a14:m>
                  <m:oMath xmlns:m="http://schemas.openxmlformats.org/officeDocument/2006/math">
                    <m:r>
                      <m:t>p</m:t>
                    </m:r>
                    <m:r>
                      <m:rPr>
                        <m:sty m:val="p"/>
                      </m:rPr>
                      <m:t>∨</m:t>
                    </m:r>
                    <m:r>
                      <m:t>q</m:t>
                    </m:r>
                  </m:oMath>
                </a14:m>
                <a:r>
                  <a:rPr/>
                  <a:t>.</a:t>
                </a:r>
              </a:p>
              <a:p>
                <a:pPr lvl="0" indent="-457200" marL="457200">
                  <a:buAutoNum type="arabicParenBoth"/>
                </a:pPr>
                <a:r>
                  <a:rPr/>
                  <a:t>对偶式为</a:t>
                </a:r>
                <a14:m>
                  <m:oMath xmlns:m="http://schemas.openxmlformats.org/officeDocument/2006/math">
                    <m:r>
                      <m:rPr>
                        <m:sty m:val="p"/>
                      </m:rPr>
                      <m:t>¬</m:t>
                    </m:r>
                    <m:d>
                      <m:dPr>
                        <m:begChr m:val="("/>
                        <m:endChr m:val=")"/>
                        <m:sepChr m:val=""/>
                        <m:grow/>
                      </m:dPr>
                      <m:e>
                        <m:r>
                          <m:t>p</m:t>
                        </m:r>
                        <m:r>
                          <m:rPr>
                            <m:sty m:val="p"/>
                          </m:rPr>
                          <m:t>∧</m:t>
                        </m:r>
                        <m:r>
                          <m:t>q</m:t>
                        </m:r>
                      </m:e>
                    </m:d>
                    <m:r>
                      <m:rPr>
                        <m:sty m:val="p"/>
                      </m:rPr>
                      <m:t>∨</m:t>
                    </m:r>
                    <m:r>
                      <m:t>F</m:t>
                    </m:r>
                  </m:oMath>
                </a14:m>
                <a:r>
                  <a:rPr/>
                  <a:t>.</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如果命题公式A除了包含</a:t>
                </a:r>
                <a14:m>
                  <m:oMath xmlns:m="http://schemas.openxmlformats.org/officeDocument/2006/math">
                    <m:r>
                      <m:rPr>
                        <m:sty m:val="p"/>
                      </m:rPr>
                      <m:t>¬</m:t>
                    </m:r>
                    <m:r>
                      <m:rPr>
                        <m:sty m:val="p"/>
                      </m:rPr>
                      <m:t>,</m:t>
                    </m:r>
                    <m:r>
                      <m:rPr>
                        <m:sty m:val="p"/>
                      </m:rPr>
                      <m:t>∧</m:t>
                    </m:r>
                    <m:r>
                      <m:rPr>
                        <m:sty m:val="p"/>
                      </m:rPr>
                      <m:t>,</m:t>
                    </m:r>
                    <m:r>
                      <m:rPr>
                        <m:sty m:val="p"/>
                      </m:rPr>
                      <m:t>∨</m:t>
                    </m:r>
                  </m:oMath>
                </a14:m>
                <a:r>
                  <a:rPr/>
                  <a:t>联结词之外, 还包含</a:t>
                </a:r>
                <a14:m>
                  <m:oMath xmlns:m="http://schemas.openxmlformats.org/officeDocument/2006/math">
                    <m:r>
                      <m:rPr>
                        <m:sty m:val="p"/>
                      </m:rPr>
                      <m:t>→</m:t>
                    </m:r>
                    <m:r>
                      <m:rPr>
                        <m:sty m:val="p"/>
                      </m:rPr>
                      <m:t>,</m:t>
                    </m:r>
                    <m:r>
                      <m:rPr>
                        <m:sty m:val="p"/>
                      </m:rPr>
                      <m:t>↔</m:t>
                    </m:r>
                    <m:r>
                      <m:rPr>
                        <m:sty m:val="p"/>
                      </m:rPr>
                      <m:t>,</m:t>
                    </m:r>
                    <m:r>
                      <m:rPr>
                        <m:sty m:val="p"/>
                      </m:rPr>
                      <m:t>↑</m:t>
                    </m:r>
                    <m:r>
                      <m:rPr>
                        <m:sty m:val="p"/>
                      </m:rPr>
                      <m:t>,</m:t>
                    </m:r>
                    <m:r>
                      <m:rPr>
                        <m:sty m:val="p"/>
                      </m:rPr>
                      <m:t>↓</m:t>
                    </m:r>
                  </m:oMath>
                </a14:m>
                <a:r>
                  <a:rPr/>
                  <a:t>等联结词, 则先将A转化成只包含</a:t>
                </a:r>
                <a14:m>
                  <m:oMath xmlns:m="http://schemas.openxmlformats.org/officeDocument/2006/math">
                    <m:r>
                      <m:rPr>
                        <m:sty m:val="p"/>
                      </m:rPr>
                      <m:t>¬</m:t>
                    </m:r>
                    <m:r>
                      <m:rPr>
                        <m:sty m:val="p"/>
                      </m:rPr>
                      <m:t>,</m:t>
                    </m:r>
                    <m:r>
                      <m:rPr>
                        <m:sty m:val="p"/>
                      </m:rPr>
                      <m:t>∧</m:t>
                    </m:r>
                    <m:r>
                      <m:rPr>
                        <m:sty m:val="p"/>
                      </m:rPr>
                      <m:t>,</m:t>
                    </m:r>
                    <m:r>
                      <m:rPr>
                        <m:sty m:val="p"/>
                      </m:rPr>
                      <m:t>∨</m:t>
                    </m:r>
                  </m:oMath>
                </a14:m>
                <a:r>
                  <a:rPr/>
                  <a:t>的命题公式, 然后再求它的对偶式</a:t>
                </a:r>
                <a14:m>
                  <m:oMath xmlns:m="http://schemas.openxmlformats.org/officeDocument/2006/math">
                    <m:sSup>
                      <m:e>
                        <m:r>
                          <m:t>A</m:t>
                        </m:r>
                      </m:e>
                      <m:sup>
                        <m:r>
                          <m:rPr>
                            <m:sty m:val="p"/>
                          </m:rPr>
                          <m:t>*</m:t>
                        </m:r>
                      </m:sup>
                    </m:sSup>
                  </m:oMath>
                </a14:m>
                <a:r>
                  <a:rPr/>
                  <a:t>.</a:t>
                </a:r>
              </a:p>
              <a:p>
                <a:pPr lvl="0" indent="0" marL="0">
                  <a:buNone/>
                </a:pPr>
                <a:r>
                  <a:rPr/>
                  <a:t>求命题公式</a:t>
                </a:r>
                <a14:m>
                  <m:oMath xmlns:m="http://schemas.openxmlformats.org/officeDocument/2006/math">
                    <m:r>
                      <m:t>A</m:t>
                    </m:r>
                    <m:r>
                      <m:rPr>
                        <m:sty m:val="p"/>
                      </m:rPr>
                      <m:t>=</m:t>
                    </m:r>
                    <m:r>
                      <m:t>r</m:t>
                    </m:r>
                    <m:r>
                      <m:rPr>
                        <m:sty m:val="p"/>
                      </m:rPr>
                      <m:t>→</m:t>
                    </m:r>
                    <m:d>
                      <m:dPr>
                        <m:begChr m:val="("/>
                        <m:endChr m:val=")"/>
                        <m:sepChr m:val=""/>
                        <m:grow/>
                      </m:dPr>
                      <m:e>
                        <m:r>
                          <m:t>p</m:t>
                        </m:r>
                        <m:r>
                          <m:rPr>
                            <m:sty m:val="p"/>
                          </m:rPr>
                          <m:t>∧</m:t>
                        </m:r>
                        <m:d>
                          <m:dPr>
                            <m:begChr m:val="("/>
                            <m:endChr m:val=")"/>
                            <m:sepChr m:val=""/>
                            <m:grow/>
                          </m:dPr>
                          <m:e>
                            <m:r>
                              <m:t>p</m:t>
                            </m:r>
                            <m:r>
                              <m:rPr>
                                <m:sty m:val="p"/>
                              </m:rPr>
                              <m:t>↔</m:t>
                            </m:r>
                            <m:r>
                              <m:t>q</m:t>
                            </m:r>
                          </m:e>
                        </m:d>
                      </m:e>
                    </m:d>
                  </m:oMath>
                </a14:m>
                <a:r>
                  <a:rPr/>
                  <a:t>的对偶式.</a:t>
                </a:r>
              </a:p>
              <a:p>
                <a:pPr lvl="0" indent="0" marL="0">
                  <a:buNone/>
                </a:pPr>
                <a:r>
                  <a:rPr/>
                  <a:t>解:</a:t>
                </a:r>
              </a:p>
              <a:p>
                <a:pPr lvl="0" indent="0" marL="0">
                  <a:buNone/>
                </a:pPr>
                <a14:m>
                  <m:oMathPara xmlns:m="http://schemas.openxmlformats.org/officeDocument/2006/math">
                    <m:oMathParaPr>
                      <m:jc m:val="center"/>
                    </m:oMathParaPr>
                    <m:oMath>
                      <m:r>
                        <m:t>A</m:t>
                      </m:r>
                      <m:r>
                        <m:rPr>
                          <m:sty m:val="p"/>
                        </m:rPr>
                        <m:t>⇔</m:t>
                      </m:r>
                      <m:r>
                        <m:t>r</m:t>
                      </m:r>
                      <m:r>
                        <m:rPr>
                          <m:sty m:val="p"/>
                        </m:rPr>
                        <m:t>→</m:t>
                      </m:r>
                      <m:d>
                        <m:dPr>
                          <m:begChr m:val="("/>
                          <m:endChr m:val=")"/>
                          <m:sepChr m:val=""/>
                          <m:grow/>
                        </m:dPr>
                        <m:e>
                          <m:r>
                            <m:t>p</m:t>
                          </m:r>
                          <m:r>
                            <m:rPr>
                              <m:sty m:val="p"/>
                            </m:rPr>
                            <m:t>∧</m:t>
                          </m:r>
                          <m:d>
                            <m:dPr>
                              <m:begChr m:val="("/>
                              <m:endChr m:val=")"/>
                              <m:sepChr m:val=""/>
                              <m:grow/>
                            </m:dPr>
                            <m:e>
                              <m:r>
                                <m:t>p</m:t>
                              </m:r>
                              <m:r>
                                <m:rPr>
                                  <m:sty m:val="p"/>
                                </m:rPr>
                                <m:t>→</m:t>
                              </m:r>
                              <m:r>
                                <m:t>q</m:t>
                              </m:r>
                            </m:e>
                          </m:d>
                          <m:r>
                            <m:rPr>
                              <m:sty m:val="p"/>
                            </m:rPr>
                            <m:t>∧</m:t>
                          </m:r>
                          <m:d>
                            <m:dPr>
                              <m:begChr m:val="("/>
                              <m:endChr m:val=")"/>
                              <m:sepChr m:val=""/>
                              <m:grow/>
                            </m:dPr>
                            <m:e>
                              <m:r>
                                <m:t>q</m:t>
                              </m:r>
                              <m:r>
                                <m:rPr>
                                  <m:sty m:val="p"/>
                                </m:rPr>
                                <m:t>→</m:t>
                              </m:r>
                              <m:r>
                                <m:t>p</m:t>
                              </m:r>
                            </m:e>
                          </m:d>
                        </m:e>
                      </m:d>
                    </m:oMath>
                  </m:oMathPara>
                </a14:m>
              </a:p>
              <a:p>
                <a:pPr lvl="0" indent="0" marL="0">
                  <a:buNone/>
                </a:pPr>
                <a14:m>
                  <m:oMathPara xmlns:m="http://schemas.openxmlformats.org/officeDocument/2006/math">
                    <m:oMathParaPr>
                      <m:jc m:val="center"/>
                    </m:oMathParaPr>
                    <m:oMath>
                      <m:r>
                        <m:rPr>
                          <m:sty m:val="p"/>
                        </m:rPr>
                        <m:t>⇔</m:t>
                      </m:r>
                      <m:r>
                        <m:t>r</m:t>
                      </m:r>
                      <m:r>
                        <m:rPr>
                          <m:sty m:val="p"/>
                        </m:rPr>
                        <m:t>→</m:t>
                      </m:r>
                      <m:d>
                        <m:dPr>
                          <m:begChr m:val="("/>
                          <m:endChr m:val=")"/>
                          <m:sepChr m:val=""/>
                          <m:grow/>
                        </m:dPr>
                        <m:e>
                          <m:r>
                            <m:t>p</m:t>
                          </m:r>
                          <m:r>
                            <m:rPr>
                              <m:sty m:val="p"/>
                            </m:rPr>
                            <m:t>∧</m:t>
                          </m:r>
                          <m:d>
                            <m:dPr>
                              <m:begChr m:val="("/>
                              <m:endChr m:val=")"/>
                              <m:sepChr m:val=""/>
                              <m:grow/>
                            </m:dPr>
                            <m:e>
                              <m:r>
                                <m:rPr>
                                  <m:sty m:val="p"/>
                                </m:rPr>
                                <m:t>¬</m:t>
                              </m:r>
                              <m:r>
                                <m:t>p</m:t>
                              </m:r>
                              <m:r>
                                <m:rPr>
                                  <m:sty m:val="p"/>
                                </m:rPr>
                                <m:t>∨</m:t>
                              </m:r>
                              <m:r>
                                <m:t>q</m:t>
                              </m:r>
                            </m:e>
                          </m:d>
                          <m:r>
                            <m:rPr>
                              <m:sty m:val="p"/>
                            </m:rPr>
                            <m:t>∧</m:t>
                          </m:r>
                          <m:d>
                            <m:dPr>
                              <m:begChr m:val="("/>
                              <m:endChr m:val=")"/>
                              <m:sepChr m:val=""/>
                              <m:grow/>
                            </m:dPr>
                            <m:e>
                              <m:r>
                                <m:rPr>
                                  <m:sty m:val="p"/>
                                </m:rPr>
                                <m:t>¬</m:t>
                              </m:r>
                              <m:r>
                                <m:t>q</m:t>
                              </m:r>
                              <m:r>
                                <m:rPr>
                                  <m:sty m:val="p"/>
                                </m:rPr>
                                <m:t>∨</m:t>
                              </m:r>
                              <m:r>
                                <m:t>p</m:t>
                              </m:r>
                            </m:e>
                          </m:d>
                        </m:e>
                      </m:d>
                    </m:oMath>
                  </m:oMathPara>
                </a14:m>
              </a:p>
              <a:p>
                <a:pPr lvl="0" indent="0" marL="0">
                  <a:buNone/>
                </a:pPr>
                <a14:m>
                  <m:oMathPara xmlns:m="http://schemas.openxmlformats.org/officeDocument/2006/math">
                    <m:oMathParaPr>
                      <m:jc m:val="center"/>
                    </m:oMathParaPr>
                    <m:oMath>
                      <m:r>
                        <m:rPr>
                          <m:sty m:val="p"/>
                        </m:rPr>
                        <m:t>⇔</m:t>
                      </m:r>
                      <m:r>
                        <m:rPr>
                          <m:sty m:val="p"/>
                        </m:rPr>
                        <m:t>¬</m:t>
                      </m:r>
                      <m:r>
                        <m:t>r</m:t>
                      </m:r>
                      <m:r>
                        <m:rPr>
                          <m:sty m:val="p"/>
                        </m:rPr>
                        <m:t>∨</m:t>
                      </m:r>
                      <m:r>
                        <m:rPr>
                          <m:sty m:val="p"/>
                        </m:rPr>
                        <m:t>(</m:t>
                      </m:r>
                      <m:r>
                        <m:t>p</m:t>
                      </m:r>
                      <m:r>
                        <m:rPr>
                          <m:sty m:val="p"/>
                        </m:rPr>
                        <m:t>∧</m:t>
                      </m:r>
                      <m:d>
                        <m:dPr>
                          <m:begChr m:val="("/>
                          <m:endChr m:val=")"/>
                          <m:sepChr m:val=""/>
                          <m:grow/>
                        </m:dPr>
                        <m:e>
                          <m:r>
                            <m:rPr>
                              <m:sty m:val="p"/>
                            </m:rPr>
                            <m:t>¬</m:t>
                          </m:r>
                          <m:r>
                            <m:t>p</m:t>
                          </m:r>
                          <m:r>
                            <m:rPr>
                              <m:sty m:val="p"/>
                            </m:rPr>
                            <m:t>∨</m:t>
                          </m:r>
                          <m:r>
                            <m:t>q</m:t>
                          </m:r>
                        </m:e>
                      </m:d>
                      <m:r>
                        <m:rPr>
                          <m:sty m:val="p"/>
                        </m:rPr>
                        <m:t>∧</m:t>
                      </m:r>
                      <m:d>
                        <m:dPr>
                          <m:begChr m:val="("/>
                          <m:endChr m:val=")"/>
                          <m:sepChr m:val=""/>
                          <m:grow/>
                        </m:dPr>
                        <m:e>
                          <m:r>
                            <m:rPr>
                              <m:sty m:val="p"/>
                            </m:rPr>
                            <m:t>¬</m:t>
                          </m:r>
                          <m:r>
                            <m:t>q</m:t>
                          </m:r>
                          <m:r>
                            <m:rPr>
                              <m:sty m:val="p"/>
                            </m:rPr>
                            <m:t>∨</m:t>
                          </m:r>
                          <m:r>
                            <m:t>p</m:t>
                          </m:r>
                        </m:e>
                      </m:d>
                    </m:oMath>
                  </m:oMathPara>
                </a14:m>
              </a:p>
              <a:p>
                <a:pPr lvl="0" indent="0" marL="0">
                  <a:buNone/>
                </a:pPr>
                <a:r>
                  <a:rPr/>
                  <a:t>所以</a:t>
                </a:r>
              </a:p>
              <a:p>
                <a:pPr lvl="0" indent="0" marL="0">
                  <a:buNone/>
                </a:pPr>
                <a14:m>
                  <m:oMathPara xmlns:m="http://schemas.openxmlformats.org/officeDocument/2006/math">
                    <m:oMathParaPr>
                      <m:jc m:val="center"/>
                    </m:oMathParaPr>
                    <m:oMath>
                      <m:sSup>
                        <m:e>
                          <m:r>
                            <m:t>A</m:t>
                          </m:r>
                        </m:e>
                        <m:sup>
                          <m:r>
                            <m:rPr>
                              <m:sty m:val="p"/>
                            </m:rPr>
                            <m:t>*</m:t>
                          </m:r>
                        </m:sup>
                      </m:sSup>
                      <m:r>
                        <m:rPr>
                          <m:sty m:val="p"/>
                        </m:rPr>
                        <m:t>=</m:t>
                      </m:r>
                      <m:r>
                        <m:rPr>
                          <m:sty m:val="p"/>
                        </m:rPr>
                        <m:t>¬</m:t>
                      </m:r>
                      <m:r>
                        <m:t>r</m:t>
                      </m:r>
                      <m:r>
                        <m:rPr>
                          <m:sty m:val="p"/>
                        </m:rPr>
                        <m:t>∧</m:t>
                      </m:r>
                      <m:r>
                        <m:rPr>
                          <m:sty m:val="p"/>
                        </m:rPr>
                        <m:t>(</m:t>
                      </m:r>
                      <m:r>
                        <m:t>p</m:t>
                      </m:r>
                      <m:r>
                        <m:rPr>
                          <m:sty m:val="p"/>
                        </m:rPr>
                        <m:t>∨</m:t>
                      </m:r>
                      <m:d>
                        <m:dPr>
                          <m:begChr m:val="("/>
                          <m:endChr m:val=")"/>
                          <m:sepChr m:val=""/>
                          <m:grow/>
                        </m:dPr>
                        <m:e>
                          <m:r>
                            <m:rPr>
                              <m:sty m:val="p"/>
                            </m:rPr>
                            <m:t>¬</m:t>
                          </m:r>
                          <m:r>
                            <m:t>p</m:t>
                          </m:r>
                          <m:r>
                            <m:rPr>
                              <m:sty m:val="p"/>
                            </m:rPr>
                            <m:t>∧</m:t>
                          </m:r>
                          <m:r>
                            <m:t>q</m:t>
                          </m:r>
                        </m:e>
                      </m:d>
                      <m:r>
                        <m:rPr>
                          <m:sty m:val="p"/>
                        </m:rPr>
                        <m:t>∨</m:t>
                      </m:r>
                      <m:d>
                        <m:dPr>
                          <m:begChr m:val="("/>
                          <m:endChr m:val=")"/>
                          <m:sepChr m:val=""/>
                          <m:grow/>
                        </m:dPr>
                        <m:e>
                          <m:r>
                            <m:rPr>
                              <m:sty m:val="p"/>
                            </m:rPr>
                            <m:t>¬</m:t>
                          </m:r>
                          <m:r>
                            <m:t>q</m:t>
                          </m:r>
                          <m:r>
                            <m:rPr>
                              <m:sty m:val="p"/>
                            </m:rPr>
                            <m:t>∧</m:t>
                          </m:r>
                          <m:r>
                            <m:t>p</m:t>
                          </m:r>
                        </m:e>
                      </m:d>
                      <m:r>
                        <m:rPr>
                          <m:sty m:val="p"/>
                        </m:rPr>
                        <m:t>.</m:t>
                      </m:r>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试求</a:t>
                </a:r>
                <a14:m>
                  <m:oMath xmlns:m="http://schemas.openxmlformats.org/officeDocument/2006/math">
                    <m:r>
                      <m:t>p</m:t>
                    </m:r>
                    <m:r>
                      <m:rPr>
                        <m:sty m:val="p"/>
                      </m:rPr>
                      <m:t>↑</m:t>
                    </m:r>
                    <m:r>
                      <m:t>q</m:t>
                    </m:r>
                  </m:oMath>
                </a14:m>
                <a:r>
                  <a:rPr/>
                  <a:t>和</a:t>
                </a:r>
                <a14:m>
                  <m:oMath xmlns:m="http://schemas.openxmlformats.org/officeDocument/2006/math">
                    <m:r>
                      <m:t>p</m:t>
                    </m:r>
                    <m:r>
                      <m:rPr>
                        <m:sty m:val="p"/>
                      </m:rPr>
                      <m:t>↓</m:t>
                    </m:r>
                    <m:r>
                      <m:t>q</m:t>
                    </m:r>
                  </m:oMath>
                </a14:m>
                <a:r>
                  <a:rPr/>
                  <a:t>的对偶式.</a:t>
                </a:r>
              </a:p>
              <a:p>
                <a:pPr lvl="0" indent="0" marL="0">
                  <a:buNone/>
                </a:pPr>
                <a:r>
                  <a:rPr/>
                  <a:t>解:</a:t>
                </a:r>
              </a:p>
              <a:p>
                <a:pPr lvl="0" indent="0" marL="0">
                  <a:buNone/>
                </a:pPr>
                <a14:m>
                  <m:oMathPara xmlns:m="http://schemas.openxmlformats.org/officeDocument/2006/math">
                    <m:oMathParaPr>
                      <m:jc m:val="center"/>
                    </m:oMathParaPr>
                    <m:oMath>
                      <m:r>
                        <m:t>p</m:t>
                      </m:r>
                      <m:r>
                        <m:rPr>
                          <m:sty m:val="p"/>
                        </m:rPr>
                        <m:t>↑</m:t>
                      </m:r>
                      <m:r>
                        <m:t>q</m:t>
                      </m:r>
                      <m:r>
                        <m:rPr>
                          <m:sty m:val="p"/>
                        </m:rPr>
                        <m:t>⇔</m:t>
                      </m:r>
                      <m:r>
                        <m:rPr>
                          <m:sty m:val="p"/>
                        </m:rPr>
                        <m:t>¬</m:t>
                      </m:r>
                      <m:d>
                        <m:dPr>
                          <m:begChr m:val="("/>
                          <m:endChr m:val=")"/>
                          <m:sepChr m:val=""/>
                          <m:grow/>
                        </m:dPr>
                        <m:e>
                          <m:r>
                            <m:t>p</m:t>
                          </m:r>
                          <m:r>
                            <m:rPr>
                              <m:sty m:val="p"/>
                            </m:rPr>
                            <m:t>∧</m:t>
                          </m:r>
                          <m:r>
                            <m:t>q</m:t>
                          </m:r>
                        </m:e>
                      </m:d>
                    </m:oMath>
                  </m:oMathPara>
                </a14:m>
              </a:p>
              <a:p>
                <a:pPr lvl="0" indent="0" marL="0">
                  <a:buNone/>
                </a:pPr>
                <a:r>
                  <a:rPr/>
                  <a:t>而</a:t>
                </a:r>
                <a14:m>
                  <m:oMath xmlns:m="http://schemas.openxmlformats.org/officeDocument/2006/math">
                    <m:r>
                      <m:rPr>
                        <m:sty m:val="p"/>
                      </m:rPr>
                      <m:t>¬</m:t>
                    </m:r>
                    <m:d>
                      <m:dPr>
                        <m:begChr m:val="("/>
                        <m:endChr m:val=")"/>
                        <m:sepChr m:val=""/>
                        <m:grow/>
                      </m:dPr>
                      <m:e>
                        <m:r>
                          <m:t>p</m:t>
                        </m:r>
                        <m:r>
                          <m:rPr>
                            <m:sty m:val="p"/>
                          </m:rPr>
                          <m:t>∧</m:t>
                        </m:r>
                        <m:r>
                          <m:t>q</m:t>
                        </m:r>
                      </m:e>
                    </m:d>
                  </m:oMath>
                </a14:m>
                <a:r>
                  <a:rPr/>
                  <a:t>的对偶式为</a:t>
                </a:r>
                <a14:m>
                  <m:oMath xmlns:m="http://schemas.openxmlformats.org/officeDocument/2006/math">
                    <m:r>
                      <m:rPr>
                        <m:sty m:val="p"/>
                      </m:rPr>
                      <m:t>¬</m:t>
                    </m:r>
                    <m:d>
                      <m:dPr>
                        <m:begChr m:val="("/>
                        <m:endChr m:val=")"/>
                        <m:sepChr m:val=""/>
                        <m:grow/>
                      </m:dPr>
                      <m:e>
                        <m:r>
                          <m:t>p</m:t>
                        </m:r>
                        <m:r>
                          <m:rPr>
                            <m:sty m:val="p"/>
                          </m:rPr>
                          <m:t>∨</m:t>
                        </m:r>
                        <m:r>
                          <m:t>q</m:t>
                        </m:r>
                      </m:e>
                    </m:d>
                  </m:oMath>
                </a14:m>
                <a:r>
                  <a:rPr/>
                  <a:t>, 所以</a:t>
                </a:r>
                <a14:m>
                  <m:oMath xmlns:m="http://schemas.openxmlformats.org/officeDocument/2006/math">
                    <m:r>
                      <m:t>p</m:t>
                    </m:r>
                    <m:r>
                      <m:rPr>
                        <m:sty m:val="p"/>
                      </m:rPr>
                      <m:t>↑</m:t>
                    </m:r>
                    <m:r>
                      <m:t>q</m:t>
                    </m:r>
                  </m:oMath>
                </a14:m>
                <a:r>
                  <a:rPr/>
                  <a:t>的对偶式为</a:t>
                </a:r>
                <a14:m>
                  <m:oMath xmlns:m="http://schemas.openxmlformats.org/officeDocument/2006/math">
                    <m:r>
                      <m:rPr>
                        <m:sty m:val="p"/>
                      </m:rPr>
                      <m:t>¬</m:t>
                    </m:r>
                    <m:d>
                      <m:dPr>
                        <m:begChr m:val="("/>
                        <m:endChr m:val=")"/>
                        <m:sepChr m:val=""/>
                        <m:grow/>
                      </m:dPr>
                      <m:e>
                        <m:r>
                          <m:t>p</m:t>
                        </m:r>
                        <m:r>
                          <m:rPr>
                            <m:sty m:val="p"/>
                          </m:rPr>
                          <m:t>∨</m:t>
                        </m:r>
                        <m:r>
                          <m:t>q</m:t>
                        </m:r>
                      </m:e>
                    </m:d>
                  </m:oMath>
                </a14:m>
                <a:r>
                  <a:rPr/>
                  <a:t>.</a:t>
                </a:r>
              </a:p>
              <a:p>
                <a:pPr lvl="0" indent="0" marL="0">
                  <a:buNone/>
                </a:pPr>
                <a:r>
                  <a:rPr/>
                  <a:t>又</a:t>
                </a:r>
              </a:p>
              <a:p>
                <a:pPr lvl="0" indent="0" marL="0">
                  <a:buNone/>
                </a:pPr>
                <a14:m>
                  <m:oMathPara xmlns:m="http://schemas.openxmlformats.org/officeDocument/2006/math">
                    <m:oMathParaPr>
                      <m:jc m:val="center"/>
                    </m:oMathParaPr>
                    <m:oMath>
                      <m:r>
                        <m:rPr>
                          <m:sty m:val="p"/>
                        </m:rPr>
                        <m:t>¬</m:t>
                      </m:r>
                      <m:d>
                        <m:dPr>
                          <m:begChr m:val="("/>
                          <m:endChr m:val=")"/>
                          <m:sepChr m:val=""/>
                          <m:grow/>
                        </m:dPr>
                        <m:e>
                          <m:r>
                            <m:t>p</m:t>
                          </m:r>
                          <m:r>
                            <m:rPr>
                              <m:sty m:val="p"/>
                            </m:rPr>
                            <m:t>∨</m:t>
                          </m:r>
                          <m:r>
                            <m:t>q</m:t>
                          </m:r>
                        </m:e>
                      </m:d>
                      <m:r>
                        <m:rPr>
                          <m:sty m:val="p"/>
                        </m:rPr>
                        <m:t>⇔</m:t>
                      </m:r>
                      <m:r>
                        <m:t>p</m:t>
                      </m:r>
                      <m:r>
                        <m:rPr>
                          <m:sty m:val="p"/>
                        </m:rPr>
                        <m:t>↓</m:t>
                      </m:r>
                      <m:r>
                        <m:t>q</m:t>
                      </m:r>
                    </m:oMath>
                  </m:oMathPara>
                </a14:m>
              </a:p>
              <a:p>
                <a:pPr lvl="0" indent="0" marL="0">
                  <a:buNone/>
                </a:pPr>
                <a:r>
                  <a:rPr/>
                  <a:t>故</a:t>
                </a:r>
                <a14:m>
                  <m:oMath xmlns:m="http://schemas.openxmlformats.org/officeDocument/2006/math">
                    <m:r>
                      <m:t>p</m:t>
                    </m:r>
                    <m:r>
                      <m:rPr>
                        <m:sty m:val="p"/>
                      </m:rPr>
                      <m:t>↑</m:t>
                    </m:r>
                    <m:r>
                      <m:t>q</m:t>
                    </m:r>
                  </m:oMath>
                </a14:m>
                <a:r>
                  <a:rPr/>
                  <a:t>的对偶式也就是</a:t>
                </a:r>
                <a14:m>
                  <m:oMath xmlns:m="http://schemas.openxmlformats.org/officeDocument/2006/math">
                    <m:r>
                      <m:t>p</m:t>
                    </m:r>
                    <m:r>
                      <m:rPr>
                        <m:sty m:val="p"/>
                      </m:rPr>
                      <m:t>↓</m:t>
                    </m:r>
                    <m:r>
                      <m:t>q</m:t>
                    </m:r>
                  </m:oMath>
                </a14:m>
                <a:r>
                  <a:rPr/>
                  <a:t>,</a:t>
                </a:r>
              </a:p>
              <a:p>
                <a:pPr lvl="0" indent="0" marL="0">
                  <a:buNone/>
                </a:pPr>
                <a:r>
                  <a:rPr/>
                  <a:t>也就是说, </a:t>
                </a:r>
                <a14:m>
                  <m:oMath xmlns:m="http://schemas.openxmlformats.org/officeDocument/2006/math">
                    <m:r>
                      <m:t>p</m:t>
                    </m:r>
                    <m:r>
                      <m:rPr>
                        <m:sty m:val="p"/>
                      </m:rPr>
                      <m:t>↓</m:t>
                    </m:r>
                    <m:r>
                      <m:t>q</m:t>
                    </m:r>
                  </m:oMath>
                </a14:m>
                <a:r>
                  <a:rPr/>
                  <a:t>与</a:t>
                </a:r>
                <a14:m>
                  <m:oMath xmlns:m="http://schemas.openxmlformats.org/officeDocument/2006/math">
                    <m:r>
                      <m:t>p</m:t>
                    </m:r>
                    <m:r>
                      <m:rPr>
                        <m:sty m:val="p"/>
                      </m:rPr>
                      <m:t>↑</m:t>
                    </m:r>
                    <m:r>
                      <m:t>q</m:t>
                    </m:r>
                  </m:oMath>
                </a14:m>
                <a:r>
                  <a:rPr/>
                  <a:t>互为对偶式.</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定理: 设</a:t>
                </a:r>
                <a14:m>
                  <m:oMath xmlns:m="http://schemas.openxmlformats.org/officeDocument/2006/math">
                    <m:r>
                      <m:t>A</m:t>
                    </m:r>
                  </m:oMath>
                </a14:m>
                <a:r>
                  <a:rPr/>
                  <a:t>和</a:t>
                </a:r>
                <a14:m>
                  <m:oMath xmlns:m="http://schemas.openxmlformats.org/officeDocument/2006/math">
                    <m:sSup>
                      <m:e>
                        <m:r>
                          <m:t>A</m:t>
                        </m:r>
                      </m:e>
                      <m:sup>
                        <m:r>
                          <m:rPr>
                            <m:sty m:val="p"/>
                          </m:rPr>
                          <m:t>*</m:t>
                        </m:r>
                      </m:sup>
                    </m:sSup>
                  </m:oMath>
                </a14:m>
                <a:r>
                  <a:rPr/>
                  <a:t>是对偶式, </a:t>
                </a:r>
                <a14:m>
                  <m:oMath xmlns:m="http://schemas.openxmlformats.org/officeDocument/2006/math">
                    <m:sSub>
                      <m:e>
                        <m:r>
                          <m:t>p</m:t>
                        </m:r>
                      </m:e>
                      <m:sub>
                        <m:r>
                          <m:t>1</m:t>
                        </m:r>
                      </m:sub>
                    </m:sSub>
                    <m:r>
                      <m:rPr>
                        <m:sty m:val="p"/>
                      </m:rPr>
                      <m:t>,</m:t>
                    </m:r>
                    <m:sSub>
                      <m:e>
                        <m:r>
                          <m:t>p</m:t>
                        </m:r>
                      </m:e>
                      <m:sub>
                        <m:r>
                          <m:t>2</m:t>
                        </m:r>
                      </m:sub>
                    </m:sSub>
                    <m:r>
                      <m:rPr>
                        <m:sty m:val="p"/>
                      </m:rPr>
                      <m:t>,</m:t>
                    </m:r>
                    <m:r>
                      <m:rPr>
                        <m:sty m:val="p"/>
                      </m:rPr>
                      <m:t>⋯</m:t>
                    </m:r>
                    <m:r>
                      <m:rPr>
                        <m:sty m:val="p"/>
                      </m:rPr>
                      <m:t>,</m:t>
                    </m:r>
                    <m:sSub>
                      <m:e>
                        <m:r>
                          <m:t>p</m:t>
                        </m:r>
                      </m:e>
                      <m:sub>
                        <m:r>
                          <m:t>n</m:t>
                        </m:r>
                      </m:sub>
                    </m:sSub>
                  </m:oMath>
                </a14:m>
                <a:r>
                  <a:rPr/>
                  <a:t>是出现在</a:t>
                </a:r>
                <a14:m>
                  <m:oMath xmlns:m="http://schemas.openxmlformats.org/officeDocument/2006/math">
                    <m:r>
                      <m:t>A</m:t>
                    </m:r>
                  </m:oMath>
                </a14:m>
                <a:r>
                  <a:rPr/>
                  <a:t>和</a:t>
                </a:r>
                <a14:m>
                  <m:oMath xmlns:m="http://schemas.openxmlformats.org/officeDocument/2006/math">
                    <m:sSup>
                      <m:e>
                        <m:r>
                          <m:t>A</m:t>
                        </m:r>
                      </m:e>
                      <m:sup>
                        <m:r>
                          <m:rPr>
                            <m:sty m:val="p"/>
                          </m:rPr>
                          <m:t>*</m:t>
                        </m:r>
                      </m:sup>
                    </m:sSup>
                  </m:oMath>
                </a14:m>
                <a:r>
                  <a:rPr/>
                  <a:t>中的所有命题变元, 则有:</a:t>
                </a:r>
              </a:p>
              <a:p>
                <a:pPr lvl="0" indent="-457200" marL="457200">
                  <a:buAutoNum type="arabicParenBoth"/>
                </a:pPr>
                <a14:m>
                  <m:oMath xmlns:m="http://schemas.openxmlformats.org/officeDocument/2006/math">
                    <m:r>
                      <m:rPr>
                        <m:sty m:val="p"/>
                      </m:rPr>
                      <m:t>¬</m:t>
                    </m:r>
                    <m:r>
                      <m:t>A</m:t>
                    </m:r>
                    <m:d>
                      <m:dPr>
                        <m:begChr m:val="("/>
                        <m:endChr m:val=")"/>
                        <m:sepChr m:val=""/>
                        <m:grow/>
                      </m:dPr>
                      <m:e>
                        <m:sSub>
                          <m:e>
                            <m:r>
                              <m:t>p</m:t>
                            </m:r>
                          </m:e>
                          <m:sub>
                            <m:r>
                              <m:t>1</m:t>
                            </m:r>
                          </m:sub>
                        </m:sSub>
                        <m:r>
                          <m:rPr>
                            <m:sty m:val="p"/>
                          </m:rPr>
                          <m:t>,</m:t>
                        </m:r>
                        <m:sSub>
                          <m:e>
                            <m:r>
                              <m:t>p</m:t>
                            </m:r>
                          </m:e>
                          <m:sub>
                            <m:r>
                              <m:t>2</m:t>
                            </m:r>
                          </m:sub>
                        </m:sSub>
                        <m:r>
                          <m:rPr>
                            <m:sty m:val="p"/>
                          </m:rPr>
                          <m:t>,</m:t>
                        </m:r>
                        <m:r>
                          <m:rPr>
                            <m:sty m:val="p"/>
                          </m:rPr>
                          <m:t>⋯</m:t>
                        </m:r>
                        <m:r>
                          <m:rPr>
                            <m:sty m:val="p"/>
                          </m:rPr>
                          <m:t>,</m:t>
                        </m:r>
                        <m:sSub>
                          <m:e>
                            <m:r>
                              <m:t>p</m:t>
                            </m:r>
                          </m:e>
                          <m:sub>
                            <m:r>
                              <m:t>n</m:t>
                            </m:r>
                          </m:sub>
                        </m:sSub>
                      </m:e>
                    </m:d>
                    <m:r>
                      <m:rPr>
                        <m:sty m:val="p"/>
                      </m:rPr>
                      <m:t>⇔</m:t>
                    </m:r>
                    <m:sSup>
                      <m:e>
                        <m:r>
                          <m:t>A</m:t>
                        </m:r>
                      </m:e>
                      <m:sup>
                        <m:r>
                          <m:rPr>
                            <m:sty m:val="p"/>
                          </m:rPr>
                          <m:t>*</m:t>
                        </m:r>
                      </m:sup>
                    </m:sSup>
                    <m:d>
                      <m:dPr>
                        <m:begChr m:val="("/>
                        <m:endChr m:val=")"/>
                        <m:sepChr m:val=""/>
                        <m:grow/>
                      </m:dPr>
                      <m:e>
                        <m:r>
                          <m:rPr>
                            <m:sty m:val="p"/>
                          </m:rPr>
                          <m:t>¬</m:t>
                        </m:r>
                        <m:sSub>
                          <m:e>
                            <m:r>
                              <m:t>p</m:t>
                            </m:r>
                          </m:e>
                          <m:sub>
                            <m:r>
                              <m:t>1</m:t>
                            </m:r>
                          </m:sub>
                        </m:sSub>
                        <m:r>
                          <m:rPr>
                            <m:sty m:val="p"/>
                          </m:rPr>
                          <m:t>,</m:t>
                        </m:r>
                        <m:r>
                          <m:rPr>
                            <m:sty m:val="p"/>
                          </m:rPr>
                          <m:t>¬</m:t>
                        </m:r>
                        <m:sSub>
                          <m:e>
                            <m:r>
                              <m:t>p</m:t>
                            </m:r>
                          </m:e>
                          <m:sub>
                            <m:r>
                              <m:t>2</m:t>
                            </m:r>
                          </m:sub>
                        </m:sSub>
                        <m:r>
                          <m:rPr>
                            <m:sty m:val="p"/>
                          </m:rPr>
                          <m:t>,</m:t>
                        </m:r>
                        <m:r>
                          <m:rPr>
                            <m:sty m:val="p"/>
                          </m:rPr>
                          <m:t>⋯</m:t>
                        </m:r>
                        <m:r>
                          <m:rPr>
                            <m:sty m:val="p"/>
                          </m:rPr>
                          <m:t>,</m:t>
                        </m:r>
                        <m:r>
                          <m:rPr>
                            <m:sty m:val="p"/>
                          </m:rPr>
                          <m:t>¬</m:t>
                        </m:r>
                        <m:sSub>
                          <m:e>
                            <m:r>
                              <m:t>p</m:t>
                            </m:r>
                          </m:e>
                          <m:sub>
                            <m:r>
                              <m:t>n</m:t>
                            </m:r>
                          </m:sub>
                        </m:sSub>
                      </m:e>
                    </m:d>
                  </m:oMath>
                </a14:m>
              </a:p>
              <a:p>
                <a:pPr lvl="0" indent="-457200" marL="457200">
                  <a:buAutoNum type="arabicParenBoth"/>
                </a:pPr>
                <a14:m>
                  <m:oMath xmlns:m="http://schemas.openxmlformats.org/officeDocument/2006/math">
                    <m:r>
                      <m:t>A</m:t>
                    </m:r>
                    <m:d>
                      <m:dPr>
                        <m:begChr m:val="("/>
                        <m:endChr m:val=")"/>
                        <m:sepChr m:val=""/>
                        <m:grow/>
                      </m:dPr>
                      <m:e>
                        <m:r>
                          <m:rPr>
                            <m:sty m:val="p"/>
                          </m:rPr>
                          <m:t>¬</m:t>
                        </m:r>
                        <m:sSub>
                          <m:e>
                            <m:r>
                              <m:t>p</m:t>
                            </m:r>
                          </m:e>
                          <m:sub>
                            <m:r>
                              <m:t>1</m:t>
                            </m:r>
                          </m:sub>
                        </m:sSub>
                        <m:r>
                          <m:rPr>
                            <m:sty m:val="p"/>
                          </m:rPr>
                          <m:t>,</m:t>
                        </m:r>
                        <m:r>
                          <m:rPr>
                            <m:sty m:val="p"/>
                          </m:rPr>
                          <m:t>¬</m:t>
                        </m:r>
                        <m:sSub>
                          <m:e>
                            <m:r>
                              <m:t>p</m:t>
                            </m:r>
                          </m:e>
                          <m:sub>
                            <m:r>
                              <m:t>2</m:t>
                            </m:r>
                          </m:sub>
                        </m:sSub>
                        <m:r>
                          <m:rPr>
                            <m:sty m:val="p"/>
                          </m:rPr>
                          <m:t>,</m:t>
                        </m:r>
                        <m:r>
                          <m:rPr>
                            <m:sty m:val="p"/>
                          </m:rPr>
                          <m:t>⋯</m:t>
                        </m:r>
                        <m:r>
                          <m:rPr>
                            <m:sty m:val="p"/>
                          </m:rPr>
                          <m:t>,</m:t>
                        </m:r>
                        <m:r>
                          <m:rPr>
                            <m:sty m:val="p"/>
                          </m:rPr>
                          <m:t>¬</m:t>
                        </m:r>
                        <m:sSub>
                          <m:e>
                            <m:r>
                              <m:t>p</m:t>
                            </m:r>
                          </m:e>
                          <m:sub>
                            <m:r>
                              <m:t>n</m:t>
                            </m:r>
                          </m:sub>
                        </m:sSub>
                      </m:e>
                    </m:d>
                    <m:r>
                      <m:rPr>
                        <m:sty m:val="p"/>
                      </m:rPr>
                      <m:t>⇔</m:t>
                    </m:r>
                    <m:r>
                      <m:rPr>
                        <m:sty m:val="p"/>
                      </m:rPr>
                      <m:t>¬</m:t>
                    </m:r>
                    <m:sSup>
                      <m:e>
                        <m:r>
                          <m:t>A</m:t>
                        </m:r>
                      </m:e>
                      <m:sup>
                        <m:r>
                          <m:rPr>
                            <m:sty m:val="p"/>
                          </m:rPr>
                          <m:t>*</m:t>
                        </m:r>
                      </m:sup>
                    </m:sSup>
                    <m:d>
                      <m:dPr>
                        <m:begChr m:val="("/>
                        <m:endChr m:val=")"/>
                        <m:sepChr m:val=""/>
                        <m:grow/>
                      </m:dPr>
                      <m:e>
                        <m:sSub>
                          <m:e>
                            <m:r>
                              <m:t>p</m:t>
                            </m:r>
                          </m:e>
                          <m:sub>
                            <m:r>
                              <m:t>1</m:t>
                            </m:r>
                          </m:sub>
                        </m:sSub>
                        <m:r>
                          <m:rPr>
                            <m:sty m:val="p"/>
                          </m:rPr>
                          <m:t>,</m:t>
                        </m:r>
                        <m:sSub>
                          <m:e>
                            <m:r>
                              <m:t>p</m:t>
                            </m:r>
                          </m:e>
                          <m:sub>
                            <m:r>
                              <m:t>2</m:t>
                            </m:r>
                          </m:sub>
                        </m:sSub>
                        <m:r>
                          <m:rPr>
                            <m:sty m:val="p"/>
                          </m:rPr>
                          <m:t>,</m:t>
                        </m:r>
                        <m:r>
                          <m:rPr>
                            <m:sty m:val="p"/>
                          </m:rPr>
                          <m:t>⋯</m:t>
                        </m:r>
                        <m:r>
                          <m:rPr>
                            <m:sty m:val="p"/>
                          </m:rPr>
                          <m:t>,</m:t>
                        </m:r>
                        <m:sSub>
                          <m:e>
                            <m:r>
                              <m:t>p</m:t>
                            </m:r>
                          </m:e>
                          <m:sub>
                            <m:r>
                              <m:t>n</m:t>
                            </m:r>
                          </m:sub>
                        </m:sSub>
                      </m:e>
                    </m:d>
                  </m:oMath>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设</a:t>
                </a:r>
                <a14:m>
                  <m:oMath xmlns:m="http://schemas.openxmlformats.org/officeDocument/2006/math">
                    <m:r>
                      <m:t>A</m:t>
                    </m:r>
                    <m:d>
                      <m:dPr>
                        <m:begChr m:val="("/>
                        <m:endChr m:val=")"/>
                        <m:sepChr m:val=""/>
                        <m:grow/>
                      </m:dPr>
                      <m:e>
                        <m:r>
                          <m:t>p</m:t>
                        </m:r>
                        <m:r>
                          <m:rPr>
                            <m:sty m:val="p"/>
                          </m:rPr>
                          <m:t>,</m:t>
                        </m:r>
                        <m:r>
                          <m:t>q</m:t>
                        </m:r>
                        <m:r>
                          <m:rPr>
                            <m:sty m:val="p"/>
                          </m:rPr>
                          <m:t>,</m:t>
                        </m:r>
                        <m:r>
                          <m:t>r</m:t>
                        </m:r>
                      </m:e>
                    </m:d>
                    <m:r>
                      <m:rPr>
                        <m:sty m:val="p"/>
                      </m:rPr>
                      <m:t>=</m:t>
                    </m:r>
                    <m:r>
                      <m:rPr>
                        <m:sty m:val="p"/>
                      </m:rPr>
                      <m:t>¬</m:t>
                    </m:r>
                    <m:r>
                      <m:t>p</m:t>
                    </m:r>
                    <m:r>
                      <m:rPr>
                        <m:sty m:val="p"/>
                      </m:rPr>
                      <m:t>∨</m:t>
                    </m:r>
                    <m:d>
                      <m:dPr>
                        <m:begChr m:val="("/>
                        <m:endChr m:val=")"/>
                        <m:sepChr m:val=""/>
                        <m:grow/>
                      </m:dPr>
                      <m:e>
                        <m:r>
                          <m:rPr>
                            <m:sty m:val="p"/>
                          </m:rPr>
                          <m:t>¬</m:t>
                        </m:r>
                        <m:r>
                          <m:t>q</m:t>
                        </m:r>
                        <m:r>
                          <m:rPr>
                            <m:sty m:val="p"/>
                          </m:rPr>
                          <m:t>∧</m:t>
                        </m:r>
                        <m:r>
                          <m:t>r</m:t>
                        </m:r>
                      </m:e>
                    </m:d>
                  </m:oMath>
                </a14:m>
                <a:r>
                  <a:rPr/>
                  <a:t>, 求证:</a:t>
                </a:r>
              </a:p>
              <a:p>
                <a:pPr lvl="0" indent="0" marL="0">
                  <a:buNone/>
                </a:pPr>
                <a14:m>
                  <m:oMathPara xmlns:m="http://schemas.openxmlformats.org/officeDocument/2006/math">
                    <m:oMathParaPr>
                      <m:jc m:val="center"/>
                    </m:oMathParaPr>
                    <m:oMath>
                      <m:r>
                        <m:rPr>
                          <m:sty m:val="p"/>
                        </m:rPr>
                        <m:t>¬</m:t>
                      </m:r>
                      <m:r>
                        <m:t>A</m:t>
                      </m:r>
                      <m:d>
                        <m:dPr>
                          <m:begChr m:val="("/>
                          <m:endChr m:val=")"/>
                          <m:sepChr m:val=""/>
                          <m:grow/>
                        </m:dPr>
                        <m:e>
                          <m:r>
                            <m:t>p</m:t>
                          </m:r>
                          <m:r>
                            <m:rPr>
                              <m:sty m:val="p"/>
                            </m:rPr>
                            <m:t>,</m:t>
                          </m:r>
                          <m:r>
                            <m:t>q</m:t>
                          </m:r>
                          <m:r>
                            <m:rPr>
                              <m:sty m:val="p"/>
                            </m:rPr>
                            <m:t>,</m:t>
                          </m:r>
                          <m:r>
                            <m:t>r</m:t>
                          </m:r>
                        </m:e>
                      </m:d>
                      <m:r>
                        <m:rPr>
                          <m:sty m:val="p"/>
                        </m:rPr>
                        <m:t>⇔</m:t>
                      </m:r>
                      <m:sSup>
                        <m:e>
                          <m:r>
                            <m:t>A</m:t>
                          </m:r>
                        </m:e>
                        <m:sup>
                          <m:r>
                            <m:rPr>
                              <m:sty m:val="p"/>
                            </m:rPr>
                            <m:t>*</m:t>
                          </m:r>
                        </m:sup>
                      </m:sSup>
                      <m:d>
                        <m:dPr>
                          <m:begChr m:val="("/>
                          <m:endChr m:val=")"/>
                          <m:sepChr m:val=""/>
                          <m:grow/>
                        </m:dPr>
                        <m:e>
                          <m:r>
                            <m:rPr>
                              <m:sty m:val="p"/>
                            </m:rPr>
                            <m:t>¬</m:t>
                          </m:r>
                          <m:r>
                            <m:t>p</m:t>
                          </m:r>
                          <m:r>
                            <m:rPr>
                              <m:sty m:val="p"/>
                            </m:rPr>
                            <m:t>,</m:t>
                          </m:r>
                          <m:r>
                            <m:rPr>
                              <m:sty m:val="p"/>
                            </m:rPr>
                            <m:t>¬</m:t>
                          </m:r>
                          <m:r>
                            <m:t>q</m:t>
                          </m:r>
                          <m:r>
                            <m:rPr>
                              <m:sty m:val="p"/>
                            </m:rPr>
                            <m:t>,</m:t>
                          </m:r>
                          <m:r>
                            <m:rPr>
                              <m:sty m:val="p"/>
                            </m:rPr>
                            <m:t>¬</m:t>
                          </m:r>
                          <m:r>
                            <m:t>r</m:t>
                          </m:r>
                        </m:e>
                      </m:d>
                      <m:r>
                        <m:rPr>
                          <m:sty m:val="p"/>
                        </m:rPr>
                        <m:t>,</m:t>
                      </m:r>
                      <m:r>
                        <m:t> </m:t>
                      </m:r>
                      <m:r>
                        <m:t> </m:t>
                      </m:r>
                      <m:r>
                        <m:t> </m:t>
                      </m:r>
                      <m:r>
                        <m:t> </m:t>
                      </m:r>
                      <m:r>
                        <m:t> </m:t>
                      </m:r>
                      <m:r>
                        <m:t> </m:t>
                      </m:r>
                      <m:r>
                        <m:t> </m:t>
                      </m:r>
                      <m:r>
                        <m:t>A</m:t>
                      </m:r>
                      <m:d>
                        <m:dPr>
                          <m:begChr m:val="("/>
                          <m:endChr m:val=")"/>
                          <m:sepChr m:val=""/>
                          <m:grow/>
                        </m:dPr>
                        <m:e>
                          <m:r>
                            <m:rPr>
                              <m:sty m:val="p"/>
                            </m:rPr>
                            <m:t>¬</m:t>
                          </m:r>
                          <m:r>
                            <m:t>p</m:t>
                          </m:r>
                          <m:r>
                            <m:rPr>
                              <m:sty m:val="p"/>
                            </m:rPr>
                            <m:t>,</m:t>
                          </m:r>
                          <m:r>
                            <m:rPr>
                              <m:sty m:val="p"/>
                            </m:rPr>
                            <m:t>¬</m:t>
                          </m:r>
                          <m:r>
                            <m:t>q</m:t>
                          </m:r>
                          <m:r>
                            <m:rPr>
                              <m:sty m:val="p"/>
                            </m:rPr>
                            <m:t>,</m:t>
                          </m:r>
                          <m:r>
                            <m:rPr>
                              <m:sty m:val="p"/>
                            </m:rPr>
                            <m:t>¬</m:t>
                          </m:r>
                          <m:r>
                            <m:t>r</m:t>
                          </m:r>
                        </m:e>
                      </m:d>
                      <m:r>
                        <m:rPr>
                          <m:sty m:val="p"/>
                        </m:rPr>
                        <m:t>⇔</m:t>
                      </m:r>
                      <m:r>
                        <m:rPr>
                          <m:sty m:val="p"/>
                        </m:rPr>
                        <m:t>¬</m:t>
                      </m:r>
                      <m:sSup>
                        <m:e>
                          <m:r>
                            <m:t>A</m:t>
                          </m:r>
                        </m:e>
                        <m:sup>
                          <m:r>
                            <m:rPr>
                              <m:sty m:val="p"/>
                            </m:rPr>
                            <m:t>*</m:t>
                          </m:r>
                        </m:sup>
                      </m:sSup>
                      <m:d>
                        <m:dPr>
                          <m:begChr m:val="("/>
                          <m:endChr m:val=")"/>
                          <m:sepChr m:val=""/>
                          <m:grow/>
                        </m:dPr>
                        <m:e>
                          <m:r>
                            <m:t>p</m:t>
                          </m:r>
                          <m:r>
                            <m:rPr>
                              <m:sty m:val="p"/>
                            </m:rPr>
                            <m:t>,</m:t>
                          </m:r>
                          <m:r>
                            <m:t>q</m:t>
                          </m:r>
                          <m:r>
                            <m:rPr>
                              <m:sty m:val="p"/>
                            </m:rPr>
                            <m:t>,</m:t>
                          </m:r>
                          <m:r>
                            <m:t>r</m:t>
                          </m:r>
                        </m:e>
                      </m:d>
                      <m:r>
                        <m:rPr>
                          <m:sty m:val="p"/>
                        </m:rPr>
                        <m:t>.</m:t>
                      </m:r>
                    </m:oMath>
                  </m:oMathPara>
                </a14:m>
              </a:p>
              <a:p>
                <a:pPr lvl="0" indent="0" marL="0">
                  <a:buNone/>
                </a:pPr>
                <a:r>
                  <a:rPr/>
                  <a:t>证明:</a:t>
                </a:r>
              </a:p>
              <a:p>
                <a:pPr lvl="0" indent="0" marL="0">
                  <a:buNone/>
                </a:pPr>
                <a14:m>
                  <m:oMathPara xmlns:m="http://schemas.openxmlformats.org/officeDocument/2006/math">
                    <m:oMathParaPr>
                      <m:jc m:val="center"/>
                    </m:oMathParaPr>
                    <m:oMath>
                      <m:sSup>
                        <m:e>
                          <m:r>
                            <m:t>A</m:t>
                          </m:r>
                        </m:e>
                        <m:sup>
                          <m:r>
                            <m:rPr>
                              <m:sty m:val="p"/>
                            </m:rPr>
                            <m:t>*</m:t>
                          </m:r>
                        </m:sup>
                      </m:sSup>
                      <m:d>
                        <m:dPr>
                          <m:begChr m:val="("/>
                          <m:endChr m:val=")"/>
                          <m:sepChr m:val=""/>
                          <m:grow/>
                        </m:dPr>
                        <m:e>
                          <m:r>
                            <m:rPr>
                              <m:sty m:val="p"/>
                            </m:rPr>
                            <m:t>¬</m:t>
                          </m:r>
                          <m:r>
                            <m:t>p</m:t>
                          </m:r>
                          <m:r>
                            <m:rPr>
                              <m:sty m:val="p"/>
                            </m:rPr>
                            <m:t>,</m:t>
                          </m:r>
                          <m:r>
                            <m:rPr>
                              <m:sty m:val="p"/>
                            </m:rPr>
                            <m:t>¬</m:t>
                          </m:r>
                          <m:r>
                            <m:t>q</m:t>
                          </m:r>
                          <m:r>
                            <m:rPr>
                              <m:sty m:val="p"/>
                            </m:rPr>
                            <m:t>,</m:t>
                          </m:r>
                          <m:r>
                            <m:rPr>
                              <m:sty m:val="p"/>
                            </m:rPr>
                            <m:t>¬</m:t>
                          </m:r>
                          <m:r>
                            <m:t>r</m:t>
                          </m:r>
                        </m:e>
                      </m:d>
                      <m:r>
                        <m:rPr>
                          <m:sty m:val="p"/>
                        </m:rPr>
                        <m:t>=</m:t>
                      </m:r>
                      <m:r>
                        <m:rPr>
                          <m:sty m:val="p"/>
                        </m:rPr>
                        <m:t>¬</m:t>
                      </m:r>
                      <m:r>
                        <m:rPr>
                          <m:sty m:val="p"/>
                        </m:rPr>
                        <m:t>¬</m:t>
                      </m:r>
                      <m:r>
                        <m:t>p</m:t>
                      </m:r>
                      <m:r>
                        <m:rPr>
                          <m:sty m:val="p"/>
                        </m:rPr>
                        <m:t>∧</m:t>
                      </m:r>
                      <m:d>
                        <m:dPr>
                          <m:begChr m:val="("/>
                          <m:endChr m:val=")"/>
                          <m:sepChr m:val=""/>
                          <m:grow/>
                        </m:dPr>
                        <m:e>
                          <m:r>
                            <m:rPr>
                              <m:sty m:val="p"/>
                            </m:rPr>
                            <m:t>¬</m:t>
                          </m:r>
                          <m:r>
                            <m:rPr>
                              <m:sty m:val="p"/>
                            </m:rPr>
                            <m:t>¬</m:t>
                          </m:r>
                          <m:r>
                            <m:t>q</m:t>
                          </m:r>
                          <m:r>
                            <m:rPr>
                              <m:sty m:val="p"/>
                            </m:rPr>
                            <m:t>∨</m:t>
                          </m:r>
                          <m:r>
                            <m:rPr>
                              <m:sty m:val="p"/>
                            </m:rPr>
                            <m:t>¬</m:t>
                          </m:r>
                          <m:r>
                            <m:t>r</m:t>
                          </m:r>
                        </m:e>
                      </m:d>
                      <m:r>
                        <m:t> </m:t>
                      </m:r>
                      <m:r>
                        <m:rPr>
                          <m:sty m:val="p"/>
                        </m:rPr>
                        <m:t>⇔</m:t>
                      </m:r>
                      <m:r>
                        <m:t> </m:t>
                      </m:r>
                      <m:r>
                        <m:t>p</m:t>
                      </m:r>
                      <m:r>
                        <m:rPr>
                          <m:sty m:val="p"/>
                        </m:rPr>
                        <m:t>∧</m:t>
                      </m:r>
                      <m:d>
                        <m:dPr>
                          <m:begChr m:val="("/>
                          <m:endChr m:val=")"/>
                          <m:sepChr m:val=""/>
                          <m:grow/>
                        </m:dPr>
                        <m:e>
                          <m:r>
                            <m:t>q</m:t>
                          </m:r>
                          <m:r>
                            <m:rPr>
                              <m:sty m:val="p"/>
                            </m:rPr>
                            <m:t>∨</m:t>
                          </m:r>
                          <m:r>
                            <m:rPr>
                              <m:sty m:val="p"/>
                            </m:rPr>
                            <m:t>¬</m:t>
                          </m:r>
                          <m:r>
                            <m:t>r</m:t>
                          </m:r>
                        </m:e>
                      </m:d>
                    </m:oMath>
                  </m:oMathPara>
                </a14:m>
              </a:p>
              <a:p>
                <a:pPr lvl="0" indent="0" marL="0">
                  <a:buNone/>
                </a:pPr>
                <a14:m>
                  <m:oMathPara xmlns:m="http://schemas.openxmlformats.org/officeDocument/2006/math">
                    <m:oMathParaPr>
                      <m:jc m:val="center"/>
                    </m:oMathParaPr>
                    <m:oMath>
                      <m:r>
                        <m:rPr>
                          <m:sty m:val="p"/>
                        </m:rPr>
                        <m:t>¬</m:t>
                      </m:r>
                      <m:r>
                        <m:t>A</m:t>
                      </m:r>
                      <m:d>
                        <m:dPr>
                          <m:begChr m:val="("/>
                          <m:endChr m:val=")"/>
                          <m:sepChr m:val=""/>
                          <m:grow/>
                        </m:dPr>
                        <m:e>
                          <m:r>
                            <m:t>p</m:t>
                          </m:r>
                          <m:r>
                            <m:rPr>
                              <m:sty m:val="p"/>
                            </m:rPr>
                            <m:t>,</m:t>
                          </m:r>
                          <m:r>
                            <m:t>q</m:t>
                          </m:r>
                          <m:r>
                            <m:rPr>
                              <m:sty m:val="p"/>
                            </m:rPr>
                            <m:t>,</m:t>
                          </m:r>
                          <m:r>
                            <m:t>r</m:t>
                          </m:r>
                        </m:e>
                      </m:d>
                      <m:r>
                        <m:rPr>
                          <m:sty m:val="p"/>
                        </m:rPr>
                        <m:t>=</m:t>
                      </m:r>
                      <m:r>
                        <m:rPr>
                          <m:sty m:val="p"/>
                        </m:rPr>
                        <m:t>¬</m:t>
                      </m:r>
                      <m:d>
                        <m:dPr>
                          <m:begChr m:val="("/>
                          <m:endChr m:val=")"/>
                          <m:sepChr m:val=""/>
                          <m:grow/>
                        </m:dPr>
                        <m:e>
                          <m:r>
                            <m:rPr>
                              <m:sty m:val="p"/>
                            </m:rPr>
                            <m:t>¬</m:t>
                          </m:r>
                          <m:r>
                            <m:t>p</m:t>
                          </m:r>
                          <m:r>
                            <m:rPr>
                              <m:sty m:val="p"/>
                            </m:rPr>
                            <m:t>∨</m:t>
                          </m:r>
                          <m:d>
                            <m:dPr>
                              <m:begChr m:val="("/>
                              <m:endChr m:val=")"/>
                              <m:sepChr m:val=""/>
                              <m:grow/>
                            </m:dPr>
                            <m:e>
                              <m:r>
                                <m:rPr>
                                  <m:sty m:val="p"/>
                                </m:rPr>
                                <m:t>¬</m:t>
                              </m:r>
                              <m:r>
                                <m:t>q</m:t>
                              </m:r>
                              <m:r>
                                <m:rPr>
                                  <m:sty m:val="p"/>
                                </m:rPr>
                                <m:t>∧</m:t>
                              </m:r>
                              <m:r>
                                <m:t>r</m:t>
                              </m:r>
                            </m:e>
                          </m:d>
                        </m:e>
                      </m:d>
                      <m:r>
                        <m:t> </m:t>
                      </m:r>
                      <m:r>
                        <m:rPr>
                          <m:sty m:val="p"/>
                        </m:rPr>
                        <m:t>⇔</m:t>
                      </m:r>
                      <m:r>
                        <m:t> </m:t>
                      </m:r>
                      <m:r>
                        <m:rPr>
                          <m:sty m:val="p"/>
                        </m:rPr>
                        <m:t>¬</m:t>
                      </m:r>
                      <m:r>
                        <m:rPr>
                          <m:sty m:val="p"/>
                        </m:rPr>
                        <m:t>¬</m:t>
                      </m:r>
                      <m:r>
                        <m:t>p</m:t>
                      </m:r>
                      <m:r>
                        <m:rPr>
                          <m:sty m:val="p"/>
                        </m:rPr>
                        <m:t>∧</m:t>
                      </m:r>
                      <m:r>
                        <m:rPr>
                          <m:sty m:val="p"/>
                        </m:rPr>
                        <m:t>¬</m:t>
                      </m:r>
                      <m:d>
                        <m:dPr>
                          <m:begChr m:val="("/>
                          <m:endChr m:val=")"/>
                          <m:sepChr m:val=""/>
                          <m:grow/>
                        </m:dPr>
                        <m:e>
                          <m:r>
                            <m:rPr>
                              <m:sty m:val="p"/>
                            </m:rPr>
                            <m:t>¬</m:t>
                          </m:r>
                          <m:r>
                            <m:t>q</m:t>
                          </m:r>
                          <m:r>
                            <m:rPr>
                              <m:sty m:val="p"/>
                            </m:rPr>
                            <m:t>∧</m:t>
                          </m:r>
                          <m:r>
                            <m:t>r</m:t>
                          </m:r>
                        </m:e>
                      </m:d>
                      <m:r>
                        <m:t> </m:t>
                      </m:r>
                      <m:r>
                        <m:rPr>
                          <m:sty m:val="p"/>
                        </m:rPr>
                        <m:t>⇔</m:t>
                      </m:r>
                      <m:r>
                        <m:t> </m:t>
                      </m:r>
                      <m:r>
                        <m:t>p</m:t>
                      </m:r>
                      <m:r>
                        <m:rPr>
                          <m:sty m:val="p"/>
                        </m:rPr>
                        <m:t>∧</m:t>
                      </m:r>
                      <m:d>
                        <m:dPr>
                          <m:begChr m:val="("/>
                          <m:endChr m:val=")"/>
                          <m:sepChr m:val=""/>
                          <m:grow/>
                        </m:dPr>
                        <m:e>
                          <m:r>
                            <m:t>q</m:t>
                          </m:r>
                          <m:r>
                            <m:rPr>
                              <m:sty m:val="p"/>
                            </m:rPr>
                            <m:t>∨</m:t>
                          </m:r>
                          <m:r>
                            <m:rPr>
                              <m:sty m:val="p"/>
                            </m:rPr>
                            <m:t>¬</m:t>
                          </m:r>
                          <m:r>
                            <m:t>r</m:t>
                          </m:r>
                        </m:e>
                      </m:d>
                    </m:oMath>
                  </m:oMathPara>
                </a14:m>
              </a:p>
              <a:p>
                <a:pPr lvl="0" indent="0" marL="0">
                  <a:buNone/>
                </a:pPr>
                <a:r>
                  <a:rPr/>
                  <a:t>所以, </a:t>
                </a:r>
                <a14:m>
                  <m:oMath xmlns:m="http://schemas.openxmlformats.org/officeDocument/2006/math">
                    <m:r>
                      <m:rPr>
                        <m:sty m:val="p"/>
                      </m:rPr>
                      <m:t>¬</m:t>
                    </m:r>
                    <m:r>
                      <m:t>A</m:t>
                    </m:r>
                    <m:d>
                      <m:dPr>
                        <m:begChr m:val="("/>
                        <m:endChr m:val=")"/>
                        <m:sepChr m:val=""/>
                        <m:grow/>
                      </m:dPr>
                      <m:e>
                        <m:r>
                          <m:t>p</m:t>
                        </m:r>
                        <m:r>
                          <m:rPr>
                            <m:sty m:val="p"/>
                          </m:rPr>
                          <m:t>,</m:t>
                        </m:r>
                        <m:r>
                          <m:t>q</m:t>
                        </m:r>
                        <m:r>
                          <m:rPr>
                            <m:sty m:val="p"/>
                          </m:rPr>
                          <m:t>,</m:t>
                        </m:r>
                        <m:r>
                          <m:t>r</m:t>
                        </m:r>
                      </m:e>
                    </m:d>
                    <m:r>
                      <m:rPr>
                        <m:sty m:val="p"/>
                      </m:rPr>
                      <m:t>⇔</m:t>
                    </m:r>
                    <m:sSup>
                      <m:e>
                        <m:r>
                          <m:t>A</m:t>
                        </m:r>
                      </m:e>
                      <m:sup>
                        <m:r>
                          <m:rPr>
                            <m:sty m:val="p"/>
                          </m:rPr>
                          <m:t>*</m:t>
                        </m:r>
                      </m:sup>
                    </m:sSup>
                    <m:d>
                      <m:dPr>
                        <m:begChr m:val="("/>
                        <m:endChr m:val=")"/>
                        <m:sepChr m:val=""/>
                        <m:grow/>
                      </m:dPr>
                      <m:e>
                        <m:r>
                          <m:rPr>
                            <m:sty m:val="p"/>
                          </m:rPr>
                          <m:t>¬</m:t>
                        </m:r>
                        <m:r>
                          <m:t>p</m:t>
                        </m:r>
                        <m:r>
                          <m:rPr>
                            <m:sty m:val="p"/>
                          </m:rPr>
                          <m:t>,</m:t>
                        </m:r>
                        <m:r>
                          <m:rPr>
                            <m:sty m:val="p"/>
                          </m:rPr>
                          <m:t>¬</m:t>
                        </m:r>
                        <m:r>
                          <m:t>q</m:t>
                        </m:r>
                        <m:r>
                          <m:rPr>
                            <m:sty m:val="p"/>
                          </m:rPr>
                          <m:t>,</m:t>
                        </m:r>
                        <m:r>
                          <m:rPr>
                            <m:sty m:val="p"/>
                          </m:rPr>
                          <m:t>¬</m:t>
                        </m:r>
                        <m:r>
                          <m:t>r</m:t>
                        </m:r>
                      </m:e>
                    </m:d>
                  </m:oMath>
                </a14:m>
                <a:r>
                  <a:rPr/>
                  <a:t>.</a:t>
                </a:r>
              </a:p>
              <a:p>
                <a:pPr lvl="0" indent="0" marL="0">
                  <a:buNone/>
                </a:pPr>
                <a:r>
                  <a:rPr/>
                  <a:t>同理,</a:t>
                </a:r>
              </a:p>
              <a:p>
                <a:pPr lvl="0" indent="0" marL="0">
                  <a:buNone/>
                </a:pPr>
                <a14:m>
                  <m:oMathPara xmlns:m="http://schemas.openxmlformats.org/officeDocument/2006/math">
                    <m:oMathParaPr>
                      <m:jc m:val="center"/>
                    </m:oMathParaPr>
                    <m:oMath>
                      <m:r>
                        <m:t>A</m:t>
                      </m:r>
                      <m:d>
                        <m:dPr>
                          <m:begChr m:val="("/>
                          <m:endChr m:val=")"/>
                          <m:sepChr m:val=""/>
                          <m:grow/>
                        </m:dPr>
                        <m:e>
                          <m:r>
                            <m:rPr>
                              <m:sty m:val="p"/>
                            </m:rPr>
                            <m:t>¬</m:t>
                          </m:r>
                          <m:r>
                            <m:t>p</m:t>
                          </m:r>
                          <m:r>
                            <m:rPr>
                              <m:sty m:val="p"/>
                            </m:rPr>
                            <m:t>,</m:t>
                          </m:r>
                          <m:r>
                            <m:rPr>
                              <m:sty m:val="p"/>
                            </m:rPr>
                            <m:t>¬</m:t>
                          </m:r>
                          <m:r>
                            <m:t>q</m:t>
                          </m:r>
                          <m:r>
                            <m:rPr>
                              <m:sty m:val="p"/>
                            </m:rPr>
                            <m:t>,</m:t>
                          </m:r>
                          <m:r>
                            <m:rPr>
                              <m:sty m:val="p"/>
                            </m:rPr>
                            <m:t>¬</m:t>
                          </m:r>
                          <m:r>
                            <m:t>r</m:t>
                          </m:r>
                        </m:e>
                      </m:d>
                      <m:r>
                        <m:rPr>
                          <m:sty m:val="p"/>
                        </m:rPr>
                        <m:t>=</m:t>
                      </m:r>
                      <m:r>
                        <m:rPr>
                          <m:sty m:val="p"/>
                        </m:rPr>
                        <m:t>¬</m:t>
                      </m:r>
                      <m:r>
                        <m:rPr>
                          <m:sty m:val="p"/>
                        </m:rPr>
                        <m:t>¬</m:t>
                      </m:r>
                      <m:r>
                        <m:t>p</m:t>
                      </m:r>
                      <m:r>
                        <m:rPr>
                          <m:sty m:val="p"/>
                        </m:rPr>
                        <m:t>∨</m:t>
                      </m:r>
                      <m:d>
                        <m:dPr>
                          <m:begChr m:val="("/>
                          <m:endChr m:val=")"/>
                          <m:sepChr m:val=""/>
                          <m:grow/>
                        </m:dPr>
                        <m:e>
                          <m:r>
                            <m:rPr>
                              <m:sty m:val="p"/>
                            </m:rPr>
                            <m:t>¬</m:t>
                          </m:r>
                          <m:r>
                            <m:rPr>
                              <m:sty m:val="p"/>
                            </m:rPr>
                            <m:t>¬</m:t>
                          </m:r>
                          <m:r>
                            <m:t>q</m:t>
                          </m:r>
                          <m:r>
                            <m:rPr>
                              <m:sty m:val="p"/>
                            </m:rPr>
                            <m:t>∧</m:t>
                          </m:r>
                          <m:r>
                            <m:rPr>
                              <m:sty m:val="p"/>
                            </m:rPr>
                            <m:t>¬</m:t>
                          </m:r>
                          <m:r>
                            <m:t>r</m:t>
                          </m:r>
                        </m:e>
                      </m:d>
                      <m:r>
                        <m:t> </m:t>
                      </m:r>
                      <m:r>
                        <m:rPr>
                          <m:sty m:val="p"/>
                        </m:rPr>
                        <m:t>⇔</m:t>
                      </m:r>
                      <m:r>
                        <m:t> </m:t>
                      </m:r>
                      <m:r>
                        <m:t>p</m:t>
                      </m:r>
                      <m:r>
                        <m:rPr>
                          <m:sty m:val="p"/>
                        </m:rPr>
                        <m:t>∨</m:t>
                      </m:r>
                      <m:d>
                        <m:dPr>
                          <m:begChr m:val="("/>
                          <m:endChr m:val=")"/>
                          <m:sepChr m:val=""/>
                          <m:grow/>
                        </m:dPr>
                        <m:e>
                          <m:r>
                            <m:t>q</m:t>
                          </m:r>
                          <m:r>
                            <m:rPr>
                              <m:sty m:val="p"/>
                            </m:rPr>
                            <m:t>∧</m:t>
                          </m:r>
                          <m:r>
                            <m:rPr>
                              <m:sty m:val="p"/>
                            </m:rPr>
                            <m:t>¬</m:t>
                          </m:r>
                          <m:r>
                            <m:t>r</m:t>
                          </m:r>
                        </m:e>
                      </m:d>
                    </m:oMath>
                  </m:oMathPara>
                </a14:m>
              </a:p>
              <a:p>
                <a:pPr lvl="0" indent="0" marL="0">
                  <a:buNone/>
                </a:pPr>
                <a14:m>
                  <m:oMathPara xmlns:m="http://schemas.openxmlformats.org/officeDocument/2006/math">
                    <m:oMathParaPr>
                      <m:jc m:val="center"/>
                    </m:oMathParaPr>
                    <m:oMath>
                      <m:r>
                        <m:rPr>
                          <m:sty m:val="p"/>
                        </m:rPr>
                        <m:t>¬</m:t>
                      </m:r>
                      <m:sSup>
                        <m:e>
                          <m:r>
                            <m:t>A</m:t>
                          </m:r>
                        </m:e>
                        <m:sup>
                          <m:r>
                            <m:rPr>
                              <m:sty m:val="p"/>
                            </m:rPr>
                            <m:t>*</m:t>
                          </m:r>
                        </m:sup>
                      </m:sSup>
                      <m:d>
                        <m:dPr>
                          <m:begChr m:val="("/>
                          <m:endChr m:val=")"/>
                          <m:sepChr m:val=""/>
                          <m:grow/>
                        </m:dPr>
                        <m:e>
                          <m:r>
                            <m:t>p</m:t>
                          </m:r>
                          <m:r>
                            <m:rPr>
                              <m:sty m:val="p"/>
                            </m:rPr>
                            <m:t>,</m:t>
                          </m:r>
                          <m:r>
                            <m:t>q</m:t>
                          </m:r>
                          <m:r>
                            <m:rPr>
                              <m:sty m:val="p"/>
                            </m:rPr>
                            <m:t>,</m:t>
                          </m:r>
                          <m:r>
                            <m:t>r</m:t>
                          </m:r>
                        </m:e>
                      </m:d>
                      <m:r>
                        <m:rPr>
                          <m:sty m:val="p"/>
                        </m:rPr>
                        <m:t>=</m:t>
                      </m:r>
                      <m:r>
                        <m:rPr>
                          <m:sty m:val="p"/>
                        </m:rPr>
                        <m:t>¬</m:t>
                      </m:r>
                      <m:d>
                        <m:dPr>
                          <m:begChr m:val="("/>
                          <m:endChr m:val=")"/>
                          <m:sepChr m:val=""/>
                          <m:grow/>
                        </m:dPr>
                        <m:e>
                          <m:r>
                            <m:rPr>
                              <m:sty m:val="p"/>
                            </m:rPr>
                            <m:t>¬</m:t>
                          </m:r>
                          <m:r>
                            <m:t>p</m:t>
                          </m:r>
                          <m:r>
                            <m:rPr>
                              <m:sty m:val="p"/>
                            </m:rPr>
                            <m:t>∧</m:t>
                          </m:r>
                          <m:d>
                            <m:dPr>
                              <m:begChr m:val="("/>
                              <m:endChr m:val=")"/>
                              <m:sepChr m:val=""/>
                              <m:grow/>
                            </m:dPr>
                            <m:e>
                              <m:r>
                                <m:rPr>
                                  <m:sty m:val="p"/>
                                </m:rPr>
                                <m:t>¬</m:t>
                              </m:r>
                              <m:r>
                                <m:t>q</m:t>
                              </m:r>
                              <m:r>
                                <m:rPr>
                                  <m:sty m:val="p"/>
                                </m:rPr>
                                <m:t>∨</m:t>
                              </m:r>
                              <m:r>
                                <m:t>r</m:t>
                              </m:r>
                            </m:e>
                          </m:d>
                        </m:e>
                      </m:d>
                      <m:r>
                        <m:t> </m:t>
                      </m:r>
                      <m:r>
                        <m:rPr>
                          <m:sty m:val="p"/>
                        </m:rPr>
                        <m:t>⇔</m:t>
                      </m:r>
                      <m:r>
                        <m:t> </m:t>
                      </m:r>
                      <m:r>
                        <m:t>p</m:t>
                      </m:r>
                      <m:r>
                        <m:rPr>
                          <m:sty m:val="p"/>
                        </m:rPr>
                        <m:t>∨</m:t>
                      </m:r>
                      <m:d>
                        <m:dPr>
                          <m:begChr m:val="("/>
                          <m:endChr m:val=")"/>
                          <m:sepChr m:val=""/>
                          <m:grow/>
                        </m:dPr>
                        <m:e>
                          <m:r>
                            <m:t>q</m:t>
                          </m:r>
                          <m:r>
                            <m:rPr>
                              <m:sty m:val="p"/>
                            </m:rPr>
                            <m:t>∧</m:t>
                          </m:r>
                          <m:r>
                            <m:rPr>
                              <m:sty m:val="p"/>
                            </m:rPr>
                            <m:t>¬</m:t>
                          </m:r>
                          <m:r>
                            <m:t>r</m:t>
                          </m:r>
                        </m:e>
                      </m:d>
                    </m:oMath>
                  </m:oMathPara>
                </a14:m>
              </a:p>
              <a:p>
                <a:pPr lvl="0" indent="0" marL="0">
                  <a:buNone/>
                </a:pPr>
                <a:r>
                  <a:rPr/>
                  <a:t>所以, </a:t>
                </a:r>
                <a14:m>
                  <m:oMath xmlns:m="http://schemas.openxmlformats.org/officeDocument/2006/math">
                    <m:r>
                      <m:t>A</m:t>
                    </m:r>
                    <m:d>
                      <m:dPr>
                        <m:begChr m:val="("/>
                        <m:endChr m:val=")"/>
                        <m:sepChr m:val=""/>
                        <m:grow/>
                      </m:dPr>
                      <m:e>
                        <m:r>
                          <m:rPr>
                            <m:sty m:val="p"/>
                          </m:rPr>
                          <m:t>¬</m:t>
                        </m:r>
                        <m:r>
                          <m:t>p</m:t>
                        </m:r>
                        <m:r>
                          <m:rPr>
                            <m:sty m:val="p"/>
                          </m:rPr>
                          <m:t>,</m:t>
                        </m:r>
                        <m:r>
                          <m:rPr>
                            <m:sty m:val="p"/>
                          </m:rPr>
                          <m:t>¬</m:t>
                        </m:r>
                        <m:r>
                          <m:t>q</m:t>
                        </m:r>
                        <m:r>
                          <m:rPr>
                            <m:sty m:val="p"/>
                          </m:rPr>
                          <m:t>,</m:t>
                        </m:r>
                        <m:r>
                          <m:rPr>
                            <m:sty m:val="p"/>
                          </m:rPr>
                          <m:t>¬</m:t>
                        </m:r>
                        <m:r>
                          <m:t>r</m:t>
                        </m:r>
                      </m:e>
                    </m:d>
                    <m:r>
                      <m:rPr>
                        <m:sty m:val="p"/>
                      </m:rPr>
                      <m:t>⇔</m:t>
                    </m:r>
                    <m:r>
                      <m:rPr>
                        <m:sty m:val="p"/>
                      </m:rPr>
                      <m:t>¬</m:t>
                    </m:r>
                    <m:sSup>
                      <m:e>
                        <m:r>
                          <m:t>A</m:t>
                        </m:r>
                      </m:e>
                      <m:sup>
                        <m:r>
                          <m:rPr>
                            <m:sty m:val="p"/>
                          </m:rPr>
                          <m:t>*</m:t>
                        </m:r>
                      </m:sup>
                    </m:sSup>
                    <m:d>
                      <m:dPr>
                        <m:begChr m:val="("/>
                        <m:endChr m:val=")"/>
                        <m:sepChr m:val=""/>
                        <m:grow/>
                      </m:dPr>
                      <m:e>
                        <m:r>
                          <m:t>p</m:t>
                        </m:r>
                        <m:r>
                          <m:rPr>
                            <m:sty m:val="p"/>
                          </m:rPr>
                          <m:t>,</m:t>
                        </m:r>
                        <m:r>
                          <m:t>q</m:t>
                        </m:r>
                        <m:r>
                          <m:rPr>
                            <m:sty m:val="p"/>
                          </m:rPr>
                          <m:t>,</m:t>
                        </m:r>
                        <m:r>
                          <m:t>r</m:t>
                        </m:r>
                      </m:e>
                    </m:d>
                    <m:r>
                      <m:rPr>
                        <m:sty m:val="p"/>
                      </m:rPr>
                      <m:t>.</m:t>
                    </m:r>
                  </m:oMath>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例: 判断下列语句是否是命题.</a:t>
                </a:r>
              </a:p>
              <a:p>
                <a:pPr lvl="0" indent="-457200" marL="457200">
                  <a:buAutoNum type="arabicParenBoth"/>
                </a:pPr>
                <a:r>
                  <a:rPr/>
                  <a:t>您好吗？</a:t>
                </a:r>
              </a:p>
              <a:p>
                <a:pPr lvl="0" indent="-457200" marL="457200">
                  <a:buAutoNum type="arabicParenBoth"/>
                </a:pPr>
                <a:r>
                  <a:rPr/>
                  <a:t>请勿吸烟!</a:t>
                </a:r>
              </a:p>
              <a:p>
                <a:pPr lvl="0" indent="-457200" marL="457200">
                  <a:buAutoNum type="arabicParenBoth"/>
                </a:pPr>
                <a14:m>
                  <m:oMath xmlns:m="http://schemas.openxmlformats.org/officeDocument/2006/math">
                    <m:r>
                      <m:t>x</m:t>
                    </m:r>
                    <m:r>
                      <m:rPr>
                        <m:sty m:val="p"/>
                      </m:rPr>
                      <m:t>+</m:t>
                    </m:r>
                    <m:r>
                      <m:t>y</m:t>
                    </m:r>
                    <m:r>
                      <m:rPr>
                        <m:sty m:val="p"/>
                      </m:rPr>
                      <m:t>&gt;</m:t>
                    </m:r>
                    <m:r>
                      <m:t>5</m:t>
                    </m:r>
                  </m:oMath>
                </a14:m>
                <a:r>
                  <a:rPr/>
                  <a:t>.</a:t>
                </a:r>
              </a:p>
              <a:p>
                <a:pPr lvl="0" indent="-457200" marL="457200">
                  <a:buAutoNum type="arabicParenBoth"/>
                </a:pPr>
                <a:r>
                  <a:rPr/>
                  <a:t>台湾是中国的一部分.</a:t>
                </a:r>
              </a:p>
              <a:p>
                <a:pPr lvl="0" indent="0" marL="0">
                  <a:buNone/>
                </a:pPr>
                <a:r>
                  <a:rPr/>
                  <a:t>解:</a:t>
                </a:r>
              </a:p>
              <a:p>
                <a:pPr lvl="0" indent="0" marL="0">
                  <a:buNone/>
                </a:pPr>
                <a:r>
                  <a:rPr/>
                  <a:t>(1), (2)不是陈述句, 所以不是命题.</a:t>
                </a:r>
              </a:p>
              <a:p>
                <a:pPr lvl="0" indent="0" marL="0">
                  <a:buNone/>
                </a:pPr>
                <a:r>
                  <a:rPr/>
                  <a:t>(3)虽然是陈述句, 但它的值要随x和y的取值而变, 不确定, 因此也不是命题.</a:t>
                </a:r>
              </a:p>
              <a:p>
                <a:pPr lvl="0" indent="0" marL="0">
                  <a:buNone/>
                </a:pPr>
                <a:r>
                  <a:rPr/>
                  <a:t>(4)是真命题.</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定理(</a:t>
                </a:r>
                <a:r>
                  <a:rPr b="1"/>
                  <a:t>对偶原理</a:t>
                </a:r>
                <a:r>
                  <a:rPr/>
                  <a:t>, Duality Principle): 设</a:t>
                </a:r>
                <a14:m>
                  <m:oMath xmlns:m="http://schemas.openxmlformats.org/officeDocument/2006/math">
                    <m:sSub>
                      <m:e>
                        <m:r>
                          <m:t>p</m:t>
                        </m:r>
                      </m:e>
                      <m:sub>
                        <m:r>
                          <m:t>1</m:t>
                        </m:r>
                      </m:sub>
                    </m:sSub>
                    <m:r>
                      <m:rPr>
                        <m:sty m:val="p"/>
                      </m:rPr>
                      <m:t>,</m:t>
                    </m:r>
                    <m:sSub>
                      <m:e>
                        <m:r>
                          <m:t>p</m:t>
                        </m:r>
                      </m:e>
                      <m:sub>
                        <m:r>
                          <m:t>2</m:t>
                        </m:r>
                      </m:sub>
                    </m:sSub>
                    <m:r>
                      <m:rPr>
                        <m:sty m:val="p"/>
                      </m:rPr>
                      <m:t>,</m:t>
                    </m:r>
                    <m:r>
                      <m:rPr>
                        <m:sty m:val="p"/>
                      </m:rPr>
                      <m:t>⋯</m:t>
                    </m:r>
                    <m:r>
                      <m:rPr>
                        <m:sty m:val="p"/>
                      </m:rPr>
                      <m:t>,</m:t>
                    </m:r>
                    <m:sSub>
                      <m:e>
                        <m:r>
                          <m:t>p</m:t>
                        </m:r>
                      </m:e>
                      <m:sub>
                        <m:r>
                          <m:t>n</m:t>
                        </m:r>
                      </m:sub>
                    </m:sSub>
                  </m:oMath>
                </a14:m>
                <a:r>
                  <a:rPr/>
                  <a:t>是出现在命题公式</a:t>
                </a:r>
                <a14:m>
                  <m:oMath xmlns:m="http://schemas.openxmlformats.org/officeDocument/2006/math">
                    <m:r>
                      <m:t>A</m:t>
                    </m:r>
                  </m:oMath>
                </a14:m>
                <a:r>
                  <a:rPr/>
                  <a:t>和</a:t>
                </a:r>
                <a14:m>
                  <m:oMath xmlns:m="http://schemas.openxmlformats.org/officeDocument/2006/math">
                    <m:r>
                      <m:t>B</m:t>
                    </m:r>
                  </m:oMath>
                </a14:m>
                <a:r>
                  <a:rPr/>
                  <a:t>中的所有命题变元, 若</a:t>
                </a:r>
                <a14:m>
                  <m:oMath xmlns:m="http://schemas.openxmlformats.org/officeDocument/2006/math">
                    <m:r>
                      <m:t>A</m:t>
                    </m:r>
                    <m:r>
                      <m:rPr>
                        <m:sty m:val="p"/>
                      </m:rPr>
                      <m:t>⇔</m:t>
                    </m:r>
                    <m:r>
                      <m:t>B</m:t>
                    </m:r>
                  </m:oMath>
                </a14:m>
                <a:r>
                  <a:rPr/>
                  <a:t>, 则</a:t>
                </a:r>
                <a14:m>
                  <m:oMath xmlns:m="http://schemas.openxmlformats.org/officeDocument/2006/math">
                    <m:sSup>
                      <m:e>
                        <m:r>
                          <m:t>A</m:t>
                        </m:r>
                      </m:e>
                      <m:sup>
                        <m:r>
                          <m:rPr>
                            <m:sty m:val="p"/>
                          </m:rPr>
                          <m:t>*</m:t>
                        </m:r>
                      </m:sup>
                    </m:sSup>
                    <m:r>
                      <m:rPr>
                        <m:sty m:val="p"/>
                      </m:rPr>
                      <m:t>⇔</m:t>
                    </m:r>
                    <m:sSup>
                      <m:e>
                        <m:r>
                          <m:t>B</m:t>
                        </m:r>
                      </m:e>
                      <m:sup>
                        <m:r>
                          <m:rPr>
                            <m:sty m:val="p"/>
                          </m:rPr>
                          <m:t>*</m:t>
                        </m:r>
                      </m:sup>
                    </m:sSup>
                  </m:oMath>
                </a14:m>
                <a:r>
                  <a:rPr/>
                  <a:t>.</a:t>
                </a:r>
              </a:p>
              <a:p>
                <a:pPr lvl="0" indent="0" marL="0">
                  <a:buNone/>
                </a:pPr>
                <a:r>
                  <a:rPr/>
                  <a:t>由对偶原理可知:</a:t>
                </a:r>
              </a:p>
              <a:p>
                <a:pPr lvl="0" indent="-457200" marL="457200">
                  <a:buAutoNum type="arabicParenBoth"/>
                </a:pPr>
                <a:r>
                  <a:rPr/>
                  <a:t>若</a:t>
                </a:r>
                <a14:m>
                  <m:oMath xmlns:m="http://schemas.openxmlformats.org/officeDocument/2006/math">
                    <m:r>
                      <m:t>A</m:t>
                    </m:r>
                  </m:oMath>
                </a14:m>
                <a:r>
                  <a:rPr/>
                  <a:t>为永真式, 则</a:t>
                </a:r>
                <a14:m>
                  <m:oMath xmlns:m="http://schemas.openxmlformats.org/officeDocument/2006/math">
                    <m:sSup>
                      <m:e>
                        <m:r>
                          <m:t>A</m:t>
                        </m:r>
                      </m:e>
                      <m:sup>
                        <m:r>
                          <m:rPr>
                            <m:sty m:val="p"/>
                          </m:rPr>
                          <m:t>*</m:t>
                        </m:r>
                      </m:sup>
                    </m:sSup>
                  </m:oMath>
                </a14:m>
                <a:r>
                  <a:rPr/>
                  <a:t>必为永假式;</a:t>
                </a:r>
              </a:p>
              <a:p>
                <a:pPr lvl="0" indent="-457200" marL="457200">
                  <a:buAutoNum type="arabicParenBoth"/>
                </a:pPr>
                <a:r>
                  <a:rPr/>
                  <a:t>对命题公式</a:t>
                </a:r>
                <a14:m>
                  <m:oMath xmlns:m="http://schemas.openxmlformats.org/officeDocument/2006/math">
                    <m:r>
                      <m:t>A</m:t>
                    </m:r>
                  </m:oMath>
                </a14:m>
                <a:r>
                  <a:rPr/>
                  <a:t>和</a:t>
                </a:r>
                <a14:m>
                  <m:oMath xmlns:m="http://schemas.openxmlformats.org/officeDocument/2006/math">
                    <m:r>
                      <m:t>B</m:t>
                    </m:r>
                  </m:oMath>
                </a14:m>
                <a:r>
                  <a:rPr/>
                  <a:t>, 若</a:t>
                </a:r>
                <a14:m>
                  <m:oMath xmlns:m="http://schemas.openxmlformats.org/officeDocument/2006/math">
                    <m:r>
                      <m:t>A</m:t>
                    </m:r>
                    <m:r>
                      <m:rPr>
                        <m:sty m:val="p"/>
                      </m:rPr>
                      <m:t>⇒</m:t>
                    </m:r>
                    <m:r>
                      <m:t>B</m:t>
                    </m:r>
                  </m:oMath>
                </a14:m>
                <a:r>
                  <a:rPr/>
                  <a:t>, 则</a:t>
                </a:r>
                <a14:m>
                  <m:oMath xmlns:m="http://schemas.openxmlformats.org/officeDocument/2006/math">
                    <m:sSup>
                      <m:e>
                        <m:r>
                          <m:t>B</m:t>
                        </m:r>
                      </m:e>
                      <m:sup>
                        <m:r>
                          <m:rPr>
                            <m:sty m:val="p"/>
                          </m:rPr>
                          <m:t>*</m:t>
                        </m:r>
                      </m:sup>
                    </m:sSup>
                    <m:r>
                      <m:rPr>
                        <m:sty m:val="p"/>
                      </m:rPr>
                      <m:t>⇒</m:t>
                    </m:r>
                    <m:sSup>
                      <m:e>
                        <m:r>
                          <m:t>A</m:t>
                        </m:r>
                      </m:e>
                      <m:sup>
                        <m:r>
                          <m:rPr>
                            <m:sty m:val="p"/>
                          </m:rPr>
                          <m:t>*</m:t>
                        </m:r>
                      </m:sup>
                    </m:sSup>
                  </m:oMath>
                </a14:m>
                <a:r>
                  <a:rPr/>
                  <a:t>;</a:t>
                </a:r>
              </a:p>
              <a:p>
                <a:pPr lvl="0" indent="-457200" marL="457200">
                  <a:buAutoNum type="arabicParenBoth"/>
                </a:pPr>
                <a:r>
                  <a:rPr/>
                  <a:t>已知</a:t>
                </a:r>
                <a14:m>
                  <m:oMath xmlns:m="http://schemas.openxmlformats.org/officeDocument/2006/math">
                    <m:r>
                      <m:t>A</m:t>
                    </m:r>
                    <m:r>
                      <m:rPr>
                        <m:sty m:val="p"/>
                      </m:rPr>
                      <m:t>⇔</m:t>
                    </m:r>
                    <m:r>
                      <m:t>B</m:t>
                    </m:r>
                  </m:oMath>
                </a14:m>
                <a:r>
                  <a:rPr/>
                  <a:t>, 且</a:t>
                </a:r>
                <a14:m>
                  <m:oMath xmlns:m="http://schemas.openxmlformats.org/officeDocument/2006/math">
                    <m:r>
                      <m:t>B</m:t>
                    </m:r>
                  </m:oMath>
                </a14:m>
                <a:r>
                  <a:rPr/>
                  <a:t>是比</a:t>
                </a:r>
                <a14:m>
                  <m:oMath xmlns:m="http://schemas.openxmlformats.org/officeDocument/2006/math">
                    <m:r>
                      <m:t>A</m:t>
                    </m:r>
                  </m:oMath>
                </a14:m>
                <a:r>
                  <a:rPr/>
                  <a:t>简单的命题公式, 则由对偶原理可直接求出较简单的</a:t>
                </a:r>
                <a14:m>
                  <m:oMath xmlns:m="http://schemas.openxmlformats.org/officeDocument/2006/math">
                    <m:sSup>
                      <m:e>
                        <m:r>
                          <m:t>B</m:t>
                        </m:r>
                      </m:e>
                      <m:sup>
                        <m:r>
                          <m:rPr>
                            <m:sty m:val="p"/>
                          </m:rPr>
                          <m:t>*</m:t>
                        </m:r>
                      </m:sup>
                    </m:sSup>
                  </m:oMath>
                </a14:m>
                <a:r>
                  <a:rPr/>
                  <a:t>, 且</a:t>
                </a:r>
                <a14:m>
                  <m:oMath xmlns:m="http://schemas.openxmlformats.org/officeDocument/2006/math">
                    <m:sSup>
                      <m:e>
                        <m:r>
                          <m:t>B</m:t>
                        </m:r>
                      </m:e>
                      <m:sup>
                        <m:r>
                          <m:rPr>
                            <m:sty m:val="p"/>
                          </m:rPr>
                          <m:t>*</m:t>
                        </m:r>
                      </m:sup>
                    </m:sSup>
                  </m:oMath>
                </a14:m>
                <a:r>
                  <a:rPr/>
                  <a:t>与</a:t>
                </a:r>
                <a14:m>
                  <m:oMath xmlns:m="http://schemas.openxmlformats.org/officeDocument/2006/math">
                    <m:sSup>
                      <m:e>
                        <m:r>
                          <m:t>A</m:t>
                        </m:r>
                      </m:e>
                      <m:sup>
                        <m:r>
                          <m:rPr>
                            <m:sty m:val="p"/>
                          </m:rPr>
                          <m:t>*</m:t>
                        </m:r>
                      </m:sup>
                    </m:sSup>
                  </m:oMath>
                </a14:m>
                <a:r>
                  <a:rPr/>
                  <a:t>等值.</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设</a:t>
                </a:r>
                <a14:m>
                  <m:oMath xmlns:m="http://schemas.openxmlformats.org/officeDocument/2006/math">
                    <m:r>
                      <m:t>A</m:t>
                    </m:r>
                    <m:r>
                      <m:rPr>
                        <m:sty m:val="p"/>
                      </m:rPr>
                      <m:t>=</m:t>
                    </m:r>
                    <m:r>
                      <m:t>p</m:t>
                    </m:r>
                    <m:r>
                      <m:rPr>
                        <m:sty m:val="p"/>
                      </m:rPr>
                      <m:t>∨</m:t>
                    </m:r>
                    <m:d>
                      <m:dPr>
                        <m:begChr m:val="("/>
                        <m:endChr m:val=")"/>
                        <m:sepChr m:val=""/>
                        <m:grow/>
                      </m:dPr>
                      <m:e>
                        <m:r>
                          <m:rPr>
                            <m:sty m:val="p"/>
                          </m:rPr>
                          <m:t>¬</m:t>
                        </m:r>
                        <m:r>
                          <m:t>p</m:t>
                        </m:r>
                        <m:r>
                          <m:rPr>
                            <m:sty m:val="p"/>
                          </m:rPr>
                          <m:t>∨</m:t>
                        </m:r>
                        <m:d>
                          <m:dPr>
                            <m:begChr m:val="("/>
                            <m:endChr m:val=")"/>
                            <m:sepChr m:val=""/>
                            <m:grow/>
                          </m:dPr>
                          <m:e>
                            <m:r>
                              <m:t>q</m:t>
                            </m:r>
                            <m:r>
                              <m:rPr>
                                <m:sty m:val="p"/>
                              </m:rPr>
                              <m:t>∧</m:t>
                            </m:r>
                            <m:r>
                              <m:rPr>
                                <m:sty m:val="p"/>
                              </m:rPr>
                              <m:t>¬</m:t>
                            </m:r>
                            <m:r>
                              <m:t>q</m:t>
                            </m:r>
                          </m:e>
                        </m:d>
                      </m:e>
                    </m:d>
                  </m:oMath>
                </a14:m>
                <a:r>
                  <a:rPr/>
                  <a:t>, 则</a:t>
                </a:r>
                <a14:m>
                  <m:oMath xmlns:m="http://schemas.openxmlformats.org/officeDocument/2006/math">
                    <m:sSup>
                      <m:e>
                        <m:r>
                          <m:t>A</m:t>
                        </m:r>
                      </m:e>
                      <m:sup>
                        <m:r>
                          <m:rPr>
                            <m:sty m:val="p"/>
                          </m:rPr>
                          <m:t>*</m:t>
                        </m:r>
                      </m:sup>
                    </m:sSup>
                    <m:r>
                      <m:rPr>
                        <m:sty m:val="p"/>
                      </m:rPr>
                      <m:t>=</m:t>
                    </m:r>
                    <m:r>
                      <m:t>p</m:t>
                    </m:r>
                    <m:r>
                      <m:rPr>
                        <m:sty m:val="p"/>
                      </m:rPr>
                      <m:t>∧</m:t>
                    </m:r>
                    <m:d>
                      <m:dPr>
                        <m:begChr m:val="("/>
                        <m:endChr m:val=")"/>
                        <m:sepChr m:val=""/>
                        <m:grow/>
                      </m:dPr>
                      <m:e>
                        <m:r>
                          <m:rPr>
                            <m:sty m:val="p"/>
                          </m:rPr>
                          <m:t>¬</m:t>
                        </m:r>
                        <m:r>
                          <m:t>p</m:t>
                        </m:r>
                        <m:r>
                          <m:rPr>
                            <m:sty m:val="p"/>
                          </m:rPr>
                          <m:t>∧</m:t>
                        </m:r>
                        <m:d>
                          <m:dPr>
                            <m:begChr m:val="("/>
                            <m:endChr m:val=")"/>
                            <m:sepChr m:val=""/>
                            <m:grow/>
                          </m:dPr>
                          <m:e>
                            <m:r>
                              <m:t>q</m:t>
                            </m:r>
                            <m:r>
                              <m:rPr>
                                <m:sty m:val="p"/>
                              </m:rPr>
                              <m:t>∨</m:t>
                            </m:r>
                            <m:r>
                              <m:rPr>
                                <m:sty m:val="p"/>
                              </m:rPr>
                              <m:t>¬</m:t>
                            </m:r>
                            <m:r>
                              <m:t>q</m:t>
                            </m:r>
                          </m:e>
                        </m:d>
                      </m:e>
                    </m:d>
                  </m:oMath>
                </a14:m>
              </a:p>
              <a:p>
                <a:pPr lvl="0" indent="0" marL="0">
                  <a:buNone/>
                </a:pPr>
                <a:r>
                  <a:rPr/>
                  <a:t>因为</a:t>
                </a:r>
              </a:p>
              <a:p>
                <a:pPr lvl="0" indent="0" marL="0">
                  <a:buNone/>
                </a:pPr>
                <a14:m>
                  <m:oMathPara xmlns:m="http://schemas.openxmlformats.org/officeDocument/2006/math">
                    <m:oMathParaPr>
                      <m:jc m:val="center"/>
                    </m:oMathParaPr>
                    <m:oMath>
                      <m:r>
                        <m:t>A</m:t>
                      </m:r>
                      <m:r>
                        <m:rPr>
                          <m:sty m:val="p"/>
                        </m:rPr>
                        <m:t>⇔</m:t>
                      </m:r>
                      <m:r>
                        <m:t>p</m:t>
                      </m:r>
                      <m:r>
                        <m:rPr>
                          <m:sty m:val="p"/>
                        </m:rPr>
                        <m:t>∨</m:t>
                      </m:r>
                      <m:d>
                        <m:dPr>
                          <m:begChr m:val="("/>
                          <m:endChr m:val=")"/>
                          <m:sepChr m:val=""/>
                          <m:grow/>
                        </m:dPr>
                        <m:e>
                          <m:r>
                            <m:rPr>
                              <m:sty m:val="p"/>
                            </m:rPr>
                            <m:t>¬</m:t>
                          </m:r>
                          <m:r>
                            <m:t>p</m:t>
                          </m:r>
                          <m:r>
                            <m:rPr>
                              <m:sty m:val="p"/>
                            </m:rPr>
                            <m:t>∨</m:t>
                          </m:r>
                          <m:r>
                            <m:t>F</m:t>
                          </m:r>
                        </m:e>
                      </m:d>
                      <m:r>
                        <m:rPr>
                          <m:sty m:val="p"/>
                        </m:rPr>
                        <m:t>⇔</m:t>
                      </m:r>
                      <m:r>
                        <m:t>p</m:t>
                      </m:r>
                      <m:r>
                        <m:rPr>
                          <m:sty m:val="p"/>
                        </m:rPr>
                        <m:t>∨</m:t>
                      </m:r>
                      <m:r>
                        <m:rPr>
                          <m:sty m:val="p"/>
                        </m:rPr>
                        <m:t>¬</m:t>
                      </m:r>
                      <m:r>
                        <m:t>p</m:t>
                      </m:r>
                      <m:r>
                        <m:rPr>
                          <m:sty m:val="p"/>
                        </m:rPr>
                        <m:t>⇔</m:t>
                      </m:r>
                      <m:r>
                        <m:t>T</m:t>
                      </m:r>
                    </m:oMath>
                  </m:oMathPara>
                </a14:m>
              </a:p>
              <a:p>
                <a:pPr lvl="0" indent="0" marL="0">
                  <a:buNone/>
                </a:pPr>
                <a:r>
                  <a:rPr/>
                  <a:t>所以</a:t>
                </a:r>
              </a:p>
              <a:p>
                <a:pPr lvl="0" indent="0" marL="0">
                  <a:buNone/>
                </a:pPr>
                <a14:m>
                  <m:oMathPara xmlns:m="http://schemas.openxmlformats.org/officeDocument/2006/math">
                    <m:oMathParaPr>
                      <m:jc m:val="center"/>
                    </m:oMathParaPr>
                    <m:oMath>
                      <m:sSup>
                        <m:e>
                          <m:r>
                            <m:t>A</m:t>
                          </m:r>
                        </m:e>
                        <m:sup>
                          <m:r>
                            <m:rPr>
                              <m:sty m:val="p"/>
                            </m:rPr>
                            <m:t>*</m:t>
                          </m:r>
                        </m:sup>
                      </m:sSup>
                      <m:r>
                        <m:rPr>
                          <m:sty m:val="p"/>
                        </m:rPr>
                        <m:t>⇔</m:t>
                      </m:r>
                      <m:r>
                        <m:t>F</m:t>
                      </m:r>
                    </m:oMath>
                  </m:oMathPara>
                </a14:m>
              </a:p>
              <a:p>
                <a:pPr lvl="0" indent="0" marL="0">
                  <a:buNone/>
                </a:pPr>
                <a:r>
                  <a:rPr/>
                  <a:t>(实际上, </a:t>
                </a:r>
                <a14:m>
                  <m:oMath xmlns:m="http://schemas.openxmlformats.org/officeDocument/2006/math">
                    <m:sSup>
                      <m:e>
                        <m:r>
                          <m:t>A</m:t>
                        </m:r>
                      </m:e>
                      <m:sup>
                        <m:r>
                          <m:rPr>
                            <m:sty m:val="p"/>
                          </m:rPr>
                          <m:t>*</m:t>
                        </m:r>
                      </m:sup>
                    </m:sSup>
                    <m:r>
                      <m:rPr>
                        <m:sty m:val="p"/>
                      </m:rPr>
                      <m:t>=</m:t>
                    </m:r>
                    <m:r>
                      <m:t>p</m:t>
                    </m:r>
                    <m:r>
                      <m:rPr>
                        <m:sty m:val="p"/>
                      </m:rPr>
                      <m:t>∧</m:t>
                    </m:r>
                    <m:d>
                      <m:dPr>
                        <m:begChr m:val="("/>
                        <m:endChr m:val=")"/>
                        <m:sepChr m:val=""/>
                        <m:grow/>
                      </m:dPr>
                      <m:e>
                        <m:r>
                          <m:rPr>
                            <m:sty m:val="p"/>
                          </m:rPr>
                          <m:t>¬</m:t>
                        </m:r>
                        <m:r>
                          <m:t>p</m:t>
                        </m:r>
                        <m:r>
                          <m:rPr>
                            <m:sty m:val="p"/>
                          </m:rPr>
                          <m:t>∧</m:t>
                        </m:r>
                        <m:r>
                          <m:t>T</m:t>
                        </m:r>
                      </m:e>
                    </m:d>
                    <m:r>
                      <m:rPr>
                        <m:sty m:val="p"/>
                      </m:rPr>
                      <m:t>⇔</m:t>
                    </m:r>
                    <m:r>
                      <m:t>p</m:t>
                    </m:r>
                    <m:r>
                      <m:rPr>
                        <m:sty m:val="p"/>
                      </m:rPr>
                      <m:t>∧</m:t>
                    </m:r>
                    <m:r>
                      <m:rPr>
                        <m:sty m:val="p"/>
                      </m:rPr>
                      <m:t>¬</m:t>
                    </m:r>
                    <m:r>
                      <m:t>p</m:t>
                    </m:r>
                    <m:r>
                      <m:rPr>
                        <m:sty m:val="p"/>
                      </m:rPr>
                      <m:t>⇔</m:t>
                    </m:r>
                    <m:r>
                      <m:t>F</m:t>
                    </m:r>
                  </m:oMath>
                </a14:m>
                <a:r>
                  <a:rPr/>
                  <a:t>)</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设</a:t>
                </a:r>
                <a14:m>
                  <m:oMath xmlns:m="http://schemas.openxmlformats.org/officeDocument/2006/math">
                    <m:r>
                      <m:t>A</m:t>
                    </m:r>
                    <m:r>
                      <m:rPr>
                        <m:sty m:val="p"/>
                      </m:rPr>
                      <m:t>=</m:t>
                    </m:r>
                    <m:r>
                      <m:t>p</m:t>
                    </m:r>
                    <m:r>
                      <m:rPr>
                        <m:sty m:val="p"/>
                      </m:rPr>
                      <m:t>∧</m:t>
                    </m:r>
                    <m:r>
                      <m:t>q</m:t>
                    </m:r>
                  </m:oMath>
                </a14:m>
                <a:r>
                  <a:rPr/>
                  <a:t>, </a:t>
                </a:r>
                <a14:m>
                  <m:oMath xmlns:m="http://schemas.openxmlformats.org/officeDocument/2006/math">
                    <m:r>
                      <m:t>B</m:t>
                    </m:r>
                    <m:r>
                      <m:rPr>
                        <m:sty m:val="p"/>
                      </m:rPr>
                      <m:t>=</m:t>
                    </m:r>
                    <m:r>
                      <m:t>p</m:t>
                    </m:r>
                  </m:oMath>
                </a14:m>
                <a:r>
                  <a:rPr/>
                  <a:t>, 则</a:t>
                </a:r>
                <a14:m>
                  <m:oMath xmlns:m="http://schemas.openxmlformats.org/officeDocument/2006/math">
                    <m:sSup>
                      <m:e>
                        <m:r>
                          <m:t>A</m:t>
                        </m:r>
                      </m:e>
                      <m:sup>
                        <m:r>
                          <m:rPr>
                            <m:sty m:val="p"/>
                          </m:rPr>
                          <m:t>*</m:t>
                        </m:r>
                      </m:sup>
                    </m:sSup>
                    <m:r>
                      <m:rPr>
                        <m:sty m:val="p"/>
                      </m:rPr>
                      <m:t>=</m:t>
                    </m:r>
                    <m:r>
                      <m:t>p</m:t>
                    </m:r>
                    <m:r>
                      <m:rPr>
                        <m:sty m:val="p"/>
                      </m:rPr>
                      <m:t>∨</m:t>
                    </m:r>
                    <m:r>
                      <m:t>q</m:t>
                    </m:r>
                    <m:r>
                      <m:rPr>
                        <m:sty m:val="p"/>
                      </m:rPr>
                      <m:t>,</m:t>
                    </m:r>
                    <m:sSup>
                      <m:e>
                        <m:r>
                          <m:t>B</m:t>
                        </m:r>
                      </m:e>
                      <m:sup>
                        <m:r>
                          <m:rPr>
                            <m:sty m:val="p"/>
                          </m:rPr>
                          <m:t>*</m:t>
                        </m:r>
                      </m:sup>
                    </m:sSup>
                    <m:r>
                      <m:rPr>
                        <m:sty m:val="p"/>
                      </m:rPr>
                      <m:t>=</m:t>
                    </m:r>
                    <m:r>
                      <m:t>p</m:t>
                    </m:r>
                  </m:oMath>
                </a14:m>
                <a:r>
                  <a:rPr/>
                  <a:t>.</a:t>
                </a:r>
              </a:p>
              <a:p>
                <a:pPr lvl="0" indent="0" marL="0">
                  <a:buNone/>
                </a:pPr>
                <a:r>
                  <a:rPr/>
                  <a:t>因为</a:t>
                </a:r>
              </a:p>
              <a:p>
                <a:pPr lvl="0" indent="0" marL="0">
                  <a:buNone/>
                </a:pPr>
                <a14:m>
                  <m:oMathPara xmlns:m="http://schemas.openxmlformats.org/officeDocument/2006/math">
                    <m:oMathParaPr>
                      <m:jc m:val="center"/>
                    </m:oMathParaPr>
                    <m:oMath>
                      <m:r>
                        <m:t>p</m:t>
                      </m:r>
                      <m:r>
                        <m:rPr>
                          <m:sty m:val="p"/>
                        </m:rPr>
                        <m:t>∧</m:t>
                      </m:r>
                      <m:r>
                        <m:t>q</m:t>
                      </m:r>
                      <m:r>
                        <m:rPr>
                          <m:sty m:val="p"/>
                        </m:rPr>
                        <m:t>⇒</m:t>
                      </m:r>
                      <m:r>
                        <m:t>p</m:t>
                      </m:r>
                      <m:r>
                        <m:t> </m:t>
                      </m:r>
                      <m:d>
                        <m:dPr>
                          <m:begChr m:val="("/>
                          <m:endChr m:val=")"/>
                          <m:sepChr m:val=""/>
                          <m:grow/>
                        </m:dPr>
                        <m:e>
                          <m:r>
                            <m:t>A</m:t>
                          </m:r>
                          <m:r>
                            <m:rPr>
                              <m:sty m:val="p"/>
                            </m:rPr>
                            <m:t>⇒</m:t>
                          </m:r>
                          <m:r>
                            <m:t>B</m:t>
                          </m:r>
                        </m:e>
                      </m:d>
                    </m:oMath>
                  </m:oMathPara>
                </a14:m>
              </a:p>
              <a:p>
                <a:pPr lvl="0" indent="0" marL="0">
                  <a:buNone/>
                </a:pPr>
                <a14:m>
                  <m:oMathPara xmlns:m="http://schemas.openxmlformats.org/officeDocument/2006/math">
                    <m:oMathParaPr>
                      <m:jc m:val="center"/>
                    </m:oMathParaPr>
                    <m:oMath>
                      <m:r>
                        <m:t>p</m:t>
                      </m:r>
                      <m:r>
                        <m:rPr>
                          <m:sty m:val="p"/>
                        </m:rPr>
                        <m:t>⇒</m:t>
                      </m:r>
                      <m:r>
                        <m:t>p</m:t>
                      </m:r>
                      <m:r>
                        <m:rPr>
                          <m:sty m:val="p"/>
                        </m:rPr>
                        <m:t>∨</m:t>
                      </m:r>
                      <m:r>
                        <m:t>q</m:t>
                      </m:r>
                      <m:r>
                        <m:t> </m:t>
                      </m:r>
                      <m:d>
                        <m:dPr>
                          <m:begChr m:val="("/>
                          <m:endChr m:val=")"/>
                          <m:sepChr m:val=""/>
                          <m:grow/>
                        </m:dPr>
                        <m:e>
                          <m:sSup>
                            <m:e>
                              <m:r>
                                <m:t>B</m:t>
                              </m:r>
                            </m:e>
                            <m:sup>
                              <m:r>
                                <m:rPr>
                                  <m:sty m:val="p"/>
                                </m:rPr>
                                <m:t>*</m:t>
                              </m:r>
                            </m:sup>
                          </m:sSup>
                          <m:r>
                            <m:rPr>
                              <m:sty m:val="p"/>
                            </m:rPr>
                            <m:t>⇒</m:t>
                          </m:r>
                          <m:sSup>
                            <m:e>
                              <m:r>
                                <m:t>A</m:t>
                              </m:r>
                            </m:e>
                            <m:sup>
                              <m:r>
                                <m:rPr>
                                  <m:sty m:val="p"/>
                                </m:rPr>
                                <m:t>*</m:t>
                              </m:r>
                            </m:sup>
                          </m:sSup>
                        </m:e>
                      </m:d>
                    </m:oMath>
                  </m:oMathPara>
                </a14:m>
              </a:p>
              <a:p>
                <a:pPr lvl="0" indent="0" marL="0">
                  <a:buNone/>
                </a:pPr>
                <a:r>
                  <a:rPr/>
                  <a:t>可见:</a:t>
                </a:r>
              </a:p>
              <a:p>
                <a:pPr lvl="0" indent="0" marL="0">
                  <a:buNone/>
                </a:pPr>
                <a14:m>
                  <m:oMathPara xmlns:m="http://schemas.openxmlformats.org/officeDocument/2006/math">
                    <m:oMathParaPr>
                      <m:jc m:val="center"/>
                    </m:oMathParaPr>
                    <m:oMath>
                      <m:r>
                        <m:t>A</m:t>
                      </m:r>
                      <m:r>
                        <m:rPr>
                          <m:sty m:val="p"/>
                        </m:rPr>
                        <m:t>⇒</m:t>
                      </m:r>
                      <m:r>
                        <m:t>B</m:t>
                      </m:r>
                      <m:r>
                        <m:rPr>
                          <m:sty m:val="p"/>
                        </m:rPr>
                        <m:t>,</m:t>
                      </m:r>
                      <m:r>
                        <m:t> </m:t>
                      </m:r>
                      <m:r>
                        <m:t> </m:t>
                      </m:r>
                      <m:r>
                        <m:t> </m:t>
                      </m:r>
                      <m:r>
                        <m:t> </m:t>
                      </m:r>
                      <m:sSup>
                        <m:e>
                          <m:r>
                            <m:t>B</m:t>
                          </m:r>
                        </m:e>
                        <m:sup>
                          <m:r>
                            <m:rPr>
                              <m:sty m:val="p"/>
                            </m:rPr>
                            <m:t>*</m:t>
                          </m:r>
                        </m:sup>
                      </m:sSup>
                      <m:r>
                        <m:rPr>
                          <m:sty m:val="p"/>
                        </m:rPr>
                        <m:t>⇒</m:t>
                      </m:r>
                      <m:sSup>
                        <m:e>
                          <m:r>
                            <m:t>A</m:t>
                          </m:r>
                        </m:e>
                        <m:sup>
                          <m:r>
                            <m:rPr>
                              <m:sty m:val="p"/>
                            </m:rPr>
                            <m:t>*</m:t>
                          </m:r>
                        </m:sup>
                      </m:sSup>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求证:</a:t>
                </a:r>
              </a:p>
              <a:p>
                <a:pPr lvl="0" indent="-457200" marL="457200">
                  <a:buAutoNum type="arabicParenBoth"/>
                </a:pPr>
                <a14:m>
                  <m:oMath xmlns:m="http://schemas.openxmlformats.org/officeDocument/2006/math">
                    <m:d>
                      <m:dPr>
                        <m:begChr m:val="("/>
                        <m:endChr m:val=")"/>
                        <m:sepChr m:val=""/>
                        <m:grow/>
                      </m:dPr>
                      <m:e>
                        <m:r>
                          <m:t>p</m:t>
                        </m:r>
                        <m:r>
                          <m:rPr>
                            <m:sty m:val="p"/>
                          </m:rPr>
                          <m:t>∧</m:t>
                        </m:r>
                        <m:r>
                          <m:t>q</m:t>
                        </m:r>
                      </m:e>
                    </m:d>
                    <m:r>
                      <m:rPr>
                        <m:sty m:val="p"/>
                      </m:rPr>
                      <m:t>∨</m:t>
                    </m:r>
                    <m:d>
                      <m:dPr>
                        <m:begChr m:val="("/>
                        <m:endChr m:val=")"/>
                        <m:sepChr m:val=""/>
                        <m:grow/>
                      </m:dPr>
                      <m:e>
                        <m:r>
                          <m:rPr>
                            <m:sty m:val="p"/>
                          </m:rPr>
                          <m:t>¬</m:t>
                        </m:r>
                        <m:r>
                          <m:t>p</m:t>
                        </m:r>
                        <m:r>
                          <m:rPr>
                            <m:sty m:val="p"/>
                          </m:rPr>
                          <m:t>∨</m:t>
                        </m:r>
                        <m:r>
                          <m:t>q</m:t>
                        </m:r>
                      </m:e>
                    </m:d>
                    <m:r>
                      <m:rPr>
                        <m:sty m:val="p"/>
                      </m:rPr>
                      <m:t>⇔</m:t>
                    </m:r>
                    <m:r>
                      <m:rPr>
                        <m:sty m:val="p"/>
                      </m:rPr>
                      <m:t>¬</m:t>
                    </m:r>
                    <m:r>
                      <m:t>p</m:t>
                    </m:r>
                    <m:r>
                      <m:rPr>
                        <m:sty m:val="p"/>
                      </m:rPr>
                      <m:t>∨</m:t>
                    </m:r>
                    <m:r>
                      <m:t>q</m:t>
                    </m:r>
                  </m:oMath>
                </a14:m>
              </a:p>
              <a:p>
                <a:pPr lvl="0" indent="-457200" marL="457200">
                  <a:buAutoNum type="arabicParenBoth"/>
                </a:pPr>
                <a14:m>
                  <m:oMath xmlns:m="http://schemas.openxmlformats.org/officeDocument/2006/math">
                    <m:d>
                      <m:dPr>
                        <m:begChr m:val="("/>
                        <m:endChr m:val=")"/>
                        <m:sepChr m:val=""/>
                        <m:grow/>
                      </m:dPr>
                      <m:e>
                        <m:r>
                          <m:t>p</m:t>
                        </m:r>
                        <m:r>
                          <m:rPr>
                            <m:sty m:val="p"/>
                          </m:rPr>
                          <m:t>∨</m:t>
                        </m:r>
                        <m:r>
                          <m:t>q</m:t>
                        </m:r>
                      </m:e>
                    </m:d>
                    <m:r>
                      <m:rPr>
                        <m:sty m:val="p"/>
                      </m:rPr>
                      <m:t>∧</m:t>
                    </m:r>
                    <m:d>
                      <m:dPr>
                        <m:begChr m:val="("/>
                        <m:endChr m:val=")"/>
                        <m:sepChr m:val=""/>
                        <m:grow/>
                      </m:dPr>
                      <m:e>
                        <m:r>
                          <m:rPr>
                            <m:sty m:val="p"/>
                          </m:rPr>
                          <m:t>¬</m:t>
                        </m:r>
                        <m:r>
                          <m:t>p</m:t>
                        </m:r>
                        <m:r>
                          <m:rPr>
                            <m:sty m:val="p"/>
                          </m:rPr>
                          <m:t>∧</m:t>
                        </m:r>
                        <m:r>
                          <m:t>q</m:t>
                        </m:r>
                      </m:e>
                    </m:d>
                    <m:r>
                      <m:rPr>
                        <m:sty m:val="p"/>
                      </m:rPr>
                      <m:t>⇔</m:t>
                    </m:r>
                    <m:r>
                      <m:rPr>
                        <m:sty m:val="p"/>
                      </m:rPr>
                      <m:t>¬</m:t>
                    </m:r>
                    <m:r>
                      <m:t>p</m:t>
                    </m:r>
                    <m:r>
                      <m:rPr>
                        <m:sty m:val="p"/>
                      </m:rPr>
                      <m:t>∧</m:t>
                    </m:r>
                    <m:r>
                      <m:t>q</m:t>
                    </m:r>
                  </m:oMath>
                </a14:m>
              </a:p>
              <a:p>
                <a:pPr lvl="0" indent="0" marL="0">
                  <a:buNone/>
                </a:pPr>
                <a:r>
                  <a:rPr/>
                  <a:t>证明: (1)</a:t>
                </a:r>
              </a:p>
              <a:p>
                <a:pPr lvl="0" indent="0" marL="0">
                  <a:buNone/>
                </a:pPr>
                <a14:m>
                  <m:oMathPara xmlns:m="http://schemas.openxmlformats.org/officeDocument/2006/math">
                    <m:oMathParaPr>
                      <m:jc m:val="center"/>
                    </m:oMathParaPr>
                    <m:oMath>
                      <m:d>
                        <m:dPr>
                          <m:begChr m:val="("/>
                          <m:endChr m:val=")"/>
                          <m:sepChr m:val=""/>
                          <m:grow/>
                        </m:dPr>
                        <m:e>
                          <m:r>
                            <m:t>p</m:t>
                          </m:r>
                          <m:r>
                            <m:rPr>
                              <m:sty m:val="p"/>
                            </m:rPr>
                            <m:t>∧</m:t>
                          </m:r>
                          <m:r>
                            <m:t>q</m:t>
                          </m:r>
                        </m:e>
                      </m:d>
                      <m:r>
                        <m:rPr>
                          <m:sty m:val="p"/>
                        </m:rPr>
                        <m:t>∨</m:t>
                      </m:r>
                      <m:d>
                        <m:dPr>
                          <m:begChr m:val="("/>
                          <m:endChr m:val=")"/>
                          <m:sepChr m:val=""/>
                          <m:grow/>
                        </m:dPr>
                        <m:e>
                          <m:r>
                            <m:rPr>
                              <m:sty m:val="p"/>
                            </m:rPr>
                            <m:t>¬</m:t>
                          </m:r>
                          <m:r>
                            <m:t>p</m:t>
                          </m:r>
                          <m:r>
                            <m:rPr>
                              <m:sty m:val="p"/>
                            </m:rPr>
                            <m:t>∨</m:t>
                          </m:r>
                          <m:r>
                            <m:t>q</m:t>
                          </m:r>
                        </m:e>
                      </m:d>
                      <m:r>
                        <m:rPr>
                          <m:sty m:val="p"/>
                        </m:rPr>
                        <m:t>⇔</m:t>
                      </m:r>
                      <m:d>
                        <m:dPr>
                          <m:begChr m:val="("/>
                          <m:endChr m:val=")"/>
                          <m:sepChr m:val=""/>
                          <m:grow/>
                        </m:dPr>
                        <m:e>
                          <m:r>
                            <m:t>p</m:t>
                          </m:r>
                          <m:r>
                            <m:rPr>
                              <m:sty m:val="p"/>
                            </m:rPr>
                            <m:t>∨</m:t>
                          </m:r>
                          <m:d>
                            <m:dPr>
                              <m:begChr m:val="("/>
                              <m:endChr m:val=")"/>
                              <m:sepChr m:val=""/>
                              <m:grow/>
                            </m:dPr>
                            <m:e>
                              <m:r>
                                <m:rPr>
                                  <m:sty m:val="p"/>
                                </m:rPr>
                                <m:t>¬</m:t>
                              </m:r>
                              <m:r>
                                <m:t>p</m:t>
                              </m:r>
                              <m:r>
                                <m:rPr>
                                  <m:sty m:val="p"/>
                                </m:rPr>
                                <m:t>∨</m:t>
                              </m:r>
                              <m:r>
                                <m:t>q</m:t>
                              </m:r>
                            </m:e>
                          </m:d>
                        </m:e>
                      </m:d>
                      <m:r>
                        <m:rPr>
                          <m:sty m:val="p"/>
                        </m:rPr>
                        <m:t>∧</m:t>
                      </m:r>
                      <m:d>
                        <m:dPr>
                          <m:begChr m:val="("/>
                          <m:endChr m:val=")"/>
                          <m:sepChr m:val=""/>
                          <m:grow/>
                        </m:dPr>
                        <m:e>
                          <m:r>
                            <m:t>q</m:t>
                          </m:r>
                          <m:r>
                            <m:rPr>
                              <m:sty m:val="p"/>
                            </m:rPr>
                            <m:t>∨</m:t>
                          </m:r>
                          <m:d>
                            <m:dPr>
                              <m:begChr m:val="("/>
                              <m:endChr m:val=")"/>
                              <m:sepChr m:val=""/>
                              <m:grow/>
                            </m:dPr>
                            <m:e>
                              <m:r>
                                <m:rPr>
                                  <m:sty m:val="p"/>
                                </m:rPr>
                                <m:t>¬</m:t>
                              </m:r>
                              <m:r>
                                <m:t>p</m:t>
                              </m:r>
                              <m:r>
                                <m:rPr>
                                  <m:sty m:val="p"/>
                                </m:rPr>
                                <m:t>∨</m:t>
                              </m:r>
                              <m:r>
                                <m:t>q</m:t>
                              </m:r>
                            </m:e>
                          </m:d>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p</m:t>
                          </m:r>
                          <m:r>
                            <m:rPr>
                              <m:sty m:val="p"/>
                            </m:rPr>
                            <m:t>∨</m:t>
                          </m:r>
                          <m:r>
                            <m:rPr>
                              <m:sty m:val="p"/>
                            </m:rPr>
                            <m:t>¬</m:t>
                          </m:r>
                          <m:r>
                            <m:t>p</m:t>
                          </m:r>
                          <m:r>
                            <m:rPr>
                              <m:sty m:val="p"/>
                            </m:rPr>
                            <m:t>∨</m:t>
                          </m:r>
                          <m:r>
                            <m:t>q</m:t>
                          </m:r>
                        </m:e>
                      </m:d>
                      <m:r>
                        <m:rPr>
                          <m:sty m:val="p"/>
                        </m:rPr>
                        <m:t>∧</m:t>
                      </m:r>
                      <m:d>
                        <m:dPr>
                          <m:begChr m:val="("/>
                          <m:endChr m:val=")"/>
                          <m:sepChr m:val=""/>
                          <m:grow/>
                        </m:dPr>
                        <m:e>
                          <m:r>
                            <m:t>q</m:t>
                          </m:r>
                          <m:r>
                            <m:rPr>
                              <m:sty m:val="p"/>
                            </m:rPr>
                            <m:t>∨</m:t>
                          </m:r>
                          <m:r>
                            <m:rPr>
                              <m:sty m:val="p"/>
                            </m:rPr>
                            <m:t>¬</m:t>
                          </m:r>
                          <m:r>
                            <m:t>p</m:t>
                          </m:r>
                          <m:r>
                            <m:rPr>
                              <m:sty m:val="p"/>
                            </m:rPr>
                            <m:t>∨</m:t>
                          </m:r>
                          <m:r>
                            <m:t>q</m:t>
                          </m:r>
                        </m:e>
                      </m:d>
                      <m:r>
                        <m:rPr>
                          <m:sty m:val="p"/>
                        </m:rPr>
                        <m:t>⇔</m:t>
                      </m:r>
                      <m:r>
                        <m:t>T</m:t>
                      </m:r>
                      <m:r>
                        <m:rPr>
                          <m:sty m:val="p"/>
                        </m:rPr>
                        <m:t>∧</m:t>
                      </m:r>
                      <m:d>
                        <m:dPr>
                          <m:begChr m:val="("/>
                          <m:endChr m:val=")"/>
                          <m:sepChr m:val=""/>
                          <m:grow/>
                        </m:dPr>
                        <m:e>
                          <m:r>
                            <m:rPr>
                              <m:sty m:val="p"/>
                            </m:rPr>
                            <m:t>¬</m:t>
                          </m:r>
                          <m:r>
                            <m:t>p</m:t>
                          </m:r>
                          <m:r>
                            <m:rPr>
                              <m:sty m:val="p"/>
                            </m:rPr>
                            <m:t>∨</m:t>
                          </m:r>
                          <m:r>
                            <m:t>q</m:t>
                          </m:r>
                        </m:e>
                      </m:d>
                      <m:r>
                        <m:rPr>
                          <m:sty m:val="p"/>
                        </m:rPr>
                        <m:t>⇔</m:t>
                      </m:r>
                      <m:r>
                        <m:rPr>
                          <m:sty m:val="p"/>
                        </m:rPr>
                        <m:t>¬</m:t>
                      </m:r>
                      <m:r>
                        <m:t>p</m:t>
                      </m:r>
                      <m:r>
                        <m:rPr>
                          <m:sty m:val="p"/>
                        </m:rPr>
                        <m:t>∨</m:t>
                      </m:r>
                      <m:r>
                        <m:t>q</m:t>
                      </m:r>
                    </m:oMath>
                  </m:oMathPara>
                </a14:m>
              </a:p>
              <a:p>
                <a:pPr lvl="0" indent="0" marL="0">
                  <a:buNone/>
                </a:pPr>
                <a14:m>
                  <m:oMath xmlns:m="http://schemas.openxmlformats.org/officeDocument/2006/math">
                    <m:d>
                      <m:dPr>
                        <m:begChr m:val="("/>
                        <m:endChr m:val=")"/>
                        <m:sepChr m:val=""/>
                        <m:grow/>
                      </m:dPr>
                      <m:e>
                        <m:r>
                          <m:t>p</m:t>
                        </m:r>
                        <m:r>
                          <m:rPr>
                            <m:sty m:val="p"/>
                          </m:rPr>
                          <m:t>∧</m:t>
                        </m:r>
                        <m:r>
                          <m:t>q</m:t>
                        </m:r>
                      </m:e>
                    </m:d>
                    <m:r>
                      <m:rPr>
                        <m:sty m:val="p"/>
                      </m:rPr>
                      <m:t>∨</m:t>
                    </m:r>
                    <m:d>
                      <m:dPr>
                        <m:begChr m:val="("/>
                        <m:endChr m:val=")"/>
                        <m:sepChr m:val=""/>
                        <m:grow/>
                      </m:dPr>
                      <m:e>
                        <m:r>
                          <m:rPr>
                            <m:sty m:val="p"/>
                          </m:rPr>
                          <m:t>¬</m:t>
                        </m:r>
                        <m:r>
                          <m:t>p</m:t>
                        </m:r>
                        <m:r>
                          <m:rPr>
                            <m:sty m:val="p"/>
                          </m:rPr>
                          <m:t>∨</m:t>
                        </m:r>
                        <m:r>
                          <m:t>q</m:t>
                        </m:r>
                      </m:e>
                    </m:d>
                  </m:oMath>
                </a14:m>
                <a:r>
                  <a:rPr/>
                  <a:t>的对偶式为</a:t>
                </a:r>
                <a14:m>
                  <m:oMath xmlns:m="http://schemas.openxmlformats.org/officeDocument/2006/math">
                    <m:d>
                      <m:dPr>
                        <m:begChr m:val="("/>
                        <m:endChr m:val=")"/>
                        <m:sepChr m:val=""/>
                        <m:grow/>
                      </m:dPr>
                      <m:e>
                        <m:r>
                          <m:t>p</m:t>
                        </m:r>
                        <m:r>
                          <m:rPr>
                            <m:sty m:val="p"/>
                          </m:rPr>
                          <m:t>∨</m:t>
                        </m:r>
                        <m:r>
                          <m:t>q</m:t>
                        </m:r>
                      </m:e>
                    </m:d>
                    <m:r>
                      <m:rPr>
                        <m:sty m:val="p"/>
                      </m:rPr>
                      <m:t>∧</m:t>
                    </m:r>
                    <m:d>
                      <m:dPr>
                        <m:begChr m:val="("/>
                        <m:endChr m:val=")"/>
                        <m:sepChr m:val=""/>
                        <m:grow/>
                      </m:dPr>
                      <m:e>
                        <m:r>
                          <m:rPr>
                            <m:sty m:val="p"/>
                          </m:rPr>
                          <m:t>¬</m:t>
                        </m:r>
                        <m:r>
                          <m:t>p</m:t>
                        </m:r>
                        <m:r>
                          <m:rPr>
                            <m:sty m:val="p"/>
                          </m:rPr>
                          <m:t>∧</m:t>
                        </m:r>
                        <m:r>
                          <m:t>q</m:t>
                        </m:r>
                      </m:e>
                    </m:d>
                  </m:oMath>
                </a14:m>
                <a:r>
                  <a:rPr/>
                  <a:t>, </a:t>
                </a:r>
                <a14:m>
                  <m:oMath xmlns:m="http://schemas.openxmlformats.org/officeDocument/2006/math">
                    <m:r>
                      <m:rPr>
                        <m:sty m:val="p"/>
                      </m:rPr>
                      <m:t>¬</m:t>
                    </m:r>
                    <m:r>
                      <m:t>p</m:t>
                    </m:r>
                    <m:r>
                      <m:rPr>
                        <m:sty m:val="p"/>
                      </m:rPr>
                      <m:t>∨</m:t>
                    </m:r>
                    <m:r>
                      <m:t>q</m:t>
                    </m:r>
                  </m:oMath>
                </a14:m>
                <a:r>
                  <a:rPr/>
                  <a:t>的对偶式为</a:t>
                </a:r>
                <a14:m>
                  <m:oMath xmlns:m="http://schemas.openxmlformats.org/officeDocument/2006/math">
                    <m:r>
                      <m:rPr>
                        <m:sty m:val="p"/>
                      </m:rPr>
                      <m:t>¬</m:t>
                    </m:r>
                    <m:r>
                      <m:t>p</m:t>
                    </m:r>
                    <m:r>
                      <m:rPr>
                        <m:sty m:val="p"/>
                      </m:rPr>
                      <m:t>∧</m:t>
                    </m:r>
                    <m:r>
                      <m:t>q</m:t>
                    </m:r>
                    <m:r>
                      <m:rPr>
                        <m:sty m:val="p"/>
                      </m:rPr>
                      <m:t>.</m:t>
                    </m:r>
                  </m:oMath>
                </a14:m>
              </a:p>
              <a:p>
                <a:pPr lvl="0" indent="0" marL="0">
                  <a:buNone/>
                </a:pPr>
                <a:r>
                  <a:rPr/>
                  <a:t>由(1)式: </a:t>
                </a:r>
                <a14:m>
                  <m:oMath xmlns:m="http://schemas.openxmlformats.org/officeDocument/2006/math">
                    <m:d>
                      <m:dPr>
                        <m:begChr m:val="("/>
                        <m:endChr m:val=")"/>
                        <m:sepChr m:val=""/>
                        <m:grow/>
                      </m:dPr>
                      <m:e>
                        <m:r>
                          <m:t>p</m:t>
                        </m:r>
                        <m:r>
                          <m:rPr>
                            <m:sty m:val="p"/>
                          </m:rPr>
                          <m:t>∧</m:t>
                        </m:r>
                        <m:r>
                          <m:t>q</m:t>
                        </m:r>
                      </m:e>
                    </m:d>
                    <m:r>
                      <m:rPr>
                        <m:sty m:val="p"/>
                      </m:rPr>
                      <m:t>∨</m:t>
                    </m:r>
                    <m:d>
                      <m:dPr>
                        <m:begChr m:val="("/>
                        <m:endChr m:val=")"/>
                        <m:sepChr m:val=""/>
                        <m:grow/>
                      </m:dPr>
                      <m:e>
                        <m:r>
                          <m:rPr>
                            <m:sty m:val="p"/>
                          </m:rPr>
                          <m:t>¬</m:t>
                        </m:r>
                        <m:r>
                          <m:t>p</m:t>
                        </m:r>
                        <m:r>
                          <m:rPr>
                            <m:sty m:val="p"/>
                          </m:rPr>
                          <m:t>∨</m:t>
                        </m:r>
                        <m:r>
                          <m:t>q</m:t>
                        </m:r>
                      </m:e>
                    </m:d>
                    <m:r>
                      <m:rPr>
                        <m:sty m:val="p"/>
                      </m:rPr>
                      <m:t>⇔</m:t>
                    </m:r>
                    <m:r>
                      <m:rPr>
                        <m:sty m:val="p"/>
                      </m:rPr>
                      <m:t>¬</m:t>
                    </m:r>
                    <m:r>
                      <m:t>p</m:t>
                    </m:r>
                    <m:r>
                      <m:rPr>
                        <m:sty m:val="p"/>
                      </m:rPr>
                      <m:t>∨</m:t>
                    </m:r>
                    <m:r>
                      <m:t>q</m:t>
                    </m:r>
                  </m:oMath>
                </a14:m>
                <a:r>
                  <a:rPr/>
                  <a:t>, 可证(2): </a:t>
                </a:r>
                <a14:m>
                  <m:oMath xmlns:m="http://schemas.openxmlformats.org/officeDocument/2006/math">
                    <m:d>
                      <m:dPr>
                        <m:begChr m:val="("/>
                        <m:endChr m:val=")"/>
                        <m:sepChr m:val=""/>
                        <m:grow/>
                      </m:dPr>
                      <m:e>
                        <m:r>
                          <m:t>p</m:t>
                        </m:r>
                        <m:r>
                          <m:rPr>
                            <m:sty m:val="p"/>
                          </m:rPr>
                          <m:t>∨</m:t>
                        </m:r>
                        <m:r>
                          <m:t>q</m:t>
                        </m:r>
                      </m:e>
                    </m:d>
                    <m:r>
                      <m:rPr>
                        <m:sty m:val="p"/>
                      </m:rPr>
                      <m:t>∧</m:t>
                    </m:r>
                    <m:d>
                      <m:dPr>
                        <m:begChr m:val="("/>
                        <m:endChr m:val=")"/>
                        <m:sepChr m:val=""/>
                        <m:grow/>
                      </m:dPr>
                      <m:e>
                        <m:r>
                          <m:rPr>
                            <m:sty m:val="p"/>
                          </m:rPr>
                          <m:t>¬</m:t>
                        </m:r>
                        <m:r>
                          <m:t>p</m:t>
                        </m:r>
                        <m:r>
                          <m:rPr>
                            <m:sty m:val="p"/>
                          </m:rPr>
                          <m:t>∧</m:t>
                        </m:r>
                        <m:r>
                          <m:t>q</m:t>
                        </m:r>
                      </m:e>
                    </m:d>
                    <m:r>
                      <m:rPr>
                        <m:sty m:val="p"/>
                      </m:rPr>
                      <m:t>⇔</m:t>
                    </m:r>
                    <m:r>
                      <m:rPr>
                        <m:sty m:val="p"/>
                      </m:rPr>
                      <m:t>¬</m:t>
                    </m:r>
                    <m:r>
                      <m:t>p</m:t>
                    </m:r>
                    <m:r>
                      <m:rPr>
                        <m:sty m:val="p"/>
                      </m:rPr>
                      <m:t>∧</m:t>
                    </m:r>
                    <m:r>
                      <m:t>q</m:t>
                    </m:r>
                  </m:oMath>
                </a14:m>
                <a:r>
                  <a:rPr/>
                  <a:t>.</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pPr lvl="0" indent="0" marL="0">
              <a:buNone/>
            </a:pPr>
            <a:r>
              <a:rPr/>
              <a:t>范式</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定义: 由有限个命题变元或命题变元否定所组成的合取式称为简单合取式(</a:t>
                </a:r>
                <a:r>
                  <a:rPr b="1"/>
                  <a:t>基本积</a:t>
                </a:r>
                <a:r>
                  <a:rPr/>
                  <a:t>), 每个命题变元或命题变元否定称为</a:t>
                </a:r>
                <a:r>
                  <a:rPr b="1"/>
                  <a:t>合取项</a:t>
                </a:r>
                <a:r>
                  <a:rPr/>
                  <a:t>.</a:t>
                </a:r>
              </a:p>
              <a:p>
                <a:pPr lvl="0" indent="0" marL="0">
                  <a:buNone/>
                </a:pPr>
                <a:r>
                  <a:rPr/>
                  <a:t>例: </a:t>
                </a:r>
                <a14:m>
                  <m:oMath xmlns:m="http://schemas.openxmlformats.org/officeDocument/2006/math">
                    <m:r>
                      <m:t>p</m:t>
                    </m:r>
                  </m:oMath>
                </a14:m>
                <a:r>
                  <a:rPr/>
                  <a:t>, </a:t>
                </a:r>
                <a14:m>
                  <m:oMath xmlns:m="http://schemas.openxmlformats.org/officeDocument/2006/math">
                    <m:r>
                      <m:rPr>
                        <m:sty m:val="p"/>
                      </m:rPr>
                      <m:t>¬</m:t>
                    </m:r>
                    <m:r>
                      <m:t>p</m:t>
                    </m:r>
                  </m:oMath>
                </a14:m>
                <a:r>
                  <a:rPr/>
                  <a:t>, </a:t>
                </a:r>
                <a14:m>
                  <m:oMath xmlns:m="http://schemas.openxmlformats.org/officeDocument/2006/math">
                    <m:r>
                      <m:t>q</m:t>
                    </m:r>
                  </m:oMath>
                </a14:m>
                <a:r>
                  <a:rPr/>
                  <a:t>, </a:t>
                </a:r>
                <a14:m>
                  <m:oMath xmlns:m="http://schemas.openxmlformats.org/officeDocument/2006/math">
                    <m:r>
                      <m:rPr>
                        <m:sty m:val="p"/>
                      </m:rPr>
                      <m:t>¬</m:t>
                    </m:r>
                    <m:r>
                      <m:t>q</m:t>
                    </m:r>
                  </m:oMath>
                </a14:m>
                <a:r>
                  <a:rPr/>
                  <a:t>, </a:t>
                </a:r>
                <a14:m>
                  <m:oMath xmlns:m="http://schemas.openxmlformats.org/officeDocument/2006/math">
                    <m:r>
                      <m:t>p</m:t>
                    </m:r>
                    <m:r>
                      <m:rPr>
                        <m:sty m:val="p"/>
                      </m:rPr>
                      <m:t>∧</m:t>
                    </m:r>
                    <m:r>
                      <m:t>q</m:t>
                    </m:r>
                  </m:oMath>
                </a14:m>
                <a:r>
                  <a:rPr/>
                  <a:t>, </a:t>
                </a:r>
                <a14:m>
                  <m:oMath xmlns:m="http://schemas.openxmlformats.org/officeDocument/2006/math">
                    <m:r>
                      <m:t>p</m:t>
                    </m:r>
                    <m:r>
                      <m:rPr>
                        <m:sty m:val="p"/>
                      </m:rPr>
                      <m:t>∧</m:t>
                    </m:r>
                    <m:r>
                      <m:rPr>
                        <m:sty m:val="p"/>
                      </m:rPr>
                      <m:t>¬</m:t>
                    </m:r>
                    <m:r>
                      <m:t>q</m:t>
                    </m:r>
                  </m:oMath>
                </a14:m>
                <a:r>
                  <a:rPr/>
                  <a:t>, </a:t>
                </a:r>
                <a14:m>
                  <m:oMath xmlns:m="http://schemas.openxmlformats.org/officeDocument/2006/math">
                    <m:r>
                      <m:rPr>
                        <m:sty m:val="p"/>
                      </m:rPr>
                      <m:t>¬</m:t>
                    </m:r>
                    <m:r>
                      <m:t>p</m:t>
                    </m:r>
                    <m:r>
                      <m:rPr>
                        <m:sty m:val="p"/>
                      </m:rPr>
                      <m:t>∧</m:t>
                    </m:r>
                    <m:r>
                      <m:t>q</m:t>
                    </m:r>
                  </m:oMath>
                </a14:m>
                <a:r>
                  <a:rPr/>
                  <a:t>, </a:t>
                </a:r>
                <a14:m>
                  <m:oMath xmlns:m="http://schemas.openxmlformats.org/officeDocument/2006/math">
                    <m:r>
                      <m:rPr>
                        <m:sty m:val="p"/>
                      </m:rPr>
                      <m:t>¬</m:t>
                    </m:r>
                    <m:r>
                      <m:t>p</m:t>
                    </m:r>
                    <m:r>
                      <m:rPr>
                        <m:sty m:val="p"/>
                      </m:rPr>
                      <m:t>∧</m:t>
                    </m:r>
                    <m:r>
                      <m:rPr>
                        <m:sty m:val="p"/>
                      </m:rPr>
                      <m:t>¬</m:t>
                    </m:r>
                    <m:r>
                      <m:t>q</m:t>
                    </m:r>
                  </m:oMath>
                </a14:m>
                <a:r>
                  <a:rPr/>
                  <a:t>, </a:t>
                </a:r>
                <a14:m>
                  <m:oMath xmlns:m="http://schemas.openxmlformats.org/officeDocument/2006/math">
                    <m:r>
                      <m:t>p</m:t>
                    </m:r>
                    <m:r>
                      <m:rPr>
                        <m:sty m:val="p"/>
                      </m:rPr>
                      <m:t>∧</m:t>
                    </m:r>
                    <m:r>
                      <m:t>q</m:t>
                    </m:r>
                    <m:r>
                      <m:rPr>
                        <m:sty m:val="p"/>
                      </m:rPr>
                      <m:t>∧</m:t>
                    </m:r>
                    <m:r>
                      <m:t>r</m:t>
                    </m:r>
                  </m:oMath>
                </a14:m>
                <a:r>
                  <a:rPr/>
                  <a:t>, </a:t>
                </a:r>
                <a14:m>
                  <m:oMath xmlns:m="http://schemas.openxmlformats.org/officeDocument/2006/math">
                    <m:r>
                      <m:t>p</m:t>
                    </m:r>
                    <m:r>
                      <m:rPr>
                        <m:sty m:val="p"/>
                      </m:rPr>
                      <m:t>∧</m:t>
                    </m:r>
                    <m:r>
                      <m:t>q</m:t>
                    </m:r>
                    <m:r>
                      <m:rPr>
                        <m:sty m:val="p"/>
                      </m:rPr>
                      <m:t>∧</m:t>
                    </m:r>
                    <m:r>
                      <m:rPr>
                        <m:sty m:val="p"/>
                      </m:rPr>
                      <m:t>¬</m:t>
                    </m:r>
                    <m:r>
                      <m:t>r</m:t>
                    </m:r>
                  </m:oMath>
                </a14:m>
                <a:r>
                  <a:rPr/>
                  <a:t>等都是基本积.</a:t>
                </a:r>
              </a:p>
              <a:p>
                <a:pPr lvl="0" indent="0" marL="0">
                  <a:buNone/>
                </a:pPr>
                <a:r>
                  <a:rPr/>
                  <a:t>定义: 由有限个命题变元或命题变元否定所组成的析取式称为简单析取式(</a:t>
                </a:r>
                <a:r>
                  <a:rPr b="1"/>
                  <a:t>基本和</a:t>
                </a:r>
                <a:r>
                  <a:rPr/>
                  <a:t>), 每个命题变元或命题变元否定称为</a:t>
                </a:r>
                <a:r>
                  <a:rPr b="1"/>
                  <a:t>析取项</a:t>
                </a:r>
                <a:r>
                  <a:rPr/>
                  <a:t>.</a:t>
                </a:r>
              </a:p>
              <a:p>
                <a:pPr lvl="0" indent="0" marL="0">
                  <a:buNone/>
                </a:pPr>
                <a:r>
                  <a:rPr/>
                  <a:t>例: </a:t>
                </a:r>
                <a14:m>
                  <m:oMath xmlns:m="http://schemas.openxmlformats.org/officeDocument/2006/math">
                    <m:r>
                      <m:t>p</m:t>
                    </m:r>
                  </m:oMath>
                </a14:m>
                <a:r>
                  <a:rPr/>
                  <a:t>, </a:t>
                </a:r>
                <a14:m>
                  <m:oMath xmlns:m="http://schemas.openxmlformats.org/officeDocument/2006/math">
                    <m:r>
                      <m:rPr>
                        <m:sty m:val="p"/>
                      </m:rPr>
                      <m:t>¬</m:t>
                    </m:r>
                    <m:r>
                      <m:t>p</m:t>
                    </m:r>
                  </m:oMath>
                </a14:m>
                <a:r>
                  <a:rPr/>
                  <a:t>, </a:t>
                </a:r>
                <a14:m>
                  <m:oMath xmlns:m="http://schemas.openxmlformats.org/officeDocument/2006/math">
                    <m:r>
                      <m:t>q</m:t>
                    </m:r>
                  </m:oMath>
                </a14:m>
                <a:r>
                  <a:rPr/>
                  <a:t>, </a:t>
                </a:r>
                <a14:m>
                  <m:oMath xmlns:m="http://schemas.openxmlformats.org/officeDocument/2006/math">
                    <m:r>
                      <m:rPr>
                        <m:sty m:val="p"/>
                      </m:rPr>
                      <m:t>¬</m:t>
                    </m:r>
                    <m:r>
                      <m:t>q</m:t>
                    </m:r>
                  </m:oMath>
                </a14:m>
                <a:r>
                  <a:rPr/>
                  <a:t>, </a:t>
                </a:r>
                <a14:m>
                  <m:oMath xmlns:m="http://schemas.openxmlformats.org/officeDocument/2006/math">
                    <m:r>
                      <m:t>p</m:t>
                    </m:r>
                    <m:r>
                      <m:rPr>
                        <m:sty m:val="p"/>
                      </m:rPr>
                      <m:t>∨</m:t>
                    </m:r>
                    <m:r>
                      <m:t>q</m:t>
                    </m:r>
                  </m:oMath>
                </a14:m>
                <a:r>
                  <a:rPr/>
                  <a:t>, </a:t>
                </a:r>
                <a14:m>
                  <m:oMath xmlns:m="http://schemas.openxmlformats.org/officeDocument/2006/math">
                    <m:r>
                      <m:t>p</m:t>
                    </m:r>
                    <m:r>
                      <m:rPr>
                        <m:sty m:val="p"/>
                      </m:rPr>
                      <m:t>∨</m:t>
                    </m:r>
                    <m:r>
                      <m:rPr>
                        <m:sty m:val="p"/>
                      </m:rPr>
                      <m:t>¬</m:t>
                    </m:r>
                    <m:r>
                      <m:t>q</m:t>
                    </m:r>
                  </m:oMath>
                </a14:m>
                <a:r>
                  <a:rPr/>
                  <a:t>, </a:t>
                </a:r>
                <a14:m>
                  <m:oMath xmlns:m="http://schemas.openxmlformats.org/officeDocument/2006/math">
                    <m:r>
                      <m:rPr>
                        <m:sty m:val="p"/>
                      </m:rPr>
                      <m:t>¬</m:t>
                    </m:r>
                    <m:r>
                      <m:t>p</m:t>
                    </m:r>
                    <m:r>
                      <m:rPr>
                        <m:sty m:val="p"/>
                      </m:rPr>
                      <m:t>∨</m:t>
                    </m:r>
                    <m:r>
                      <m:t>q</m:t>
                    </m:r>
                  </m:oMath>
                </a14:m>
                <a:r>
                  <a:rPr/>
                  <a:t>, </a:t>
                </a:r>
                <a14:m>
                  <m:oMath xmlns:m="http://schemas.openxmlformats.org/officeDocument/2006/math">
                    <m:r>
                      <m:rPr>
                        <m:sty m:val="p"/>
                      </m:rPr>
                      <m:t>¬</m:t>
                    </m:r>
                    <m:r>
                      <m:t>p</m:t>
                    </m:r>
                    <m:r>
                      <m:rPr>
                        <m:sty m:val="p"/>
                      </m:rPr>
                      <m:t>∨</m:t>
                    </m:r>
                    <m:r>
                      <m:rPr>
                        <m:sty m:val="p"/>
                      </m:rPr>
                      <m:t>¬</m:t>
                    </m:r>
                    <m:r>
                      <m:t>q</m:t>
                    </m:r>
                  </m:oMath>
                </a14:m>
                <a:r>
                  <a:rPr/>
                  <a:t>, </a:t>
                </a:r>
                <a14:m>
                  <m:oMath xmlns:m="http://schemas.openxmlformats.org/officeDocument/2006/math">
                    <m:r>
                      <m:t>p</m:t>
                    </m:r>
                    <m:r>
                      <m:rPr>
                        <m:sty m:val="p"/>
                      </m:rPr>
                      <m:t>∨</m:t>
                    </m:r>
                    <m:r>
                      <m:t>q</m:t>
                    </m:r>
                    <m:r>
                      <m:rPr>
                        <m:sty m:val="p"/>
                      </m:rPr>
                      <m:t>∨</m:t>
                    </m:r>
                    <m:r>
                      <m:t>r</m:t>
                    </m:r>
                  </m:oMath>
                </a14:m>
                <a:r>
                  <a:rPr/>
                  <a:t>, </a:t>
                </a:r>
                <a14:m>
                  <m:oMath xmlns:m="http://schemas.openxmlformats.org/officeDocument/2006/math">
                    <m:r>
                      <m:t>p</m:t>
                    </m:r>
                    <m:r>
                      <m:rPr>
                        <m:sty m:val="p"/>
                      </m:rPr>
                      <m:t>∨</m:t>
                    </m:r>
                    <m:r>
                      <m:t>q</m:t>
                    </m:r>
                    <m:r>
                      <m:rPr>
                        <m:sty m:val="p"/>
                      </m:rPr>
                      <m:t>∨</m:t>
                    </m:r>
                    <m:r>
                      <m:rPr>
                        <m:sty m:val="p"/>
                      </m:rPr>
                      <m:t>¬</m:t>
                    </m:r>
                    <m:r>
                      <m:t>r</m:t>
                    </m:r>
                  </m:oMath>
                </a14:m>
                <a:r>
                  <a:rPr/>
                  <a:t>等都是基本和.</a:t>
                </a:r>
              </a:p>
              <a:p>
                <a:pPr lvl="0" indent="0" marL="0">
                  <a:buNone/>
                </a:pPr>
                <a:r>
                  <a:rPr/>
                  <a:t>注意: 一个命题变元或命题变元的否定即可看做是基本积也可以看做基本和.</a:t>
                </a:r>
              </a:p>
              <a:p>
                <a:pPr lvl="0" indent="0" marL="0">
                  <a:buNone/>
                </a:pPr>
                <a:r>
                  <a:rPr/>
                  <a:t>例: </a:t>
                </a:r>
                <a14:m>
                  <m:oMath xmlns:m="http://schemas.openxmlformats.org/officeDocument/2006/math">
                    <m:r>
                      <m:t>p</m:t>
                    </m:r>
                  </m:oMath>
                </a14:m>
                <a:r>
                  <a:rPr/>
                  <a:t>, </a:t>
                </a:r>
                <a14:m>
                  <m:oMath xmlns:m="http://schemas.openxmlformats.org/officeDocument/2006/math">
                    <m:r>
                      <m:rPr>
                        <m:sty m:val="p"/>
                      </m:rPr>
                      <m:t>¬</m:t>
                    </m:r>
                    <m:r>
                      <m:t>p</m:t>
                    </m:r>
                  </m:oMath>
                </a14:m>
                <a:r>
                  <a:rPr/>
                  <a:t>, </a:t>
                </a:r>
                <a14:m>
                  <m:oMath xmlns:m="http://schemas.openxmlformats.org/officeDocument/2006/math">
                    <m:r>
                      <m:t>q</m:t>
                    </m:r>
                  </m:oMath>
                </a14:m>
                <a:r>
                  <a:rPr/>
                  <a:t>, </a:t>
                </a:r>
                <a14:m>
                  <m:oMath xmlns:m="http://schemas.openxmlformats.org/officeDocument/2006/math">
                    <m:r>
                      <m:rPr>
                        <m:sty m:val="p"/>
                      </m:rPr>
                      <m:t>¬</m:t>
                    </m:r>
                    <m:r>
                      <m:t>q</m:t>
                    </m:r>
                  </m:oMath>
                </a14:m>
                <a:r>
                  <a:rPr/>
                  <a:t>是基本积, 也是基本和.</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定理: 一个基本积为永假式的充分必要条件是它同时包含某个命题变元及其否定.</a:t>
                </a:r>
              </a:p>
              <a:p>
                <a:pPr lvl="0" indent="0" marL="0">
                  <a:buNone/>
                </a:pPr>
                <a:r>
                  <a:rPr/>
                  <a:t>例: 基本积</a:t>
                </a:r>
                <a14:m>
                  <m:oMath xmlns:m="http://schemas.openxmlformats.org/officeDocument/2006/math">
                    <m:r>
                      <m:t>p</m:t>
                    </m:r>
                    <m:r>
                      <m:rPr>
                        <m:sty m:val="p"/>
                      </m:rPr>
                      <m:t>∧</m:t>
                    </m:r>
                    <m:r>
                      <m:t>q</m:t>
                    </m:r>
                    <m:r>
                      <m:rPr>
                        <m:sty m:val="p"/>
                      </m:rPr>
                      <m:t>∧</m:t>
                    </m:r>
                    <m:r>
                      <m:rPr>
                        <m:sty m:val="p"/>
                      </m:rPr>
                      <m:t>¬</m:t>
                    </m:r>
                    <m:r>
                      <m:t>q</m:t>
                    </m:r>
                  </m:oMath>
                </a14:m>
                <a:r>
                  <a:rPr/>
                  <a:t>是永假式, 因为它同时包含命题变元</a:t>
                </a:r>
                <a14:m>
                  <m:oMath xmlns:m="http://schemas.openxmlformats.org/officeDocument/2006/math">
                    <m:r>
                      <m:t>q</m:t>
                    </m:r>
                  </m:oMath>
                </a14:m>
                <a:r>
                  <a:rPr/>
                  <a:t>及其否定</a:t>
                </a:r>
                <a14:m>
                  <m:oMath xmlns:m="http://schemas.openxmlformats.org/officeDocument/2006/math">
                    <m:r>
                      <m:rPr>
                        <m:sty m:val="p"/>
                      </m:rPr>
                      <m:t>¬</m:t>
                    </m:r>
                    <m:r>
                      <m:t>q</m:t>
                    </m:r>
                  </m:oMath>
                </a14:m>
                <a:r>
                  <a:rPr/>
                  <a:t>.</a:t>
                </a:r>
              </a:p>
              <a:p>
                <a:pPr lvl="0" indent="0" marL="0">
                  <a:buNone/>
                </a:pPr>
                <a:r>
                  <a:rPr/>
                  <a:t>定理: 一个基本和为永真式的充分必要条件是它同时包含某个命题变元及其否定.</a:t>
                </a:r>
              </a:p>
              <a:p>
                <a:pPr lvl="0" indent="0" marL="0">
                  <a:buNone/>
                </a:pPr>
                <a:r>
                  <a:rPr/>
                  <a:t>例: 基本和</a:t>
                </a:r>
                <a14:m>
                  <m:oMath xmlns:m="http://schemas.openxmlformats.org/officeDocument/2006/math">
                    <m:r>
                      <m:t>p</m:t>
                    </m:r>
                    <m:r>
                      <m:rPr>
                        <m:sty m:val="p"/>
                      </m:rPr>
                      <m:t>∨</m:t>
                    </m:r>
                    <m:r>
                      <m:t>q</m:t>
                    </m:r>
                    <m:r>
                      <m:rPr>
                        <m:sty m:val="p"/>
                      </m:rPr>
                      <m:t>∨</m:t>
                    </m:r>
                    <m:r>
                      <m:rPr>
                        <m:sty m:val="p"/>
                      </m:rPr>
                      <m:t>¬</m:t>
                    </m:r>
                    <m:r>
                      <m:t>p</m:t>
                    </m:r>
                  </m:oMath>
                </a14:m>
                <a:r>
                  <a:rPr/>
                  <a:t>为永真式, 因为它同时包含命题变元</a:t>
                </a:r>
                <a14:m>
                  <m:oMath xmlns:m="http://schemas.openxmlformats.org/officeDocument/2006/math">
                    <m:r>
                      <m:t>p</m:t>
                    </m:r>
                  </m:oMath>
                </a14:m>
                <a:r>
                  <a:rPr/>
                  <a:t>及其否定</a:t>
                </a:r>
                <a14:m>
                  <m:oMath xmlns:m="http://schemas.openxmlformats.org/officeDocument/2006/math">
                    <m:r>
                      <m:rPr>
                        <m:sty m:val="p"/>
                      </m:rPr>
                      <m:t>¬</m:t>
                    </m:r>
                    <m:r>
                      <m:t>p</m:t>
                    </m:r>
                  </m:oMath>
                </a14:m>
                <a:r>
                  <a:rPr/>
                  <a:t>.</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定义: 一个由基本积的析取组成的命题公式, 称为</a:t>
                </a:r>
                <a:r>
                  <a:rPr b="1"/>
                  <a:t>析取范式</a:t>
                </a:r>
                <a:r>
                  <a:rPr/>
                  <a:t>, 即该命题公式具有形式:</a:t>
                </a:r>
              </a:p>
              <a:p>
                <a:pPr lvl="0" indent="0" marL="0">
                  <a:buNone/>
                </a:pPr>
                <a14:m>
                  <m:oMathPara xmlns:m="http://schemas.openxmlformats.org/officeDocument/2006/math">
                    <m:oMathParaPr>
                      <m:jc m:val="center"/>
                    </m:oMathParaPr>
                    <m:oMath>
                      <m:sSub>
                        <m:e>
                          <m:r>
                            <m:t>A</m:t>
                          </m:r>
                        </m:e>
                        <m:sub>
                          <m:r>
                            <m:t>1</m:t>
                          </m:r>
                        </m:sub>
                      </m:sSub>
                      <m:r>
                        <m:rPr>
                          <m:sty m:val="p"/>
                        </m:rPr>
                        <m:t>∨</m:t>
                      </m:r>
                      <m:sSub>
                        <m:e>
                          <m:r>
                            <m:t>A</m:t>
                          </m:r>
                        </m:e>
                        <m:sub>
                          <m:r>
                            <m:t>2</m:t>
                          </m:r>
                        </m:sub>
                      </m:sSub>
                      <m:r>
                        <m:rPr>
                          <m:sty m:val="p"/>
                        </m:rPr>
                        <m:t>∨</m:t>
                      </m:r>
                      <m:r>
                        <m:rPr>
                          <m:sty m:val="p"/>
                        </m:rPr>
                        <m:t>⋯</m:t>
                      </m:r>
                      <m:r>
                        <m:rPr>
                          <m:sty m:val="p"/>
                        </m:rPr>
                        <m:t>∨</m:t>
                      </m:r>
                      <m:sSub>
                        <m:e>
                          <m:r>
                            <m:t>A</m:t>
                          </m:r>
                        </m:e>
                        <m:sub>
                          <m:r>
                            <m:t>n</m:t>
                          </m:r>
                        </m:sub>
                      </m:sSub>
                    </m:oMath>
                  </m:oMathPara>
                </a14:m>
              </a:p>
              <a:p>
                <a:pPr lvl="0" indent="0" marL="0">
                  <a:buNone/>
                </a:pPr>
                <a:r>
                  <a:rPr/>
                  <a:t>其中</a:t>
                </a:r>
                <a14:m>
                  <m:oMath xmlns:m="http://schemas.openxmlformats.org/officeDocument/2006/math">
                    <m:sSub>
                      <m:e>
                        <m:r>
                          <m:t>A</m:t>
                        </m:r>
                      </m:e>
                      <m:sub>
                        <m:r>
                          <m:t>1</m:t>
                        </m:r>
                      </m:sub>
                    </m:sSub>
                    <m:r>
                      <m:rPr>
                        <m:sty m:val="p"/>
                      </m:rPr>
                      <m:t>,</m:t>
                    </m:r>
                    <m:sSub>
                      <m:e>
                        <m:r>
                          <m:t>A</m:t>
                        </m:r>
                      </m:e>
                      <m:sub>
                        <m:r>
                          <m:t>2</m:t>
                        </m:r>
                      </m:sub>
                    </m:sSub>
                    <m:r>
                      <m:rPr>
                        <m:sty m:val="p"/>
                      </m:rPr>
                      <m:t>,</m:t>
                    </m:r>
                    <m:r>
                      <m:rPr>
                        <m:sty m:val="p"/>
                      </m:rPr>
                      <m:t>⋯</m:t>
                    </m:r>
                    <m:r>
                      <m:rPr>
                        <m:sty m:val="p"/>
                      </m:rPr>
                      <m:t>,</m:t>
                    </m:r>
                    <m:sSub>
                      <m:e>
                        <m:r>
                          <m:t>A</m:t>
                        </m:r>
                      </m:e>
                      <m:sub>
                        <m:r>
                          <m:t>n</m:t>
                        </m:r>
                      </m:sub>
                    </m:sSub>
                  </m:oMath>
                </a14:m>
                <a:r>
                  <a:rPr/>
                  <a:t>都是基本积.</a:t>
                </a:r>
              </a:p>
              <a:p>
                <a:pPr lvl="0" indent="0" marL="0">
                  <a:buNone/>
                </a:pPr>
                <a:r>
                  <a:rPr/>
                  <a:t>例: 命题公式</a:t>
                </a:r>
                <a14:m>
                  <m:oMath xmlns:m="http://schemas.openxmlformats.org/officeDocument/2006/math">
                    <m:r>
                      <m:rPr>
                        <m:sty m:val="p"/>
                      </m:rPr>
                      <m:t>¬</m:t>
                    </m:r>
                    <m:r>
                      <m:t>p</m:t>
                    </m:r>
                    <m:r>
                      <m:rPr>
                        <m:sty m:val="p"/>
                      </m:rPr>
                      <m:t>∨</m:t>
                    </m:r>
                    <m:d>
                      <m:dPr>
                        <m:begChr m:val="("/>
                        <m:endChr m:val=")"/>
                        <m:sepChr m:val=""/>
                        <m:grow/>
                      </m:dPr>
                      <m:e>
                        <m:r>
                          <m:t>p</m:t>
                        </m:r>
                        <m:r>
                          <m:rPr>
                            <m:sty m:val="p"/>
                          </m:rPr>
                          <m:t>∧</m:t>
                        </m:r>
                        <m:r>
                          <m:t>q</m:t>
                        </m:r>
                      </m:e>
                    </m:d>
                    <m:r>
                      <m:rPr>
                        <m:sty m:val="p"/>
                      </m:rPr>
                      <m:t>∨</m:t>
                    </m:r>
                    <m:d>
                      <m:dPr>
                        <m:begChr m:val="("/>
                        <m:endChr m:val=")"/>
                        <m:sepChr m:val=""/>
                        <m:grow/>
                      </m:dPr>
                      <m:e>
                        <m:r>
                          <m:t>p</m:t>
                        </m:r>
                        <m:r>
                          <m:rPr>
                            <m:sty m:val="p"/>
                          </m:rPr>
                          <m:t>∧</m:t>
                        </m:r>
                        <m:r>
                          <m:rPr>
                            <m:sty m:val="p"/>
                          </m:rPr>
                          <m:t>¬</m:t>
                        </m:r>
                        <m:r>
                          <m:t>q</m:t>
                        </m:r>
                        <m:r>
                          <m:rPr>
                            <m:sty m:val="p"/>
                          </m:rPr>
                          <m:t>∧</m:t>
                        </m:r>
                        <m:r>
                          <m:t>r</m:t>
                        </m:r>
                      </m:e>
                    </m:d>
                  </m:oMath>
                </a14:m>
                <a:r>
                  <a:rPr/>
                  <a:t>是析取范式.</a:t>
                </a:r>
              </a:p>
              <a:p>
                <a:pPr lvl="0" indent="0" marL="0">
                  <a:buNone/>
                </a:pPr>
                <a:r>
                  <a:rPr/>
                  <a:t>定义:一个由基本和的合取组成的命题公式, 称为</a:t>
                </a:r>
                <a:r>
                  <a:rPr b="1"/>
                  <a:t>合取范式</a:t>
                </a:r>
                <a:r>
                  <a:rPr/>
                  <a:t>, 即该命题公式具有形式:</a:t>
                </a:r>
              </a:p>
              <a:p>
                <a:pPr lvl="0" indent="0" marL="0">
                  <a:buNone/>
                </a:pPr>
                <a14:m>
                  <m:oMathPara xmlns:m="http://schemas.openxmlformats.org/officeDocument/2006/math">
                    <m:oMathParaPr>
                      <m:jc m:val="center"/>
                    </m:oMathParaPr>
                    <m:oMath>
                      <m:sSub>
                        <m:e>
                          <m:r>
                            <m:t>B</m:t>
                          </m:r>
                        </m:e>
                        <m:sub>
                          <m:r>
                            <m:t>1</m:t>
                          </m:r>
                        </m:sub>
                      </m:sSub>
                      <m:r>
                        <m:rPr>
                          <m:sty m:val="p"/>
                        </m:rPr>
                        <m:t>∧</m:t>
                      </m:r>
                      <m:sSub>
                        <m:e>
                          <m:r>
                            <m:t>B</m:t>
                          </m:r>
                        </m:e>
                        <m:sub>
                          <m:r>
                            <m:t>2</m:t>
                          </m:r>
                        </m:sub>
                      </m:sSub>
                      <m:r>
                        <m:rPr>
                          <m:sty m:val="p"/>
                        </m:rPr>
                        <m:t>∧</m:t>
                      </m:r>
                      <m:r>
                        <m:rPr>
                          <m:sty m:val="p"/>
                        </m:rPr>
                        <m:t>⋯</m:t>
                      </m:r>
                      <m:r>
                        <m:rPr>
                          <m:sty m:val="p"/>
                        </m:rPr>
                        <m:t>∧</m:t>
                      </m:r>
                      <m:sSub>
                        <m:e>
                          <m:r>
                            <m:t>B</m:t>
                          </m:r>
                        </m:e>
                        <m:sub>
                          <m:r>
                            <m:t>n</m:t>
                          </m:r>
                        </m:sub>
                      </m:sSub>
                    </m:oMath>
                  </m:oMathPara>
                </a14:m>
              </a:p>
              <a:p>
                <a:pPr lvl="0" indent="0" marL="0">
                  <a:buNone/>
                </a:pPr>
                <a:r>
                  <a:rPr/>
                  <a:t>其中</a:t>
                </a:r>
                <a14:m>
                  <m:oMath xmlns:m="http://schemas.openxmlformats.org/officeDocument/2006/math">
                    <m:sSub>
                      <m:e>
                        <m:r>
                          <m:t>B</m:t>
                        </m:r>
                      </m:e>
                      <m:sub>
                        <m:r>
                          <m:t>1</m:t>
                        </m:r>
                      </m:sub>
                    </m:sSub>
                    <m:r>
                      <m:rPr>
                        <m:sty m:val="p"/>
                      </m:rPr>
                      <m:t>,</m:t>
                    </m:r>
                    <m:sSub>
                      <m:e>
                        <m:r>
                          <m:t>B</m:t>
                        </m:r>
                      </m:e>
                      <m:sub>
                        <m:r>
                          <m:t>2</m:t>
                        </m:r>
                      </m:sub>
                    </m:sSub>
                    <m:r>
                      <m:rPr>
                        <m:sty m:val="p"/>
                      </m:rPr>
                      <m:t>,</m:t>
                    </m:r>
                    <m:r>
                      <m:rPr>
                        <m:sty m:val="p"/>
                      </m:rPr>
                      <m:t>⋯</m:t>
                    </m:r>
                    <m:r>
                      <m:rPr>
                        <m:sty m:val="p"/>
                      </m:rPr>
                      <m:t>,</m:t>
                    </m:r>
                    <m:sSub>
                      <m:e>
                        <m:r>
                          <m:t>B</m:t>
                        </m:r>
                      </m:e>
                      <m:sub>
                        <m:r>
                          <m:t>n</m:t>
                        </m:r>
                      </m:sub>
                    </m:sSub>
                  </m:oMath>
                </a14:m>
                <a:r>
                  <a:rPr/>
                  <a:t>都是基本和.</a:t>
                </a:r>
              </a:p>
              <a:p>
                <a:pPr lvl="0" indent="0" marL="0">
                  <a:buNone/>
                </a:pPr>
                <a:r>
                  <a:rPr/>
                  <a:t>例: 命题公式</a:t>
                </a:r>
                <a14:m>
                  <m:oMath xmlns:m="http://schemas.openxmlformats.org/officeDocument/2006/math">
                    <m:r>
                      <m:t>q</m:t>
                    </m:r>
                    <m:r>
                      <m:rPr>
                        <m:sty m:val="p"/>
                      </m:rPr>
                      <m:t>∧</m:t>
                    </m:r>
                    <m:d>
                      <m:dPr>
                        <m:begChr m:val="("/>
                        <m:endChr m:val=")"/>
                        <m:sepChr m:val=""/>
                        <m:grow/>
                      </m:dPr>
                      <m:e>
                        <m:r>
                          <m:t>p</m:t>
                        </m:r>
                        <m:r>
                          <m:rPr>
                            <m:sty m:val="p"/>
                          </m:rPr>
                          <m:t>∨</m:t>
                        </m:r>
                        <m:r>
                          <m:t>q</m:t>
                        </m:r>
                      </m:e>
                    </m:d>
                    <m:r>
                      <m:rPr>
                        <m:sty m:val="p"/>
                      </m:rPr>
                      <m:t>∧</m:t>
                    </m:r>
                    <m:d>
                      <m:dPr>
                        <m:begChr m:val="("/>
                        <m:endChr m:val=")"/>
                        <m:sepChr m:val=""/>
                        <m:grow/>
                      </m:dPr>
                      <m:e>
                        <m:r>
                          <m:rPr>
                            <m:sty m:val="p"/>
                          </m:rPr>
                          <m:t>¬</m:t>
                        </m:r>
                        <m:r>
                          <m:t>q</m:t>
                        </m:r>
                        <m:r>
                          <m:rPr>
                            <m:sty m:val="p"/>
                          </m:rPr>
                          <m:t>∨</m:t>
                        </m:r>
                        <m:r>
                          <m:t>r</m:t>
                        </m:r>
                      </m:e>
                    </m:d>
                  </m:oMath>
                </a14:m>
                <a:r>
                  <a:rPr/>
                  <a:t>是合取范式.</a:t>
                </a:r>
              </a:p>
              <a:p>
                <a:pPr lvl="0" indent="0" marL="0">
                  <a:buNone/>
                </a:pPr>
                <a:r>
                  <a:rPr/>
                  <a:t>任何析取范式的对偶式为合取范式; 任何合取范式的对偶式为析取范式.</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定理(</a:t>
                </a:r>
                <a:r>
                  <a:rPr b="1"/>
                  <a:t>范式存在定理</a:t>
                </a:r>
                <a:r>
                  <a:rPr/>
                  <a:t>): 任一命题公式都存在与其等值的析取范式和合取范式.</a:t>
                </a:r>
              </a:p>
              <a:p>
                <a:pPr lvl="0" indent="0" marL="0">
                  <a:buNone/>
                </a:pPr>
                <a:r>
                  <a:rPr/>
                  <a:t>对于一个命题公式, 求其析取范式和合取范式的步骤如下:</a:t>
                </a:r>
              </a:p>
              <a:p>
                <a:pPr lvl="0" indent="-457200" marL="457200">
                  <a:buAutoNum type="arabicParenBoth"/>
                </a:pPr>
                <a:r>
                  <a:rPr/>
                  <a:t>消去{</a:t>
                </a:r>
                <a14:m>
                  <m:oMath xmlns:m="http://schemas.openxmlformats.org/officeDocument/2006/math">
                    <m:r>
                      <m:rPr>
                        <m:sty m:val="p"/>
                      </m:rPr>
                      <m:t>¬</m:t>
                    </m:r>
                    <m:r>
                      <m:rPr>
                        <m:sty m:val="p"/>
                      </m:rPr>
                      <m:t>,</m:t>
                    </m:r>
                    <m:r>
                      <m:rPr>
                        <m:sty m:val="p"/>
                      </m:rPr>
                      <m:t>∧</m:t>
                    </m:r>
                    <m:r>
                      <m:rPr>
                        <m:sty m:val="p"/>
                      </m:rPr>
                      <m:t>,</m:t>
                    </m:r>
                    <m:r>
                      <m:rPr>
                        <m:sty m:val="p"/>
                      </m:rPr>
                      <m:t>∨</m:t>
                    </m:r>
                  </m:oMath>
                </a14:m>
                <a:r>
                  <a:rPr/>
                  <a:t>}以外的逻辑联结词;</a:t>
                </a:r>
              </a:p>
              <a:p>
                <a:pPr lvl="0" indent="-457200" marL="457200">
                  <a:buAutoNum type="arabicParenBoth"/>
                </a:pPr>
                <a:r>
                  <a:rPr/>
                  <a:t>利用德</a:t>
                </a:r>
                <a14:m>
                  <m:oMath xmlns:m="http://schemas.openxmlformats.org/officeDocument/2006/math">
                    <m:r>
                      <m:rPr>
                        <m:sty m:val="p"/>
                      </m:rPr>
                      <m:t>⋅</m:t>
                    </m:r>
                  </m:oMath>
                </a14:m>
                <a:r>
                  <a:rPr/>
                  <a:t>摩根律将否定联结词</a:t>
                </a:r>
                <a14:m>
                  <m:oMath xmlns:m="http://schemas.openxmlformats.org/officeDocument/2006/math">
                    <m:r>
                      <m:rPr>
                        <m:sty m:val="p"/>
                      </m:rPr>
                      <m:t>¬</m:t>
                    </m:r>
                  </m:oMath>
                </a14:m>
                <a:r>
                  <a:rPr/>
                  <a:t>内移到命题变元之前, 消去双重否定;</a:t>
                </a:r>
              </a:p>
              <a:p>
                <a:pPr lvl="0" indent="-457200" marL="457200">
                  <a:buAutoNum type="arabicParenBoth"/>
                </a:pPr>
                <a:r>
                  <a:rPr/>
                  <a:t>利用分配律化成析取范式或合取范式.</a:t>
                </a:r>
              </a:p>
              <a:p>
                <a:pPr lvl="0" indent="0" marL="0">
                  <a:buNone/>
                </a:pPr>
                <a:r>
                  <a:rPr/>
                  <a:t> </a:t>
                </a:r>
              </a:p>
              <a:p>
                <a:pPr lvl="0" indent="0" marL="0">
                  <a:buNone/>
                </a:pPr>
                <a:r>
                  <a:rPr/>
                  <a:t>命题公式的析取范式和合取范式都不一定是唯一的.</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sz="half"/>
              </p:nvPr>
            </p:nvSpPr>
            <p:spPr/>
            <p:txBody>
              <a:bodyPr/>
              <a:lstStyle/>
              <a:p>
                <a:pPr lvl="0" indent="0" marL="0">
                  <a:buNone/>
                </a:pPr>
                <a:r>
                  <a:rPr/>
                  <a:t>求下面命题公式的合取范式和析取范式:</a:t>
                </a:r>
              </a:p>
              <a:p>
                <a:pPr lvl="0" indent="0" marL="0">
                  <a:buNone/>
                </a:pPr>
                <a14:m>
                  <m:oMathPara xmlns:m="http://schemas.openxmlformats.org/officeDocument/2006/math">
                    <m:oMathParaPr>
                      <m:jc m:val="center"/>
                    </m:oMathParaPr>
                    <m:oMath>
                      <m:d>
                        <m:dPr>
                          <m:begChr m:val="("/>
                          <m:endChr m:val=")"/>
                          <m:sepChr m:val=""/>
                          <m:grow/>
                        </m:dPr>
                        <m:e>
                          <m:d>
                            <m:dPr>
                              <m:begChr m:val="("/>
                              <m:endChr m:val=")"/>
                              <m:sepChr m:val=""/>
                              <m:grow/>
                            </m:dPr>
                            <m:e>
                              <m:r>
                                <m:t>p</m:t>
                              </m:r>
                              <m:r>
                                <m:rPr>
                                  <m:sty m:val="p"/>
                                </m:rPr>
                                <m:t>∨</m:t>
                              </m:r>
                              <m:r>
                                <m:t>q</m:t>
                              </m:r>
                            </m:e>
                          </m:d>
                          <m:r>
                            <m:rPr>
                              <m:sty m:val="p"/>
                            </m:rPr>
                            <m:t>→</m:t>
                          </m:r>
                          <m:r>
                            <m:t>r</m:t>
                          </m:r>
                        </m:e>
                      </m:d>
                      <m:r>
                        <m:rPr>
                          <m:sty m:val="p"/>
                        </m:rPr>
                        <m:t>→</m:t>
                      </m:r>
                      <m:r>
                        <m:t>p</m:t>
                      </m:r>
                    </m:oMath>
                  </m:oMathPara>
                </a14:m>
              </a:p>
              <a:p>
                <a:pPr lvl="0" indent="0" marL="0">
                  <a:buNone/>
                </a:pPr>
                <a:r>
                  <a:rPr/>
                  <a:t>解: (1)求合取范式</a:t>
                </a:r>
              </a:p>
              <a:p>
                <a:pPr lvl="0" indent="0" marL="0">
                  <a:buNone/>
                </a:pPr>
                <a14:m>
                  <m:oMathPara xmlns:m="http://schemas.openxmlformats.org/officeDocument/2006/math">
                    <m:oMathParaPr>
                      <m:jc m:val="center"/>
                    </m:oMathParaPr>
                    <m:oMath>
                      <m:d>
                        <m:dPr>
                          <m:begChr m:val="("/>
                          <m:endChr m:val=")"/>
                          <m:sepChr m:val=""/>
                          <m:grow/>
                        </m:dPr>
                        <m:e>
                          <m:d>
                            <m:dPr>
                              <m:begChr m:val="("/>
                              <m:endChr m:val=")"/>
                              <m:sepChr m:val=""/>
                              <m:grow/>
                            </m:dPr>
                            <m:e>
                              <m:r>
                                <m:t>p</m:t>
                              </m:r>
                              <m:r>
                                <m:rPr>
                                  <m:sty m:val="p"/>
                                </m:rPr>
                                <m:t>∨</m:t>
                              </m:r>
                              <m:r>
                                <m:t>q</m:t>
                              </m:r>
                            </m:e>
                          </m:d>
                          <m:r>
                            <m:rPr>
                              <m:sty m:val="p"/>
                            </m:rPr>
                            <m:t>→</m:t>
                          </m:r>
                          <m:r>
                            <m:t>r</m:t>
                          </m:r>
                        </m:e>
                      </m:d>
                      <m:r>
                        <m:rPr>
                          <m:sty m:val="p"/>
                        </m:rPr>
                        <m:t>→</m:t>
                      </m:r>
                      <m:r>
                        <m:t>p</m:t>
                      </m:r>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rPr>
                              <m:sty m:val="p"/>
                            </m:rPr>
                            <m:t>¬</m:t>
                          </m:r>
                          <m:d>
                            <m:dPr>
                              <m:begChr m:val="("/>
                              <m:endChr m:val=")"/>
                              <m:sepChr m:val=""/>
                              <m:grow/>
                            </m:dPr>
                            <m:e>
                              <m:r>
                                <m:t>p</m:t>
                              </m:r>
                              <m:r>
                                <m:rPr>
                                  <m:sty m:val="p"/>
                                </m:rPr>
                                <m:t>∨</m:t>
                              </m:r>
                              <m:r>
                                <m:t>q</m:t>
                              </m:r>
                            </m:e>
                          </m:d>
                          <m:r>
                            <m:rPr>
                              <m:sty m:val="p"/>
                            </m:rPr>
                            <m:t>∨</m:t>
                          </m:r>
                          <m:r>
                            <m:t>r</m:t>
                          </m:r>
                        </m:e>
                      </m:d>
                      <m:r>
                        <m:rPr>
                          <m:sty m:val="p"/>
                        </m:rPr>
                        <m:t>→</m:t>
                      </m:r>
                      <m:r>
                        <m:t>p</m:t>
                      </m:r>
                    </m:oMath>
                  </m:oMathPara>
                </a14:m>
              </a:p>
              <a:p>
                <a:pPr lvl="0" indent="0" marL="0">
                  <a:buNone/>
                </a:pPr>
                <a14:m>
                  <m:oMathPara xmlns:m="http://schemas.openxmlformats.org/officeDocument/2006/math">
                    <m:oMathParaPr>
                      <m:jc m:val="center"/>
                    </m:oMathParaPr>
                    <m:oMath>
                      <m:r>
                        <m:rPr>
                          <m:sty m:val="p"/>
                        </m:rPr>
                        <m:t>⇔</m:t>
                      </m:r>
                      <m:r>
                        <m:rPr>
                          <m:sty m:val="p"/>
                        </m:rPr>
                        <m:t>¬</m:t>
                      </m:r>
                      <m:d>
                        <m:dPr>
                          <m:begChr m:val="("/>
                          <m:endChr m:val=")"/>
                          <m:sepChr m:val=""/>
                          <m:grow/>
                        </m:dPr>
                        <m:e>
                          <m:r>
                            <m:rPr>
                              <m:sty m:val="p"/>
                            </m:rPr>
                            <m:t>¬</m:t>
                          </m:r>
                          <m:d>
                            <m:dPr>
                              <m:begChr m:val="("/>
                              <m:endChr m:val=")"/>
                              <m:sepChr m:val=""/>
                              <m:grow/>
                            </m:dPr>
                            <m:e>
                              <m:r>
                                <m:t>p</m:t>
                              </m:r>
                              <m:r>
                                <m:rPr>
                                  <m:sty m:val="p"/>
                                </m:rPr>
                                <m:t>∨</m:t>
                              </m:r>
                              <m:r>
                                <m:t>q</m:t>
                              </m:r>
                            </m:e>
                          </m:d>
                          <m:r>
                            <m:rPr>
                              <m:sty m:val="p"/>
                            </m:rPr>
                            <m:t>∨</m:t>
                          </m:r>
                          <m:r>
                            <m:t>r</m:t>
                          </m:r>
                        </m:e>
                      </m:d>
                      <m:r>
                        <m:rPr>
                          <m:sty m:val="p"/>
                        </m:rPr>
                        <m:t>∨</m:t>
                      </m:r>
                      <m:r>
                        <m:t>p</m:t>
                      </m:r>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d>
                            <m:dPr>
                              <m:begChr m:val="("/>
                              <m:endChr m:val=")"/>
                              <m:sepChr m:val=""/>
                              <m:grow/>
                            </m:dPr>
                            <m:e>
                              <m:r>
                                <m:t>p</m:t>
                              </m:r>
                              <m:r>
                                <m:rPr>
                                  <m:sty m:val="p"/>
                                </m:rPr>
                                <m:t>∨</m:t>
                              </m:r>
                              <m:r>
                                <m:t>q</m:t>
                              </m:r>
                            </m:e>
                          </m:d>
                          <m:r>
                            <m:rPr>
                              <m:sty m:val="p"/>
                            </m:rPr>
                            <m:t>∧</m:t>
                          </m:r>
                          <m:r>
                            <m:rPr>
                              <m:sty m:val="p"/>
                            </m:rPr>
                            <m:t>¬</m:t>
                          </m:r>
                          <m:r>
                            <m:t>r</m:t>
                          </m:r>
                        </m:e>
                      </m:d>
                      <m:r>
                        <m:rPr>
                          <m:sty m:val="p"/>
                        </m:rPr>
                        <m:t>∨</m:t>
                      </m:r>
                      <m:r>
                        <m:t>p</m:t>
                      </m:r>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p</m:t>
                          </m:r>
                          <m:r>
                            <m:rPr>
                              <m:sty m:val="p"/>
                            </m:rPr>
                            <m:t>∨</m:t>
                          </m:r>
                          <m:r>
                            <m:t>q</m:t>
                          </m:r>
                          <m:r>
                            <m:rPr>
                              <m:sty m:val="p"/>
                            </m:rPr>
                            <m:t>∨</m:t>
                          </m:r>
                          <m:r>
                            <m:t>p</m:t>
                          </m:r>
                        </m:e>
                      </m:d>
                      <m:r>
                        <m:rPr>
                          <m:sty m:val="p"/>
                        </m:rPr>
                        <m:t>∧</m:t>
                      </m:r>
                      <m:d>
                        <m:dPr>
                          <m:begChr m:val="("/>
                          <m:endChr m:val=")"/>
                          <m:sepChr m:val=""/>
                          <m:grow/>
                        </m:dPr>
                        <m:e>
                          <m:r>
                            <m:rPr>
                              <m:sty m:val="p"/>
                            </m:rPr>
                            <m:t>¬</m:t>
                          </m:r>
                          <m:r>
                            <m:t>r</m:t>
                          </m:r>
                          <m:r>
                            <m:rPr>
                              <m:sty m:val="p"/>
                            </m:rPr>
                            <m:t>∨</m:t>
                          </m:r>
                          <m:r>
                            <m:t>p</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p</m:t>
                          </m:r>
                          <m:r>
                            <m:rPr>
                              <m:sty m:val="p"/>
                            </m:rPr>
                            <m:t>∨</m:t>
                          </m:r>
                          <m:r>
                            <m:t>q</m:t>
                          </m:r>
                        </m:e>
                      </m:d>
                      <m:r>
                        <m:rPr>
                          <m:sty m:val="p"/>
                        </m:rPr>
                        <m:t>∧</m:t>
                      </m:r>
                      <m:d>
                        <m:dPr>
                          <m:begChr m:val="("/>
                          <m:endChr m:val=")"/>
                          <m:sepChr m:val=""/>
                          <m:grow/>
                        </m:dPr>
                        <m:e>
                          <m:r>
                            <m:rPr>
                              <m:sty m:val="p"/>
                            </m:rPr>
                            <m:t>¬</m:t>
                          </m:r>
                          <m:r>
                            <m:t>r</m:t>
                          </m:r>
                          <m:r>
                            <m:rPr>
                              <m:sty m:val="p"/>
                            </m:rPr>
                            <m:t>∨</m:t>
                          </m:r>
                          <m:r>
                            <m:t>p</m:t>
                          </m:r>
                        </m:e>
                      </m:d>
                    </m:oMath>
                  </m:oMathPara>
                </a14:m>
              </a:p>
            </p:txBody>
          </p:sp>
        </mc:Choice>
      </mc:AlternateContent>
      <mc:AlternateContent xmlns:mc="http://schemas.openxmlformats.org/markup-compatibility/2006">
        <mc:Choice xmlns:a14="http://schemas.microsoft.com/office/drawing/2010/main" Requires="a14">
          <p:sp>
            <p:nvSpPr>
              <p:cNvPr id="4" name="Content Placeholder 3"/>
              <p:cNvSpPr>
                <a:spLocks noGrp="1"/>
              </p:cNvSpPr>
              <p:nvPr>
                <p:ph idx="2" sz="half"/>
              </p:nvPr>
            </p:nvSpPr>
            <p:spPr/>
            <p:txBody>
              <a:bodyPr/>
              <a:lstStyle/>
              <a:p>
                <a:pPr lvl="0" indent="0" marL="0">
                  <a:buNone/>
                </a:pPr>
                <a:r>
                  <a:rPr/>
                  <a:t> </a:t>
                </a:r>
              </a:p>
              <a:p>
                <a:pPr lvl="0" indent="0" marL="0">
                  <a:buNone/>
                </a:pPr>
                <a:r>
                  <a:rPr/>
                  <a:t> </a:t>
                </a:r>
              </a:p>
              <a:p>
                <a:pPr lvl="0" indent="0" marL="0">
                  <a:buNone/>
                </a:pPr>
                <a:r>
                  <a:rPr/>
                  <a:t>(2)求析取范式</a:t>
                </a:r>
              </a:p>
              <a:p>
                <a:pPr lvl="0" indent="0" marL="0">
                  <a:buNone/>
                </a:pPr>
                <a14:m>
                  <m:oMathPara xmlns:m="http://schemas.openxmlformats.org/officeDocument/2006/math">
                    <m:oMathParaPr>
                      <m:jc m:val="center"/>
                    </m:oMathParaPr>
                    <m:oMath>
                      <m:d>
                        <m:dPr>
                          <m:begChr m:val="("/>
                          <m:endChr m:val=")"/>
                          <m:sepChr m:val=""/>
                          <m:grow/>
                        </m:dPr>
                        <m:e>
                          <m:d>
                            <m:dPr>
                              <m:begChr m:val="("/>
                              <m:endChr m:val=")"/>
                              <m:sepChr m:val=""/>
                              <m:grow/>
                            </m:dPr>
                            <m:e>
                              <m:r>
                                <m:t>p</m:t>
                              </m:r>
                              <m:r>
                                <m:rPr>
                                  <m:sty m:val="p"/>
                                </m:rPr>
                                <m:t>∨</m:t>
                              </m:r>
                              <m:r>
                                <m:t>q</m:t>
                              </m:r>
                            </m:e>
                          </m:d>
                          <m:r>
                            <m:rPr>
                              <m:sty m:val="p"/>
                            </m:rPr>
                            <m:t>→</m:t>
                          </m:r>
                          <m:r>
                            <m:t>r</m:t>
                          </m:r>
                        </m:e>
                      </m:d>
                      <m:r>
                        <m:rPr>
                          <m:sty m:val="p"/>
                        </m:rPr>
                        <m:t>→</m:t>
                      </m:r>
                      <m:r>
                        <m:t>p</m:t>
                      </m:r>
                    </m:oMath>
                  </m:oMathPara>
                </a14:m>
              </a:p>
              <a:p>
                <a:pPr lvl="0" indent="0" marL="0">
                  <a:buNone/>
                </a:pPr>
                <a14:m>
                  <m:oMathPara xmlns:m="http://schemas.openxmlformats.org/officeDocument/2006/math">
                    <m:oMathParaPr>
                      <m:jc m:val="center"/>
                    </m:oMathParaPr>
                    <m:oMath>
                      <m:r>
                        <m:rPr>
                          <m:sty m:val="p"/>
                        </m:rPr>
                        <m:t>⇔</m:t>
                      </m:r>
                      <m:r>
                        <m:rPr>
                          <m:sty m:val="p"/>
                        </m:rPr>
                        <m:t>¬</m:t>
                      </m:r>
                      <m:d>
                        <m:dPr>
                          <m:begChr m:val="("/>
                          <m:endChr m:val=")"/>
                          <m:sepChr m:val=""/>
                          <m:grow/>
                        </m:dPr>
                        <m:e>
                          <m:r>
                            <m:rPr>
                              <m:sty m:val="p"/>
                            </m:rPr>
                            <m:t>¬</m:t>
                          </m:r>
                          <m:d>
                            <m:dPr>
                              <m:begChr m:val="("/>
                              <m:endChr m:val=")"/>
                              <m:sepChr m:val=""/>
                              <m:grow/>
                            </m:dPr>
                            <m:e>
                              <m:r>
                                <m:t>p</m:t>
                              </m:r>
                              <m:r>
                                <m:rPr>
                                  <m:sty m:val="p"/>
                                </m:rPr>
                                <m:t>∨</m:t>
                              </m:r>
                              <m:r>
                                <m:t>q</m:t>
                              </m:r>
                            </m:e>
                          </m:d>
                          <m:r>
                            <m:rPr>
                              <m:sty m:val="p"/>
                            </m:rPr>
                            <m:t>→</m:t>
                          </m:r>
                          <m:r>
                            <m:t>r</m:t>
                          </m:r>
                        </m:e>
                      </m:d>
                      <m:r>
                        <m:rPr>
                          <m:sty m:val="p"/>
                        </m:rPr>
                        <m:t>→</m:t>
                      </m:r>
                      <m:r>
                        <m:t>p</m:t>
                      </m:r>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d>
                            <m:dPr>
                              <m:begChr m:val="("/>
                              <m:endChr m:val=")"/>
                              <m:sepChr m:val=""/>
                              <m:grow/>
                            </m:dPr>
                            <m:e>
                              <m:r>
                                <m:t>p</m:t>
                              </m:r>
                              <m:r>
                                <m:rPr>
                                  <m:sty m:val="p"/>
                                </m:rPr>
                                <m:t>∨</m:t>
                              </m:r>
                              <m:r>
                                <m:t>q</m:t>
                              </m:r>
                            </m:e>
                          </m:d>
                          <m:r>
                            <m:rPr>
                              <m:sty m:val="p"/>
                            </m:rPr>
                            <m:t>∧</m:t>
                          </m:r>
                          <m:r>
                            <m:rPr>
                              <m:sty m:val="p"/>
                            </m:rPr>
                            <m:t>¬</m:t>
                          </m:r>
                          <m:r>
                            <m:t>r</m:t>
                          </m:r>
                        </m:e>
                      </m:d>
                      <m:r>
                        <m:rPr>
                          <m:sty m:val="p"/>
                        </m:rPr>
                        <m:t>∨</m:t>
                      </m:r>
                      <m:r>
                        <m:t>p</m:t>
                      </m:r>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p</m:t>
                          </m:r>
                          <m:r>
                            <m:rPr>
                              <m:sty m:val="p"/>
                            </m:rPr>
                            <m:t>∧</m:t>
                          </m:r>
                          <m:r>
                            <m:rPr>
                              <m:sty m:val="p"/>
                            </m:rPr>
                            <m:t>¬</m:t>
                          </m:r>
                          <m:r>
                            <m:t>r</m:t>
                          </m:r>
                        </m:e>
                      </m:d>
                      <m:r>
                        <m:rPr>
                          <m:sty m:val="p"/>
                        </m:rPr>
                        <m:t>∨</m:t>
                      </m:r>
                      <m:d>
                        <m:dPr>
                          <m:begChr m:val="("/>
                          <m:endChr m:val=")"/>
                          <m:sepChr m:val=""/>
                          <m:grow/>
                        </m:dPr>
                        <m:e>
                          <m:r>
                            <m:t>q</m:t>
                          </m:r>
                          <m:r>
                            <m:rPr>
                              <m:sty m:val="p"/>
                            </m:rPr>
                            <m:t>∧</m:t>
                          </m:r>
                          <m:r>
                            <m:rPr>
                              <m:sty m:val="p"/>
                            </m:rPr>
                            <m:t>¬</m:t>
                          </m:r>
                          <m:r>
                            <m:t>r</m:t>
                          </m:r>
                        </m:e>
                      </m:d>
                      <m:r>
                        <m:rPr>
                          <m:sty m:val="p"/>
                        </m:rPr>
                        <m:t>∨</m:t>
                      </m:r>
                      <m:r>
                        <m:t>p</m:t>
                      </m:r>
                    </m:oMath>
                  </m:oMathPara>
                </a14:m>
              </a:p>
              <a:p>
                <a:pPr lvl="0" indent="0" marL="0">
                  <a:buNone/>
                </a:pPr>
                <a14:m>
                  <m:oMathPara xmlns:m="http://schemas.openxmlformats.org/officeDocument/2006/math">
                    <m:oMathParaPr>
                      <m:jc m:val="center"/>
                    </m:oMathParaPr>
                    <m:oMath>
                      <m:r>
                        <m:rPr>
                          <m:sty m:val="p"/>
                        </m:rPr>
                        <m:t>⇔</m:t>
                      </m:r>
                      <m:r>
                        <m:t>p</m:t>
                      </m:r>
                      <m:r>
                        <m:rPr>
                          <m:sty m:val="p"/>
                        </m:rPr>
                        <m:t>∨</m:t>
                      </m:r>
                      <m:d>
                        <m:dPr>
                          <m:begChr m:val="("/>
                          <m:endChr m:val=")"/>
                          <m:sepChr m:val=""/>
                          <m:grow/>
                        </m:dPr>
                        <m:e>
                          <m:r>
                            <m:t>q</m:t>
                          </m:r>
                          <m:r>
                            <m:rPr>
                              <m:sty m:val="p"/>
                            </m:rPr>
                            <m:t>∧</m:t>
                          </m:r>
                          <m:r>
                            <m:rPr>
                              <m:sty m:val="p"/>
                            </m:rPr>
                            <m:t>¬</m:t>
                          </m:r>
                          <m:r>
                            <m:t>r</m:t>
                          </m:r>
                        </m:e>
                      </m:d>
                    </m:oMath>
                  </m:oMathPara>
                </a14:m>
              </a:p>
            </p:txBody>
          </p:sp>
        </mc:Choice>
      </mc:AlternateContent>
      <p:sp>
        <p:nvSpPr>
          <p:cNvPr id="6" name="Footer Placeholder 5"/>
          <p:cNvSpPr>
            <a:spLocks noGrp="1"/>
          </p:cNvSpPr>
          <p:nvPr>
            <p:ph idx="11" sz="quarter" type="ftr"/>
          </p:nvPr>
        </p:nvSpPr>
        <p:spPr/>
        <p:txBody>
          <a:bodyPr/>
          <a:lstStyle/>
          <a:p>
            <a:r>
              <a:rPr altLang="en-US" dirty="0" lang="zh-CN"/>
              <a:t>离散数学</a:t>
            </a:r>
            <a:endParaRPr dirty="0" lang="en-US"/>
          </a:p>
        </p:txBody>
      </p:sp>
      <p:sp>
        <p:nvSpPr>
          <p:cNvPr id="11" name="Slide Number Placeholder 5"/>
          <p:cNvSpPr>
            <a:spLocks noGrp="1"/>
          </p:cNvSpPr>
          <p:nvPr>
            <p:ph idx="12" sz="quarter" type="sldNum"/>
          </p:nvPr>
        </p:nvSpPr>
        <p:spPr>
          <a:xfrm>
            <a:off x="531812" y="787782"/>
            <a:ext cx="779767" cy="365125"/>
          </a:xfrm>
        </p:spPr>
        <p:txBody>
          <a:bodyPr/>
          <a:lstStyle/>
          <a:p>
            <a:fld id="{D57F1E4F-1CFF-5643-939E-217C01CDF565}" type="slidenum">
              <a:rPr dirty="0" lang="en-US"/>
              <a:pPr/>
              <a:t>‹#›</a:t>
            </a:fld>
            <a:endParaRPr dirty="0" lang="en-US"/>
          </a:p>
        </p:txBody>
      </p:sp>
    </p:spTree>
  </p:cSld>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也可以通过命题公式的合取范式来求析取范式, 或通过命题公式的析取范式来求和取范式.</a:t>
                </a:r>
              </a:p>
              <a:p>
                <a:pPr lvl="0" indent="0" marL="0">
                  <a:buNone/>
                </a:pPr>
                <a14:m>
                  <m:oMathPara xmlns:m="http://schemas.openxmlformats.org/officeDocument/2006/math">
                    <m:oMathParaPr>
                      <m:jc m:val="center"/>
                    </m:oMathParaPr>
                    <m:oMath>
                      <m:d>
                        <m:dPr>
                          <m:begChr m:val="("/>
                          <m:endChr m:val=")"/>
                          <m:sepChr m:val=""/>
                          <m:grow/>
                        </m:dPr>
                        <m:e>
                          <m:d>
                            <m:dPr>
                              <m:begChr m:val="("/>
                              <m:endChr m:val=")"/>
                              <m:sepChr m:val=""/>
                              <m:grow/>
                            </m:dPr>
                            <m:e>
                              <m:r>
                                <m:t>p</m:t>
                              </m:r>
                              <m:r>
                                <m:rPr>
                                  <m:sty m:val="p"/>
                                </m:rPr>
                                <m:t>∨</m:t>
                              </m:r>
                              <m:r>
                                <m:t>q</m:t>
                              </m:r>
                            </m:e>
                          </m:d>
                          <m:r>
                            <m:rPr>
                              <m:sty m:val="p"/>
                            </m:rPr>
                            <m:t>→</m:t>
                          </m:r>
                          <m:r>
                            <m:t>r</m:t>
                          </m:r>
                        </m:e>
                      </m:d>
                      <m:r>
                        <m:rPr>
                          <m:sty m:val="p"/>
                        </m:rPr>
                        <m:t>→</m:t>
                      </m:r>
                      <m:r>
                        <m:t>p</m:t>
                      </m:r>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p</m:t>
                          </m:r>
                          <m:r>
                            <m:rPr>
                              <m:sty m:val="p"/>
                            </m:rPr>
                            <m:t>∨</m:t>
                          </m:r>
                          <m:r>
                            <m:t>q</m:t>
                          </m:r>
                        </m:e>
                      </m:d>
                      <m:r>
                        <m:rPr>
                          <m:sty m:val="p"/>
                        </m:rPr>
                        <m:t>∧</m:t>
                      </m:r>
                      <m:d>
                        <m:dPr>
                          <m:begChr m:val="("/>
                          <m:endChr m:val=")"/>
                          <m:sepChr m:val=""/>
                          <m:grow/>
                        </m:dPr>
                        <m:e>
                          <m:r>
                            <m:rPr>
                              <m:sty m:val="p"/>
                            </m:rPr>
                            <m:t>¬</m:t>
                          </m:r>
                          <m:r>
                            <m:t>r</m:t>
                          </m:r>
                          <m:r>
                            <m:rPr>
                              <m:sty m:val="p"/>
                            </m:rPr>
                            <m:t>∨</m:t>
                          </m:r>
                          <m:r>
                            <m:t>p</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p</m:t>
                          </m:r>
                          <m:r>
                            <m:rPr>
                              <m:sty m:val="p"/>
                            </m:rPr>
                            <m:t>∧</m:t>
                          </m:r>
                          <m:r>
                            <m:rPr>
                              <m:sty m:val="p"/>
                            </m:rPr>
                            <m:t>¬</m:t>
                          </m:r>
                          <m:r>
                            <m:t>r</m:t>
                          </m:r>
                        </m:e>
                      </m:d>
                      <m:r>
                        <m:rPr>
                          <m:sty m:val="p"/>
                        </m:rPr>
                        <m:t>∨</m:t>
                      </m:r>
                      <m:d>
                        <m:dPr>
                          <m:begChr m:val="("/>
                          <m:endChr m:val=")"/>
                          <m:sepChr m:val=""/>
                          <m:grow/>
                        </m:dPr>
                        <m:e>
                          <m:r>
                            <m:t>p</m:t>
                          </m:r>
                          <m:r>
                            <m:rPr>
                              <m:sty m:val="p"/>
                            </m:rPr>
                            <m:t>∧</m:t>
                          </m:r>
                          <m:r>
                            <m:t>p</m:t>
                          </m:r>
                        </m:e>
                      </m:d>
                      <m:r>
                        <m:rPr>
                          <m:sty m:val="p"/>
                        </m:rPr>
                        <m:t>∨</m:t>
                      </m:r>
                      <m:d>
                        <m:dPr>
                          <m:begChr m:val="("/>
                          <m:endChr m:val=")"/>
                          <m:sepChr m:val=""/>
                          <m:grow/>
                        </m:dPr>
                        <m:e>
                          <m:r>
                            <m:t>q</m:t>
                          </m:r>
                          <m:r>
                            <m:rPr>
                              <m:sty m:val="p"/>
                            </m:rPr>
                            <m:t>∧</m:t>
                          </m:r>
                          <m:r>
                            <m:rPr>
                              <m:sty m:val="p"/>
                            </m:rPr>
                            <m:t>¬</m:t>
                          </m:r>
                          <m:r>
                            <m:t>r</m:t>
                          </m:r>
                        </m:e>
                      </m:d>
                      <m:r>
                        <m:rPr>
                          <m:sty m:val="p"/>
                        </m:rPr>
                        <m:t>∨</m:t>
                      </m:r>
                      <m:d>
                        <m:dPr>
                          <m:begChr m:val="("/>
                          <m:endChr m:val=")"/>
                          <m:sepChr m:val=""/>
                          <m:grow/>
                        </m:dPr>
                        <m:e>
                          <m:r>
                            <m:t>q</m:t>
                          </m:r>
                          <m:r>
                            <m:rPr>
                              <m:sty m:val="p"/>
                            </m:rPr>
                            <m:t>∧</m:t>
                          </m:r>
                          <m:r>
                            <m:t>p</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p</m:t>
                          </m:r>
                          <m:r>
                            <m:rPr>
                              <m:sty m:val="p"/>
                            </m:rPr>
                            <m:t>∧</m:t>
                          </m:r>
                          <m:r>
                            <m:rPr>
                              <m:sty m:val="p"/>
                            </m:rPr>
                            <m:t>¬</m:t>
                          </m:r>
                          <m:r>
                            <m:t>r</m:t>
                          </m:r>
                        </m:e>
                      </m:d>
                      <m:r>
                        <m:rPr>
                          <m:sty m:val="p"/>
                        </m:rPr>
                        <m:t>∨</m:t>
                      </m:r>
                      <m:r>
                        <m:t>p</m:t>
                      </m:r>
                      <m:r>
                        <m:rPr>
                          <m:sty m:val="p"/>
                        </m:rPr>
                        <m:t>∨</m:t>
                      </m:r>
                      <m:d>
                        <m:dPr>
                          <m:begChr m:val="("/>
                          <m:endChr m:val=")"/>
                          <m:sepChr m:val=""/>
                          <m:grow/>
                        </m:dPr>
                        <m:e>
                          <m:r>
                            <m:t>q</m:t>
                          </m:r>
                          <m:r>
                            <m:rPr>
                              <m:sty m:val="p"/>
                            </m:rPr>
                            <m:t>∧</m:t>
                          </m:r>
                          <m:r>
                            <m:rPr>
                              <m:sty m:val="p"/>
                            </m:rPr>
                            <m:t>¬</m:t>
                          </m:r>
                          <m:r>
                            <m:t>r</m:t>
                          </m:r>
                        </m:e>
                      </m:d>
                      <m:r>
                        <m:rPr>
                          <m:sty m:val="p"/>
                        </m:rPr>
                        <m:t>∨</m:t>
                      </m:r>
                      <m:d>
                        <m:dPr>
                          <m:begChr m:val="("/>
                          <m:endChr m:val=")"/>
                          <m:sepChr m:val=""/>
                          <m:grow/>
                        </m:dPr>
                        <m:e>
                          <m:r>
                            <m:t>q</m:t>
                          </m:r>
                          <m:r>
                            <m:rPr>
                              <m:sty m:val="p"/>
                            </m:rPr>
                            <m:t>∧</m:t>
                          </m:r>
                          <m:r>
                            <m:t>p</m:t>
                          </m:r>
                        </m:e>
                      </m:d>
                    </m:oMath>
                  </m:oMathPara>
                </a14:m>
              </a:p>
              <a:p>
                <a:pPr lvl="0" indent="0" marL="0">
                  <a:buNone/>
                </a:pPr>
                <a14:m>
                  <m:oMathPara xmlns:m="http://schemas.openxmlformats.org/officeDocument/2006/math">
                    <m:oMathParaPr>
                      <m:jc m:val="center"/>
                    </m:oMathParaPr>
                    <m:oMath>
                      <m:r>
                        <m:rPr>
                          <m:sty m:val="p"/>
                        </m:rPr>
                        <m:t>⇔</m:t>
                      </m:r>
                      <m:r>
                        <m:t>p</m:t>
                      </m:r>
                      <m:r>
                        <m:rPr>
                          <m:sty m:val="p"/>
                        </m:rPr>
                        <m:t>∨</m:t>
                      </m:r>
                      <m:d>
                        <m:dPr>
                          <m:begChr m:val="("/>
                          <m:endChr m:val=")"/>
                          <m:sepChr m:val=""/>
                          <m:grow/>
                        </m:dPr>
                        <m:e>
                          <m:r>
                            <m:t>q</m:t>
                          </m:r>
                          <m:r>
                            <m:rPr>
                              <m:sty m:val="p"/>
                            </m:rPr>
                            <m:t>∧</m:t>
                          </m:r>
                          <m:r>
                            <m:rPr>
                              <m:sty m:val="p"/>
                            </m:rPr>
                            <m:t>¬</m:t>
                          </m:r>
                          <m:r>
                            <m:t>r</m:t>
                          </m:r>
                        </m:e>
                      </m:d>
                      <m:r>
                        <m:rPr>
                          <m:sty m:val="p"/>
                        </m:rPr>
                        <m:t>∨</m:t>
                      </m:r>
                      <m:d>
                        <m:dPr>
                          <m:begChr m:val="("/>
                          <m:endChr m:val=")"/>
                          <m:sepChr m:val=""/>
                          <m:grow/>
                        </m:dPr>
                        <m:e>
                          <m:r>
                            <m:t>q</m:t>
                          </m:r>
                          <m:r>
                            <m:rPr>
                              <m:sty m:val="p"/>
                            </m:rPr>
                            <m:t>∧</m:t>
                          </m:r>
                          <m:r>
                            <m:t>p</m:t>
                          </m:r>
                        </m:e>
                      </m:d>
                    </m:oMath>
                  </m:oMathPara>
                </a14:m>
              </a:p>
              <a:p>
                <a:pPr lvl="0" indent="0" marL="0">
                  <a:buNone/>
                </a:pPr>
                <a14:m>
                  <m:oMathPara xmlns:m="http://schemas.openxmlformats.org/officeDocument/2006/math">
                    <m:oMathParaPr>
                      <m:jc m:val="center"/>
                    </m:oMathParaPr>
                    <m:oMath>
                      <m:r>
                        <m:rPr>
                          <m:sty m:val="p"/>
                        </m:rPr>
                        <m:t>⇔</m:t>
                      </m:r>
                      <m:r>
                        <m:t>p</m:t>
                      </m:r>
                      <m:r>
                        <m:rPr>
                          <m:sty m:val="p"/>
                        </m:rPr>
                        <m:t>∨</m:t>
                      </m:r>
                      <m:d>
                        <m:dPr>
                          <m:begChr m:val="("/>
                          <m:endChr m:val=")"/>
                          <m:sepChr m:val=""/>
                          <m:grow/>
                        </m:dPr>
                        <m:e>
                          <m:r>
                            <m:t>q</m:t>
                          </m:r>
                          <m:r>
                            <m:rPr>
                              <m:sty m:val="p"/>
                            </m:rPr>
                            <m:t>∧</m:t>
                          </m:r>
                          <m:r>
                            <m:rPr>
                              <m:sty m:val="p"/>
                            </m:rPr>
                            <m:t>¬</m:t>
                          </m:r>
                          <m:r>
                            <m:t>r</m:t>
                          </m:r>
                        </m:e>
                      </m:d>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457200" marL="457200">
                  <a:buAutoNum startAt="5" type="arabicParenBoth"/>
                </a:pPr>
                <a:r>
                  <a:rPr/>
                  <a:t>人能活到一千岁.</a:t>
                </a:r>
              </a:p>
              <a:p>
                <a:pPr lvl="0" indent="-457200" marL="457200">
                  <a:buAutoNum startAt="5" type="arabicParenBoth"/>
                </a:pPr>
                <a:r>
                  <a:rPr/>
                  <a:t>月球上有生物存在.</a:t>
                </a:r>
              </a:p>
              <a:p>
                <a:pPr lvl="0" indent="-457200" marL="457200">
                  <a:buAutoNum startAt="5" type="arabicParenBoth"/>
                </a:pPr>
                <a:r>
                  <a:rPr/>
                  <a:t>理发师给且仅给那些不给自己理发的人理发.</a:t>
                </a:r>
              </a:p>
              <a:p>
                <a:pPr lvl="0" indent="0" marL="0">
                  <a:buNone/>
                </a:pPr>
                <a:r>
                  <a:rPr/>
                  <a:t>解: (5)是假命题.</a:t>
                </a:r>
              </a:p>
              <a:p>
                <a:pPr lvl="0" indent="0" marL="0">
                  <a:buNone/>
                </a:pPr>
                <a:r>
                  <a:rPr/>
                  <a:t>(6)的真值是什么, 现在谁也说不出来, 但是”月球上有生物存在”这个命题肯定有唯一答案(存在或不存在, 即命题为真或为假是确定的), 它具有真假意义, 它是命题.</a:t>
                </a:r>
              </a:p>
              <a:p>
                <a:pPr lvl="0" indent="0" marL="0">
                  <a:buNone/>
                </a:pPr>
                <a:r>
                  <a:rPr/>
                  <a:t>(7)是陈述句, 但无法断定其真值.这是一个悖论.</a:t>
                </a:r>
              </a:p>
              <a:p>
                <a:pPr lvl="0" indent="0" marL="0">
                  <a:buNone/>
                </a:pPr>
                <a:r>
                  <a:rPr/>
                  <a:t>理发师悖论:</a:t>
                </a:r>
              </a:p>
              <a:p>
                <a:pPr lvl="0"/>
                <a:r>
                  <a:rPr/>
                  <a:t>理发师不给自己理发</a:t>
                </a:r>
                <a14:m>
                  <m:oMath xmlns:m="http://schemas.openxmlformats.org/officeDocument/2006/math">
                    <m:r>
                      <m:rPr>
                        <m:sty m:val="p"/>
                      </m:rPr>
                      <m:t>⇒</m:t>
                    </m:r>
                  </m:oMath>
                </a14:m>
                <a:r>
                  <a:rPr/>
                  <a:t>理发师应该给自己理发</a:t>
                </a:r>
              </a:p>
              <a:p>
                <a:pPr lvl="0"/>
                <a:r>
                  <a:rPr/>
                  <a:t>理发师要给自己理发</a:t>
                </a:r>
                <a14:m>
                  <m:oMath xmlns:m="http://schemas.openxmlformats.org/officeDocument/2006/math">
                    <m:r>
                      <m:rPr>
                        <m:sty m:val="p"/>
                      </m:rPr>
                      <m:t>⇒</m:t>
                    </m:r>
                  </m:oMath>
                </a14:m>
                <a:r>
                  <a:rPr/>
                  <a:t>理发师不应该给自己理发</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利用析取范式和合取范式可对命题公式的类型进行判定.</a:t>
                </a:r>
              </a:p>
              <a:p>
                <a:pPr lvl="0" indent="-457200" marL="457200">
                  <a:buAutoNum type="arabicParenBoth"/>
                </a:pPr>
                <a:r>
                  <a:rPr/>
                  <a:t>一个析取范式是永假式, 当且仅当它的每个基本积都是永假式; </a:t>
                </a:r>
                <a14:m>
                  <m:oMath xmlns:m="http://schemas.openxmlformats.org/officeDocument/2006/math">
                    <m:r>
                      <m:rPr>
                        <m:sty m:val="p"/>
                      </m:rPr>
                      <m:t>(</m:t>
                    </m:r>
                    <m:sSub>
                      <m:e>
                        <m:r>
                          <m:t>A</m:t>
                        </m:r>
                      </m:e>
                      <m:sub>
                        <m:r>
                          <m:t>1</m:t>
                        </m:r>
                      </m:sub>
                    </m:sSub>
                    <m:r>
                      <m:rPr>
                        <m:sty m:val="p"/>
                      </m:rPr>
                      <m:t>∨</m:t>
                    </m:r>
                    <m:sSub>
                      <m:e>
                        <m:r>
                          <m:t>A</m:t>
                        </m:r>
                      </m:e>
                      <m:sub>
                        <m:r>
                          <m:t>2</m:t>
                        </m:r>
                      </m:sub>
                    </m:sSub>
                    <m:r>
                      <m:rPr>
                        <m:sty m:val="p"/>
                      </m:rPr>
                      <m:t>∨</m:t>
                    </m:r>
                    <m:r>
                      <m:rPr>
                        <m:sty m:val="p"/>
                      </m:rPr>
                      <m:t>⋯</m:t>
                    </m:r>
                    <m:r>
                      <m:rPr>
                        <m:sty m:val="p"/>
                      </m:rPr>
                      <m:t>∨</m:t>
                    </m:r>
                    <m:sSub>
                      <m:e>
                        <m:r>
                          <m:t>A</m:t>
                        </m:r>
                      </m:e>
                      <m:sub>
                        <m:r>
                          <m:t>n</m:t>
                        </m:r>
                      </m:sub>
                    </m:sSub>
                  </m:oMath>
                </a14:m>
                <a:r>
                  <a:rPr/>
                  <a:t>, </a:t>
                </a:r>
                <a14:m>
                  <m:oMath xmlns:m="http://schemas.openxmlformats.org/officeDocument/2006/math">
                    <m:sSub>
                      <m:e>
                        <m:r>
                          <m:t>A</m:t>
                        </m:r>
                      </m:e>
                      <m:sub>
                        <m:r>
                          <m:t>i</m:t>
                        </m:r>
                      </m:sub>
                    </m:sSub>
                  </m:oMath>
                </a14:m>
                <a:r>
                  <a:rPr/>
                  <a:t>是永假式)</a:t>
                </a:r>
              </a:p>
              <a:p>
                <a:pPr lvl="0" indent="-457200" marL="457200">
                  <a:buAutoNum type="arabicParenBoth"/>
                </a:pPr>
                <a:r>
                  <a:rPr/>
                  <a:t>一个合取范式是永真式, 当且仅当它的每个基本和都是永真式; </a:t>
                </a:r>
                <a14:m>
                  <m:oMath xmlns:m="http://schemas.openxmlformats.org/officeDocument/2006/math">
                    <m:r>
                      <m:rPr>
                        <m:sty m:val="p"/>
                      </m:rPr>
                      <m:t>(</m:t>
                    </m:r>
                    <m:sSub>
                      <m:e>
                        <m:r>
                          <m:t>B</m:t>
                        </m:r>
                      </m:e>
                      <m:sub>
                        <m:r>
                          <m:t>1</m:t>
                        </m:r>
                      </m:sub>
                    </m:sSub>
                    <m:r>
                      <m:rPr>
                        <m:sty m:val="p"/>
                      </m:rPr>
                      <m:t>∧</m:t>
                    </m:r>
                    <m:sSub>
                      <m:e>
                        <m:r>
                          <m:t>B</m:t>
                        </m:r>
                      </m:e>
                      <m:sub>
                        <m:r>
                          <m:t>2</m:t>
                        </m:r>
                      </m:sub>
                    </m:sSub>
                    <m:r>
                      <m:rPr>
                        <m:sty m:val="p"/>
                      </m:rPr>
                      <m:t>∧</m:t>
                    </m:r>
                    <m:r>
                      <m:rPr>
                        <m:sty m:val="p"/>
                      </m:rPr>
                      <m:t>⋯</m:t>
                    </m:r>
                    <m:r>
                      <m:rPr>
                        <m:sty m:val="p"/>
                      </m:rPr>
                      <m:t>∧</m:t>
                    </m:r>
                    <m:sSub>
                      <m:e>
                        <m:r>
                          <m:t>B</m:t>
                        </m:r>
                      </m:e>
                      <m:sub>
                        <m:r>
                          <m:t>n</m:t>
                        </m:r>
                      </m:sub>
                    </m:sSub>
                  </m:oMath>
                </a14:m>
                <a:r>
                  <a:rPr/>
                  <a:t>, </a:t>
                </a:r>
                <a14:m>
                  <m:oMath xmlns:m="http://schemas.openxmlformats.org/officeDocument/2006/math">
                    <m:sSub>
                      <m:e>
                        <m:r>
                          <m:t>B</m:t>
                        </m:r>
                      </m:e>
                      <m:sub>
                        <m:r>
                          <m:t>i</m:t>
                        </m:r>
                      </m:sub>
                    </m:sSub>
                  </m:oMath>
                </a14:m>
                <a:r>
                  <a:rPr/>
                  <a:t>是永真式)</a:t>
                </a:r>
              </a:p>
              <a:p>
                <a:pPr lvl="0" indent="-457200" marL="457200">
                  <a:buAutoNum type="arabicParenBoth"/>
                </a:pPr>
                <a:r>
                  <a:rPr/>
                  <a:t>一个命题公式为永假式, 当且仅当它的析取范式中每一个基本积都至少含有一个命题变元及其否定;</a:t>
                </a:r>
              </a:p>
              <a:p>
                <a:pPr lvl="0" indent="-457200" marL="457200">
                  <a:buAutoNum type="arabicParenBoth"/>
                </a:pPr>
                <a:r>
                  <a:rPr/>
                  <a:t>一个命题公式为永真式, 当且仅当它的合取范式中每一个基本和都至少含有一个命题变元及其否定.</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试通过求范式判断下列命题公式的类型:</a:t>
                </a:r>
              </a:p>
              <a:p>
                <a:pPr lvl="0" indent="0" marL="0">
                  <a:buNone/>
                </a:pPr>
                <a14:m>
                  <m:oMathPara xmlns:m="http://schemas.openxmlformats.org/officeDocument/2006/math">
                    <m:oMathParaPr>
                      <m:jc m:val="center"/>
                    </m:oMathParaPr>
                    <m:oMath>
                      <m:r>
                        <m:t>p</m:t>
                      </m:r>
                      <m:r>
                        <m:rPr>
                          <m:sty m:val="p"/>
                        </m:rPr>
                        <m:t>∧</m:t>
                      </m:r>
                      <m:d>
                        <m:dPr>
                          <m:begChr m:val="("/>
                          <m:endChr m:val=")"/>
                          <m:sepChr m:val=""/>
                          <m:grow/>
                        </m:dPr>
                        <m:e>
                          <m:r>
                            <m:rPr>
                              <m:sty m:val="p"/>
                            </m:rPr>
                            <m:t>¬</m:t>
                          </m:r>
                          <m:r>
                            <m:t>p</m:t>
                          </m:r>
                          <m:r>
                            <m:rPr>
                              <m:sty m:val="p"/>
                            </m:rPr>
                            <m:t>∨</m:t>
                          </m:r>
                          <m:r>
                            <m:t>q</m:t>
                          </m:r>
                        </m:e>
                      </m:d>
                      <m:r>
                        <m:rPr>
                          <m:sty m:val="p"/>
                        </m:rPr>
                        <m:t>∧</m:t>
                      </m:r>
                      <m:d>
                        <m:dPr>
                          <m:begChr m:val="("/>
                          <m:endChr m:val=")"/>
                          <m:sepChr m:val=""/>
                          <m:grow/>
                        </m:dPr>
                        <m:e>
                          <m:r>
                            <m:rPr>
                              <m:sty m:val="p"/>
                            </m:rPr>
                            <m:t>¬</m:t>
                          </m:r>
                          <m:r>
                            <m:t>p</m:t>
                          </m:r>
                          <m:r>
                            <m:rPr>
                              <m:sty m:val="p"/>
                            </m:rPr>
                            <m:t>∨</m:t>
                          </m:r>
                          <m:r>
                            <m:rPr>
                              <m:sty m:val="p"/>
                            </m:rPr>
                            <m:t>¬</m:t>
                          </m:r>
                          <m:r>
                            <m:t>q</m:t>
                          </m:r>
                        </m:e>
                      </m:d>
                      <m:r>
                        <m:rPr>
                          <m:sty m:val="p"/>
                        </m:rPr>
                        <m:t>.</m:t>
                      </m:r>
                    </m:oMath>
                  </m:oMathPara>
                </a14:m>
              </a:p>
              <a:p>
                <a:pPr lvl="0" indent="0" marL="0">
                  <a:buNone/>
                </a:pPr>
                <a:r>
                  <a:rPr/>
                  <a:t>解:</a:t>
                </a:r>
              </a:p>
              <a:p>
                <a:pPr lvl="0" indent="0" marL="0">
                  <a:buNone/>
                </a:pPr>
                <a14:m>
                  <m:oMathPara xmlns:m="http://schemas.openxmlformats.org/officeDocument/2006/math">
                    <m:oMathParaPr>
                      <m:jc m:val="center"/>
                    </m:oMathParaPr>
                    <m:oMath>
                      <m:r>
                        <m:t>p</m:t>
                      </m:r>
                      <m:r>
                        <m:rPr>
                          <m:sty m:val="p"/>
                        </m:rPr>
                        <m:t>∧</m:t>
                      </m:r>
                      <m:d>
                        <m:dPr>
                          <m:begChr m:val="("/>
                          <m:endChr m:val=")"/>
                          <m:sepChr m:val=""/>
                          <m:grow/>
                        </m:dPr>
                        <m:e>
                          <m:r>
                            <m:rPr>
                              <m:sty m:val="p"/>
                            </m:rPr>
                            <m:t>¬</m:t>
                          </m:r>
                          <m:r>
                            <m:t>p</m:t>
                          </m:r>
                          <m:r>
                            <m:rPr>
                              <m:sty m:val="p"/>
                            </m:rPr>
                            <m:t>∨</m:t>
                          </m:r>
                          <m:r>
                            <m:t>q</m:t>
                          </m:r>
                        </m:e>
                      </m:d>
                      <m:r>
                        <m:rPr>
                          <m:sty m:val="p"/>
                        </m:rPr>
                        <m:t>∧</m:t>
                      </m:r>
                      <m:d>
                        <m:dPr>
                          <m:begChr m:val="("/>
                          <m:endChr m:val=")"/>
                          <m:sepChr m:val=""/>
                          <m:grow/>
                        </m:dPr>
                        <m:e>
                          <m:r>
                            <m:rPr>
                              <m:sty m:val="p"/>
                            </m:rPr>
                            <m:t>¬</m:t>
                          </m:r>
                          <m:r>
                            <m:t>p</m:t>
                          </m:r>
                          <m:r>
                            <m:rPr>
                              <m:sty m:val="p"/>
                            </m:rPr>
                            <m:t>∨</m:t>
                          </m:r>
                          <m:r>
                            <m:rPr>
                              <m:sty m:val="p"/>
                            </m:rPr>
                            <m:t>¬</m:t>
                          </m:r>
                          <m:r>
                            <m:t>q</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d>
                            <m:dPr>
                              <m:begChr m:val="("/>
                              <m:endChr m:val=")"/>
                              <m:sepChr m:val=""/>
                              <m:grow/>
                            </m:dPr>
                            <m:e>
                              <m:r>
                                <m:t>p</m:t>
                              </m:r>
                              <m:r>
                                <m:rPr>
                                  <m:sty m:val="p"/>
                                </m:rPr>
                                <m:t>∧</m:t>
                              </m:r>
                              <m:r>
                                <m:rPr>
                                  <m:sty m:val="p"/>
                                </m:rPr>
                                <m:t>¬</m:t>
                              </m:r>
                              <m:r>
                                <m:t>p</m:t>
                              </m:r>
                            </m:e>
                          </m:d>
                          <m:r>
                            <m:rPr>
                              <m:sty m:val="p"/>
                            </m:rPr>
                            <m:t>∨</m:t>
                          </m:r>
                          <m:d>
                            <m:dPr>
                              <m:begChr m:val="("/>
                              <m:endChr m:val=")"/>
                              <m:sepChr m:val=""/>
                              <m:grow/>
                            </m:dPr>
                            <m:e>
                              <m:r>
                                <m:t>p</m:t>
                              </m:r>
                              <m:r>
                                <m:rPr>
                                  <m:sty m:val="p"/>
                                </m:rPr>
                                <m:t>∧</m:t>
                              </m:r>
                              <m:r>
                                <m:t>q</m:t>
                              </m:r>
                            </m:e>
                          </m:d>
                        </m:e>
                      </m:d>
                      <m:r>
                        <m:rPr>
                          <m:sty m:val="p"/>
                        </m:rPr>
                        <m:t>∧</m:t>
                      </m:r>
                      <m:d>
                        <m:dPr>
                          <m:begChr m:val="("/>
                          <m:endChr m:val=")"/>
                          <m:sepChr m:val=""/>
                          <m:grow/>
                        </m:dPr>
                        <m:e>
                          <m:r>
                            <m:rPr>
                              <m:sty m:val="p"/>
                            </m:rPr>
                            <m:t>¬</m:t>
                          </m:r>
                          <m:r>
                            <m:t>p</m:t>
                          </m:r>
                          <m:r>
                            <m:rPr>
                              <m:sty m:val="p"/>
                            </m:rPr>
                            <m:t>∨</m:t>
                          </m:r>
                          <m:r>
                            <m:rPr>
                              <m:sty m:val="p"/>
                            </m:rPr>
                            <m:t>¬</m:t>
                          </m:r>
                          <m:r>
                            <m:t>q</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F</m:t>
                          </m:r>
                          <m:r>
                            <m:rPr>
                              <m:sty m:val="p"/>
                            </m:rPr>
                            <m:t>∨</m:t>
                          </m:r>
                          <m:d>
                            <m:dPr>
                              <m:begChr m:val="("/>
                              <m:endChr m:val=")"/>
                              <m:sepChr m:val=""/>
                              <m:grow/>
                            </m:dPr>
                            <m:e>
                              <m:r>
                                <m:t>p</m:t>
                              </m:r>
                              <m:r>
                                <m:rPr>
                                  <m:sty m:val="p"/>
                                </m:rPr>
                                <m:t>∧</m:t>
                              </m:r>
                              <m:r>
                                <m:t>q</m:t>
                              </m:r>
                            </m:e>
                          </m:d>
                        </m:e>
                      </m:d>
                      <m:r>
                        <m:rPr>
                          <m:sty m:val="p"/>
                        </m:rPr>
                        <m:t>∧</m:t>
                      </m:r>
                      <m:d>
                        <m:dPr>
                          <m:begChr m:val="("/>
                          <m:endChr m:val=")"/>
                          <m:sepChr m:val=""/>
                          <m:grow/>
                        </m:dPr>
                        <m:e>
                          <m:r>
                            <m:rPr>
                              <m:sty m:val="p"/>
                            </m:rPr>
                            <m:t>¬</m:t>
                          </m:r>
                          <m:r>
                            <m:t>p</m:t>
                          </m:r>
                          <m:r>
                            <m:rPr>
                              <m:sty m:val="p"/>
                            </m:rPr>
                            <m:t>∨</m:t>
                          </m:r>
                          <m:r>
                            <m:rPr>
                              <m:sty m:val="p"/>
                            </m:rPr>
                            <m:t>¬</m:t>
                          </m:r>
                          <m:r>
                            <m:t>q</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p</m:t>
                          </m:r>
                          <m:r>
                            <m:rPr>
                              <m:sty m:val="p"/>
                            </m:rPr>
                            <m:t>∧</m:t>
                          </m:r>
                          <m:r>
                            <m:t>q</m:t>
                          </m:r>
                        </m:e>
                      </m:d>
                      <m:r>
                        <m:rPr>
                          <m:sty m:val="p"/>
                        </m:rPr>
                        <m:t>∧</m:t>
                      </m:r>
                      <m:d>
                        <m:dPr>
                          <m:begChr m:val="("/>
                          <m:endChr m:val=")"/>
                          <m:sepChr m:val=""/>
                          <m:grow/>
                        </m:dPr>
                        <m:e>
                          <m:r>
                            <m:rPr>
                              <m:sty m:val="p"/>
                            </m:rPr>
                            <m:t>¬</m:t>
                          </m:r>
                          <m:r>
                            <m:t>p</m:t>
                          </m:r>
                          <m:r>
                            <m:rPr>
                              <m:sty m:val="p"/>
                            </m:rPr>
                            <m:t>∨</m:t>
                          </m:r>
                          <m:r>
                            <m:rPr>
                              <m:sty m:val="p"/>
                            </m:rPr>
                            <m:t>¬</m:t>
                          </m:r>
                          <m:r>
                            <m:t>q</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p</m:t>
                          </m:r>
                          <m:r>
                            <m:rPr>
                              <m:sty m:val="p"/>
                            </m:rPr>
                            <m:t>∧</m:t>
                          </m:r>
                          <m:r>
                            <m:t>q</m:t>
                          </m:r>
                          <m:r>
                            <m:rPr>
                              <m:sty m:val="p"/>
                            </m:rPr>
                            <m:t>∧</m:t>
                          </m:r>
                          <m:r>
                            <m:rPr>
                              <m:sty m:val="p"/>
                            </m:rPr>
                            <m:t>¬</m:t>
                          </m:r>
                          <m:r>
                            <m:t>p</m:t>
                          </m:r>
                        </m:e>
                      </m:d>
                      <m:r>
                        <m:rPr>
                          <m:sty m:val="p"/>
                        </m:rPr>
                        <m:t>∨</m:t>
                      </m:r>
                      <m:d>
                        <m:dPr>
                          <m:begChr m:val="("/>
                          <m:endChr m:val=")"/>
                          <m:sepChr m:val=""/>
                          <m:grow/>
                        </m:dPr>
                        <m:e>
                          <m:r>
                            <m:t>p</m:t>
                          </m:r>
                          <m:r>
                            <m:rPr>
                              <m:sty m:val="p"/>
                            </m:rPr>
                            <m:t>∧</m:t>
                          </m:r>
                          <m:r>
                            <m:t>q</m:t>
                          </m:r>
                          <m:r>
                            <m:rPr>
                              <m:sty m:val="p"/>
                            </m:rPr>
                            <m:t>∧</m:t>
                          </m:r>
                          <m:r>
                            <m:rPr>
                              <m:sty m:val="p"/>
                            </m:rPr>
                            <m:t>¬</m:t>
                          </m:r>
                          <m:r>
                            <m:t>q</m:t>
                          </m:r>
                        </m:e>
                      </m:d>
                    </m:oMath>
                  </m:oMathPara>
                </a14:m>
              </a:p>
              <a:p>
                <a:pPr lvl="0" indent="0" marL="0">
                  <a:buNone/>
                </a:pPr>
                <a:r>
                  <a:rPr/>
                  <a:t>由于第一个基本积中同时包含有</a:t>
                </a:r>
                <a14:m>
                  <m:oMath xmlns:m="http://schemas.openxmlformats.org/officeDocument/2006/math">
                    <m:r>
                      <m:t>p</m:t>
                    </m:r>
                  </m:oMath>
                </a14:m>
                <a:r>
                  <a:rPr/>
                  <a:t>和</a:t>
                </a:r>
                <a14:m>
                  <m:oMath xmlns:m="http://schemas.openxmlformats.org/officeDocument/2006/math">
                    <m:r>
                      <m:rPr>
                        <m:sty m:val="p"/>
                      </m:rPr>
                      <m:t>¬</m:t>
                    </m:r>
                    <m:r>
                      <m:t>p</m:t>
                    </m:r>
                  </m:oMath>
                </a14:m>
                <a:r>
                  <a:rPr/>
                  <a:t>, 第二个基本积中同时包含有</a:t>
                </a:r>
                <a14:m>
                  <m:oMath xmlns:m="http://schemas.openxmlformats.org/officeDocument/2006/math">
                    <m:r>
                      <m:t>q</m:t>
                    </m:r>
                  </m:oMath>
                </a14:m>
                <a:r>
                  <a:rPr/>
                  <a:t>和</a:t>
                </a:r>
                <a14:m>
                  <m:oMath xmlns:m="http://schemas.openxmlformats.org/officeDocument/2006/math">
                    <m:r>
                      <m:rPr>
                        <m:sty m:val="p"/>
                      </m:rPr>
                      <m:t>¬</m:t>
                    </m:r>
                    <m:r>
                      <m:t>q</m:t>
                    </m:r>
                  </m:oMath>
                </a14:m>
                <a:r>
                  <a:rPr/>
                  <a:t>.</a:t>
                </a:r>
              </a:p>
              <a:p>
                <a:pPr lvl="0" indent="0" marL="0">
                  <a:buNone/>
                </a:pPr>
                <a:r>
                  <a:rPr/>
                  <a:t>因此该命题公式为永假式.</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试通过求范式判断下列命题公式的类型:</a:t>
                </a:r>
              </a:p>
              <a:p>
                <a:pPr lvl="0" indent="0" marL="0">
                  <a:buNone/>
                </a:pPr>
                <a14:m>
                  <m:oMathPara xmlns:m="http://schemas.openxmlformats.org/officeDocument/2006/math">
                    <m:oMathParaPr>
                      <m:jc m:val="center"/>
                    </m:oMathParaPr>
                    <m:oMath>
                      <m:r>
                        <m:t>p</m:t>
                      </m:r>
                      <m:r>
                        <m:rPr>
                          <m:sty m:val="p"/>
                        </m:rPr>
                        <m:t>→</m:t>
                      </m:r>
                      <m:d>
                        <m:dPr>
                          <m:begChr m:val="("/>
                          <m:endChr m:val=")"/>
                          <m:sepChr m:val=""/>
                          <m:grow/>
                        </m:dPr>
                        <m:e>
                          <m:r>
                            <m:t>q</m:t>
                          </m:r>
                          <m:r>
                            <m:rPr>
                              <m:sty m:val="p"/>
                            </m:rPr>
                            <m:t>→</m:t>
                          </m:r>
                          <m:d>
                            <m:dPr>
                              <m:begChr m:val="("/>
                              <m:endChr m:val=")"/>
                              <m:sepChr m:val=""/>
                              <m:grow/>
                            </m:dPr>
                            <m:e>
                              <m:r>
                                <m:t>p</m:t>
                              </m:r>
                              <m:r>
                                <m:rPr>
                                  <m:sty m:val="p"/>
                                </m:rPr>
                                <m:t>∧</m:t>
                              </m:r>
                              <m:r>
                                <m:t>q</m:t>
                              </m:r>
                            </m:e>
                          </m:d>
                        </m:e>
                      </m:d>
                    </m:oMath>
                  </m:oMathPara>
                </a14:m>
              </a:p>
              <a:p>
                <a:pPr lvl="0" indent="0" marL="0">
                  <a:buNone/>
                </a:pPr>
                <a:r>
                  <a:rPr/>
                  <a:t>解:</a:t>
                </a:r>
              </a:p>
              <a:p>
                <a:pPr lvl="0" indent="0" marL="0">
                  <a:buNone/>
                </a:pPr>
                <a14:m>
                  <m:oMathPara xmlns:m="http://schemas.openxmlformats.org/officeDocument/2006/math">
                    <m:oMathParaPr>
                      <m:jc m:val="center"/>
                    </m:oMathParaPr>
                    <m:oMath>
                      <m:r>
                        <m:t>p</m:t>
                      </m:r>
                      <m:r>
                        <m:rPr>
                          <m:sty m:val="p"/>
                        </m:rPr>
                        <m:t>→</m:t>
                      </m:r>
                      <m:d>
                        <m:dPr>
                          <m:begChr m:val="("/>
                          <m:endChr m:val=")"/>
                          <m:sepChr m:val=""/>
                          <m:grow/>
                        </m:dPr>
                        <m:e>
                          <m:r>
                            <m:t>q</m:t>
                          </m:r>
                          <m:r>
                            <m:rPr>
                              <m:sty m:val="p"/>
                            </m:rPr>
                            <m:t>→</m:t>
                          </m:r>
                          <m:d>
                            <m:dPr>
                              <m:begChr m:val="("/>
                              <m:endChr m:val=")"/>
                              <m:sepChr m:val=""/>
                              <m:grow/>
                            </m:dPr>
                            <m:e>
                              <m:r>
                                <m:t>p</m:t>
                              </m:r>
                              <m:r>
                                <m:rPr>
                                  <m:sty m:val="p"/>
                                </m:rPr>
                                <m:t>∧</m:t>
                              </m:r>
                              <m:r>
                                <m:t>q</m:t>
                              </m:r>
                            </m:e>
                          </m:d>
                        </m:e>
                      </m:d>
                    </m:oMath>
                  </m:oMathPara>
                </a14:m>
              </a:p>
              <a:p>
                <a:pPr lvl="0" indent="0" marL="0">
                  <a:buNone/>
                </a:pPr>
                <a14:m>
                  <m:oMathPara xmlns:m="http://schemas.openxmlformats.org/officeDocument/2006/math">
                    <m:oMathParaPr>
                      <m:jc m:val="center"/>
                    </m:oMathParaPr>
                    <m:oMath>
                      <m:r>
                        <m:rPr>
                          <m:sty m:val="p"/>
                        </m:rPr>
                        <m:t>⇔</m:t>
                      </m:r>
                      <m:r>
                        <m:rPr>
                          <m:sty m:val="p"/>
                        </m:rPr>
                        <m:t>¬</m:t>
                      </m:r>
                      <m:r>
                        <m:t>p</m:t>
                      </m:r>
                      <m:r>
                        <m:rPr>
                          <m:sty m:val="p"/>
                        </m:rPr>
                        <m:t>∨</m:t>
                      </m:r>
                      <m:d>
                        <m:dPr>
                          <m:begChr m:val="("/>
                          <m:endChr m:val=")"/>
                          <m:sepChr m:val=""/>
                          <m:grow/>
                        </m:dPr>
                        <m:e>
                          <m:r>
                            <m:rPr>
                              <m:sty m:val="p"/>
                            </m:rPr>
                            <m:t>¬</m:t>
                          </m:r>
                          <m:r>
                            <m:t>q</m:t>
                          </m:r>
                          <m:r>
                            <m:rPr>
                              <m:sty m:val="p"/>
                            </m:rPr>
                            <m:t>∨</m:t>
                          </m:r>
                          <m:d>
                            <m:dPr>
                              <m:begChr m:val="("/>
                              <m:endChr m:val=")"/>
                              <m:sepChr m:val=""/>
                              <m:grow/>
                            </m:dPr>
                            <m:e>
                              <m:r>
                                <m:t>p</m:t>
                              </m:r>
                              <m:r>
                                <m:rPr>
                                  <m:sty m:val="p"/>
                                </m:rPr>
                                <m:t>∧</m:t>
                              </m:r>
                              <m:r>
                                <m:t>q</m:t>
                              </m:r>
                            </m:e>
                          </m:d>
                        </m:e>
                      </m:d>
                    </m:oMath>
                  </m:oMathPara>
                </a14:m>
              </a:p>
              <a:p>
                <a:pPr lvl="0" indent="0" marL="0">
                  <a:buNone/>
                </a:pPr>
                <a14:m>
                  <m:oMathPara xmlns:m="http://schemas.openxmlformats.org/officeDocument/2006/math">
                    <m:oMathParaPr>
                      <m:jc m:val="center"/>
                    </m:oMathParaPr>
                    <m:oMath>
                      <m:r>
                        <m:rPr>
                          <m:sty m:val="p"/>
                        </m:rPr>
                        <m:t>⇔</m:t>
                      </m:r>
                      <m:r>
                        <m:rPr>
                          <m:sty m:val="p"/>
                        </m:rPr>
                        <m:t>¬</m:t>
                      </m:r>
                      <m:r>
                        <m:t>p</m:t>
                      </m:r>
                      <m:r>
                        <m:rPr>
                          <m:sty m:val="p"/>
                        </m:rPr>
                        <m:t>∨</m:t>
                      </m:r>
                      <m:d>
                        <m:dPr>
                          <m:begChr m:val="("/>
                          <m:endChr m:val=")"/>
                          <m:sepChr m:val=""/>
                          <m:grow/>
                        </m:dPr>
                        <m:e>
                          <m:d>
                            <m:dPr>
                              <m:begChr m:val="("/>
                              <m:endChr m:val=")"/>
                              <m:sepChr m:val=""/>
                              <m:grow/>
                            </m:dPr>
                            <m:e>
                              <m:r>
                                <m:rPr>
                                  <m:sty m:val="p"/>
                                </m:rPr>
                                <m:t>¬</m:t>
                              </m:r>
                              <m:r>
                                <m:t>q</m:t>
                              </m:r>
                              <m:r>
                                <m:rPr>
                                  <m:sty m:val="p"/>
                                </m:rPr>
                                <m:t>∨</m:t>
                              </m:r>
                              <m:r>
                                <m:t>p</m:t>
                              </m:r>
                            </m:e>
                          </m:d>
                          <m:r>
                            <m:rPr>
                              <m:sty m:val="p"/>
                            </m:rPr>
                            <m:t>∧</m:t>
                          </m:r>
                          <m:d>
                            <m:dPr>
                              <m:begChr m:val="("/>
                              <m:endChr m:val=")"/>
                              <m:sepChr m:val=""/>
                              <m:grow/>
                            </m:dPr>
                            <m:e>
                              <m:r>
                                <m:rPr>
                                  <m:sty m:val="p"/>
                                </m:rPr>
                                <m:t>¬</m:t>
                              </m:r>
                              <m:r>
                                <m:t>q</m:t>
                              </m:r>
                              <m:r>
                                <m:rPr>
                                  <m:sty m:val="p"/>
                                </m:rPr>
                                <m:t>∨</m:t>
                              </m:r>
                              <m:r>
                                <m:t>q</m:t>
                              </m:r>
                            </m:e>
                          </m:d>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rPr>
                              <m:sty m:val="p"/>
                            </m:rPr>
                            <m:t>¬</m:t>
                          </m:r>
                          <m:r>
                            <m:t>p</m:t>
                          </m:r>
                          <m:r>
                            <m:rPr>
                              <m:sty m:val="p"/>
                            </m:rPr>
                            <m:t>∨</m:t>
                          </m:r>
                          <m:r>
                            <m:rPr>
                              <m:sty m:val="p"/>
                            </m:rPr>
                            <m:t>¬</m:t>
                          </m:r>
                          <m:r>
                            <m:t>q</m:t>
                          </m:r>
                          <m:r>
                            <m:rPr>
                              <m:sty m:val="p"/>
                            </m:rPr>
                            <m:t>∨</m:t>
                          </m:r>
                          <m:r>
                            <m:t>p</m:t>
                          </m:r>
                        </m:e>
                      </m:d>
                      <m:r>
                        <m:rPr>
                          <m:sty m:val="p"/>
                        </m:rPr>
                        <m:t>∧</m:t>
                      </m:r>
                      <m:d>
                        <m:dPr>
                          <m:begChr m:val="("/>
                          <m:endChr m:val=")"/>
                          <m:sepChr m:val=""/>
                          <m:grow/>
                        </m:dPr>
                        <m:e>
                          <m:r>
                            <m:rPr>
                              <m:sty m:val="p"/>
                            </m:rPr>
                            <m:t>¬</m:t>
                          </m:r>
                          <m:r>
                            <m:t>p</m:t>
                          </m:r>
                          <m:r>
                            <m:rPr>
                              <m:sty m:val="p"/>
                            </m:rPr>
                            <m:t>∨</m:t>
                          </m:r>
                          <m:r>
                            <m:rPr>
                              <m:sty m:val="p"/>
                            </m:rPr>
                            <m:t>¬</m:t>
                          </m:r>
                          <m:r>
                            <m:t>q</m:t>
                          </m:r>
                          <m:r>
                            <m:rPr>
                              <m:sty m:val="p"/>
                            </m:rPr>
                            <m:t>∨</m:t>
                          </m:r>
                          <m:r>
                            <m:t>q</m:t>
                          </m:r>
                        </m:e>
                      </m:d>
                    </m:oMath>
                  </m:oMathPara>
                </a14:m>
              </a:p>
              <a:p>
                <a:pPr lvl="0" indent="0" marL="0">
                  <a:buNone/>
                </a:pPr>
                <a:r>
                  <a:rPr/>
                  <a:t>由于第一个基本和中同时包含有</a:t>
                </a:r>
                <a14:m>
                  <m:oMath xmlns:m="http://schemas.openxmlformats.org/officeDocument/2006/math">
                    <m:r>
                      <m:t>p</m:t>
                    </m:r>
                  </m:oMath>
                </a14:m>
                <a:r>
                  <a:rPr/>
                  <a:t>和</a:t>
                </a:r>
                <a14:m>
                  <m:oMath xmlns:m="http://schemas.openxmlformats.org/officeDocument/2006/math">
                    <m:r>
                      <m:rPr>
                        <m:sty m:val="p"/>
                      </m:rPr>
                      <m:t>¬</m:t>
                    </m:r>
                    <m:r>
                      <m:t>p</m:t>
                    </m:r>
                  </m:oMath>
                </a14:m>
                <a:r>
                  <a:rPr/>
                  <a:t>, 第二个基本和中同时包含有</a:t>
                </a:r>
                <a14:m>
                  <m:oMath xmlns:m="http://schemas.openxmlformats.org/officeDocument/2006/math">
                    <m:r>
                      <m:t>q</m:t>
                    </m:r>
                  </m:oMath>
                </a14:m>
                <a:r>
                  <a:rPr/>
                  <a:t>和</a:t>
                </a:r>
                <a14:m>
                  <m:oMath xmlns:m="http://schemas.openxmlformats.org/officeDocument/2006/math">
                    <m:r>
                      <m:rPr>
                        <m:sty m:val="p"/>
                      </m:rPr>
                      <m:t>¬</m:t>
                    </m:r>
                    <m:r>
                      <m:t>q</m:t>
                    </m:r>
                  </m:oMath>
                </a14:m>
                <a:r>
                  <a:rPr/>
                  <a:t>.</a:t>
                </a:r>
              </a:p>
              <a:p>
                <a:pPr lvl="0" indent="0" marL="0">
                  <a:buNone/>
                </a:pPr>
                <a:r>
                  <a:rPr/>
                  <a:t>因此, 此命题公式为永真式.</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试通过求范式判断下列命题公式的类型:</a:t>
                </a:r>
              </a:p>
              <a:p>
                <a:pPr lvl="0" indent="0" marL="0">
                  <a:buNone/>
                </a:pPr>
                <a14:m>
                  <m:oMathPara xmlns:m="http://schemas.openxmlformats.org/officeDocument/2006/math">
                    <m:oMathParaPr>
                      <m:jc m:val="center"/>
                    </m:oMathParaPr>
                    <m:oMath>
                      <m:d>
                        <m:dPr>
                          <m:begChr m:val="("/>
                          <m:endChr m:val=")"/>
                          <m:sepChr m:val=""/>
                          <m:grow/>
                        </m:dPr>
                        <m:e>
                          <m:r>
                            <m:t>p</m:t>
                          </m:r>
                          <m:r>
                            <m:rPr>
                              <m:sty m:val="p"/>
                            </m:rPr>
                            <m:t>∨</m:t>
                          </m:r>
                          <m:r>
                            <m:t>q</m:t>
                          </m:r>
                        </m:e>
                      </m:d>
                      <m:r>
                        <m:rPr>
                          <m:sty m:val="p"/>
                        </m:rPr>
                        <m:t>→</m:t>
                      </m:r>
                      <m:d>
                        <m:dPr>
                          <m:begChr m:val="("/>
                          <m:endChr m:val=")"/>
                          <m:sepChr m:val=""/>
                          <m:grow/>
                        </m:dPr>
                        <m:e>
                          <m:r>
                            <m:t>p</m:t>
                          </m:r>
                          <m:r>
                            <m:rPr>
                              <m:sty m:val="p"/>
                            </m:rPr>
                            <m:t>∧</m:t>
                          </m:r>
                          <m:r>
                            <m:t>q</m:t>
                          </m:r>
                        </m:e>
                      </m:d>
                    </m:oMath>
                  </m:oMathPara>
                </a14:m>
              </a:p>
              <a:p>
                <a:pPr lvl="0" indent="0" marL="0">
                  <a:buNone/>
                </a:pPr>
                <a:r>
                  <a:rPr/>
                  <a:t>解:</a:t>
                </a:r>
              </a:p>
              <a:p>
                <a:pPr lvl="0" indent="0" marL="0">
                  <a:buNone/>
                </a:pPr>
                <a14:m>
                  <m:oMathPara xmlns:m="http://schemas.openxmlformats.org/officeDocument/2006/math">
                    <m:oMathParaPr>
                      <m:jc m:val="center"/>
                    </m:oMathParaPr>
                    <m:oMath>
                      <m:d>
                        <m:dPr>
                          <m:begChr m:val="("/>
                          <m:endChr m:val=")"/>
                          <m:sepChr m:val=""/>
                          <m:grow/>
                        </m:dPr>
                        <m:e>
                          <m:r>
                            <m:t>p</m:t>
                          </m:r>
                          <m:r>
                            <m:rPr>
                              <m:sty m:val="p"/>
                            </m:rPr>
                            <m:t>∨</m:t>
                          </m:r>
                          <m:r>
                            <m:t>q</m:t>
                          </m:r>
                        </m:e>
                      </m:d>
                      <m:r>
                        <m:rPr>
                          <m:sty m:val="p"/>
                        </m:rPr>
                        <m:t>→</m:t>
                      </m:r>
                      <m:d>
                        <m:dPr>
                          <m:begChr m:val="("/>
                          <m:endChr m:val=")"/>
                          <m:sepChr m:val=""/>
                          <m:grow/>
                        </m:dPr>
                        <m:e>
                          <m:r>
                            <m:t>p</m:t>
                          </m:r>
                          <m:r>
                            <m:rPr>
                              <m:sty m:val="p"/>
                            </m:rPr>
                            <m:t>∧</m:t>
                          </m:r>
                          <m:r>
                            <m:t>q</m:t>
                          </m:r>
                        </m:e>
                      </m:d>
                    </m:oMath>
                  </m:oMathPara>
                </a14:m>
              </a:p>
              <a:p>
                <a:pPr lvl="0" indent="0" marL="0">
                  <a:buNone/>
                </a:pPr>
                <a14:m>
                  <m:oMathPara xmlns:m="http://schemas.openxmlformats.org/officeDocument/2006/math">
                    <m:oMathParaPr>
                      <m:jc m:val="center"/>
                    </m:oMathParaPr>
                    <m:oMath>
                      <m:r>
                        <m:rPr>
                          <m:sty m:val="p"/>
                        </m:rPr>
                        <m:t>⇔</m:t>
                      </m:r>
                      <m:r>
                        <m:rPr>
                          <m:sty m:val="p"/>
                        </m:rPr>
                        <m:t>¬</m:t>
                      </m:r>
                      <m:d>
                        <m:dPr>
                          <m:begChr m:val="("/>
                          <m:endChr m:val=")"/>
                          <m:sepChr m:val=""/>
                          <m:grow/>
                        </m:dPr>
                        <m:e>
                          <m:r>
                            <m:t>p</m:t>
                          </m:r>
                          <m:r>
                            <m:rPr>
                              <m:sty m:val="p"/>
                            </m:rPr>
                            <m:t>∨</m:t>
                          </m:r>
                          <m:r>
                            <m:t>q</m:t>
                          </m:r>
                        </m:e>
                      </m:d>
                      <m:r>
                        <m:rPr>
                          <m:sty m:val="p"/>
                        </m:rPr>
                        <m:t>∨</m:t>
                      </m:r>
                      <m:d>
                        <m:dPr>
                          <m:begChr m:val="("/>
                          <m:endChr m:val=")"/>
                          <m:sepChr m:val=""/>
                          <m:grow/>
                        </m:dPr>
                        <m:e>
                          <m:r>
                            <m:t>p</m:t>
                          </m:r>
                          <m:r>
                            <m:rPr>
                              <m:sty m:val="p"/>
                            </m:rPr>
                            <m:t>∧</m:t>
                          </m:r>
                          <m:r>
                            <m:t>q</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rPr>
                              <m:sty m:val="p"/>
                            </m:rPr>
                            <m:t>¬</m:t>
                          </m:r>
                          <m:r>
                            <m:t>p</m:t>
                          </m:r>
                          <m:r>
                            <m:rPr>
                              <m:sty m:val="p"/>
                            </m:rPr>
                            <m:t>∧</m:t>
                          </m:r>
                          <m:r>
                            <m:rPr>
                              <m:sty m:val="p"/>
                            </m:rPr>
                            <m:t>¬</m:t>
                          </m:r>
                          <m:r>
                            <m:t>q</m:t>
                          </m:r>
                        </m:e>
                      </m:d>
                      <m:r>
                        <m:rPr>
                          <m:sty m:val="p"/>
                        </m:rPr>
                        <m:t>∨</m:t>
                      </m:r>
                      <m:d>
                        <m:dPr>
                          <m:begChr m:val="("/>
                          <m:endChr m:val=")"/>
                          <m:sepChr m:val=""/>
                          <m:grow/>
                        </m:dPr>
                        <m:e>
                          <m:r>
                            <m:t>p</m:t>
                          </m:r>
                          <m:r>
                            <m:rPr>
                              <m:sty m:val="p"/>
                            </m:rPr>
                            <m:t>∧</m:t>
                          </m:r>
                          <m:r>
                            <m:t>q</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p</m:t>
                          </m:r>
                          <m:r>
                            <m:rPr>
                              <m:sty m:val="p"/>
                            </m:rPr>
                            <m:t>∨</m:t>
                          </m:r>
                          <m:r>
                            <m:rPr>
                              <m:sty m:val="p"/>
                            </m:rPr>
                            <m:t>¬</m:t>
                          </m:r>
                          <m:r>
                            <m:t>q</m:t>
                          </m:r>
                        </m:e>
                      </m:d>
                      <m:r>
                        <m:rPr>
                          <m:sty m:val="p"/>
                        </m:rPr>
                        <m:t>∧</m:t>
                      </m:r>
                      <m:d>
                        <m:dPr>
                          <m:begChr m:val="("/>
                          <m:endChr m:val=")"/>
                          <m:sepChr m:val=""/>
                          <m:grow/>
                        </m:dPr>
                        <m:e>
                          <m:r>
                            <m:rPr>
                              <m:sty m:val="p"/>
                            </m:rPr>
                            <m:t>¬</m:t>
                          </m:r>
                          <m:r>
                            <m:t>p</m:t>
                          </m:r>
                          <m:r>
                            <m:rPr>
                              <m:sty m:val="p"/>
                            </m:rPr>
                            <m:t>∨</m:t>
                          </m:r>
                          <m:r>
                            <m:t>q</m:t>
                          </m:r>
                        </m:e>
                      </m:d>
                    </m:oMath>
                  </m:oMathPara>
                </a14:m>
              </a:p>
              <a:p>
                <a:pPr lvl="0" indent="0" marL="0">
                  <a:buNone/>
                </a:pPr>
                <a:r>
                  <a:rPr/>
                  <a:t>由该命题公式的析取范式和合取范式可知: 它既不是永真式, 也不是永假式, 而是可满足式.</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试判断下式是否是永真式:</a:t>
                </a:r>
              </a:p>
              <a:p>
                <a:pPr lvl="0" indent="0" marL="0">
                  <a:buNone/>
                </a:pPr>
                <a14:m>
                  <m:oMathPara xmlns:m="http://schemas.openxmlformats.org/officeDocument/2006/math">
                    <m:oMathParaPr>
                      <m:jc m:val="center"/>
                    </m:oMathParaPr>
                    <m:oMath>
                      <m:r>
                        <m:t>q</m:t>
                      </m:r>
                      <m:r>
                        <m:rPr>
                          <m:sty m:val="p"/>
                        </m:rPr>
                        <m:t>∨</m:t>
                      </m:r>
                      <m:d>
                        <m:dPr>
                          <m:begChr m:val="("/>
                          <m:endChr m:val=")"/>
                          <m:sepChr m:val=""/>
                          <m:grow/>
                        </m:dPr>
                        <m:e>
                          <m:r>
                            <m:t>p</m:t>
                          </m:r>
                          <m:r>
                            <m:rPr>
                              <m:sty m:val="p"/>
                            </m:rPr>
                            <m:t>∧</m:t>
                          </m:r>
                          <m:r>
                            <m:rPr>
                              <m:sty m:val="p"/>
                            </m:rPr>
                            <m:t>¬</m:t>
                          </m:r>
                          <m:r>
                            <m:t>q</m:t>
                          </m:r>
                        </m:e>
                      </m:d>
                      <m:r>
                        <m:rPr>
                          <m:sty m:val="p"/>
                        </m:rPr>
                        <m:t>∨</m:t>
                      </m:r>
                      <m:d>
                        <m:dPr>
                          <m:begChr m:val="("/>
                          <m:endChr m:val=")"/>
                          <m:sepChr m:val=""/>
                          <m:grow/>
                        </m:dPr>
                        <m:e>
                          <m:r>
                            <m:rPr>
                              <m:sty m:val="p"/>
                            </m:rPr>
                            <m:t>¬</m:t>
                          </m:r>
                          <m:r>
                            <m:t>p</m:t>
                          </m:r>
                          <m:r>
                            <m:rPr>
                              <m:sty m:val="p"/>
                            </m:rPr>
                            <m:t>∧</m:t>
                          </m:r>
                          <m:r>
                            <m:rPr>
                              <m:sty m:val="p"/>
                            </m:rPr>
                            <m:t>¬</m:t>
                          </m:r>
                          <m:r>
                            <m:t>q</m:t>
                          </m:r>
                        </m:e>
                      </m:d>
                      <m:r>
                        <m:rPr>
                          <m:sty m:val="p"/>
                        </m:rPr>
                        <m:t>.</m:t>
                      </m:r>
                    </m:oMath>
                  </m:oMathPara>
                </a14:m>
              </a:p>
              <a:p>
                <a:pPr lvl="0" indent="0" marL="0">
                  <a:buNone/>
                </a:pPr>
                <a:r>
                  <a:rPr/>
                  <a:t>解: 化成合取范式</a:t>
                </a:r>
              </a:p>
              <a:p>
                <a:pPr lvl="0" indent="0" marL="0">
                  <a:buNone/>
                </a:pPr>
                <a14:m>
                  <m:oMathPara xmlns:m="http://schemas.openxmlformats.org/officeDocument/2006/math">
                    <m:oMathParaPr>
                      <m:jc m:val="center"/>
                    </m:oMathParaPr>
                    <m:oMath>
                      <m:r>
                        <m:t>q</m:t>
                      </m:r>
                      <m:r>
                        <m:rPr>
                          <m:sty m:val="p"/>
                        </m:rPr>
                        <m:t>∨</m:t>
                      </m:r>
                      <m:d>
                        <m:dPr>
                          <m:begChr m:val="("/>
                          <m:endChr m:val=")"/>
                          <m:sepChr m:val=""/>
                          <m:grow/>
                        </m:dPr>
                        <m:e>
                          <m:r>
                            <m:t>p</m:t>
                          </m:r>
                          <m:r>
                            <m:rPr>
                              <m:sty m:val="p"/>
                            </m:rPr>
                            <m:t>∧</m:t>
                          </m:r>
                          <m:r>
                            <m:rPr>
                              <m:sty m:val="p"/>
                            </m:rPr>
                            <m:t>¬</m:t>
                          </m:r>
                          <m:r>
                            <m:t>q</m:t>
                          </m:r>
                        </m:e>
                      </m:d>
                      <m:r>
                        <m:rPr>
                          <m:sty m:val="p"/>
                        </m:rPr>
                        <m:t>∨</m:t>
                      </m:r>
                      <m:d>
                        <m:dPr>
                          <m:begChr m:val="("/>
                          <m:endChr m:val=")"/>
                          <m:sepChr m:val=""/>
                          <m:grow/>
                        </m:dPr>
                        <m:e>
                          <m:r>
                            <m:rPr>
                              <m:sty m:val="p"/>
                            </m:rPr>
                            <m:t>¬</m:t>
                          </m:r>
                          <m:r>
                            <m:t>p</m:t>
                          </m:r>
                          <m:r>
                            <m:rPr>
                              <m:sty m:val="p"/>
                            </m:rPr>
                            <m:t>∧</m:t>
                          </m:r>
                          <m:r>
                            <m:rPr>
                              <m:sty m:val="p"/>
                            </m:rPr>
                            <m:t>¬</m:t>
                          </m:r>
                          <m:r>
                            <m:t>q</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d>
                            <m:dPr>
                              <m:begChr m:val="("/>
                              <m:endChr m:val=")"/>
                              <m:sepChr m:val=""/>
                              <m:grow/>
                            </m:dPr>
                            <m:e>
                              <m:r>
                                <m:t>q</m:t>
                              </m:r>
                              <m:r>
                                <m:rPr>
                                  <m:sty m:val="p"/>
                                </m:rPr>
                                <m:t>∨</m:t>
                              </m:r>
                              <m:r>
                                <m:t>p</m:t>
                              </m:r>
                            </m:e>
                          </m:d>
                          <m:r>
                            <m:rPr>
                              <m:sty m:val="p"/>
                            </m:rPr>
                            <m:t>∧</m:t>
                          </m:r>
                          <m:d>
                            <m:dPr>
                              <m:begChr m:val="("/>
                              <m:endChr m:val=")"/>
                              <m:sepChr m:val=""/>
                              <m:grow/>
                            </m:dPr>
                            <m:e>
                              <m:r>
                                <m:t>q</m:t>
                              </m:r>
                              <m:r>
                                <m:rPr>
                                  <m:sty m:val="p"/>
                                </m:rPr>
                                <m:t>∨</m:t>
                              </m:r>
                              <m:r>
                                <m:rPr>
                                  <m:sty m:val="p"/>
                                </m:rPr>
                                <m:t>¬</m:t>
                              </m:r>
                              <m:r>
                                <m:t>q</m:t>
                              </m:r>
                            </m:e>
                          </m:d>
                        </m:e>
                      </m:d>
                      <m:r>
                        <m:rPr>
                          <m:sty m:val="p"/>
                        </m:rPr>
                        <m:t>∨</m:t>
                      </m:r>
                      <m:d>
                        <m:dPr>
                          <m:begChr m:val="("/>
                          <m:endChr m:val=")"/>
                          <m:sepChr m:val=""/>
                          <m:grow/>
                        </m:dPr>
                        <m:e>
                          <m:r>
                            <m:rPr>
                              <m:sty m:val="p"/>
                            </m:rPr>
                            <m:t>¬</m:t>
                          </m:r>
                          <m:r>
                            <m:t>p</m:t>
                          </m:r>
                          <m:r>
                            <m:rPr>
                              <m:sty m:val="p"/>
                            </m:rPr>
                            <m:t>∧</m:t>
                          </m:r>
                          <m:r>
                            <m:rPr>
                              <m:sty m:val="p"/>
                            </m:rPr>
                            <m:t>¬</m:t>
                          </m:r>
                          <m:r>
                            <m:t>q</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d>
                            <m:dPr>
                              <m:begChr m:val="("/>
                              <m:endChr m:val=")"/>
                              <m:sepChr m:val=""/>
                              <m:grow/>
                            </m:dPr>
                            <m:e>
                              <m:r>
                                <m:t>q</m:t>
                              </m:r>
                              <m:r>
                                <m:rPr>
                                  <m:sty m:val="p"/>
                                </m:rPr>
                                <m:t>∨</m:t>
                              </m:r>
                              <m:r>
                                <m:t>p</m:t>
                              </m:r>
                            </m:e>
                          </m:d>
                          <m:r>
                            <m:rPr>
                              <m:sty m:val="p"/>
                            </m:rPr>
                            <m:t>∧</m:t>
                          </m:r>
                          <m:r>
                            <m:t>T</m:t>
                          </m:r>
                        </m:e>
                      </m:d>
                      <m:r>
                        <m:rPr>
                          <m:sty m:val="p"/>
                        </m:rPr>
                        <m:t>∨</m:t>
                      </m:r>
                      <m:d>
                        <m:dPr>
                          <m:begChr m:val="("/>
                          <m:endChr m:val=")"/>
                          <m:sepChr m:val=""/>
                          <m:grow/>
                        </m:dPr>
                        <m:e>
                          <m:r>
                            <m:rPr>
                              <m:sty m:val="p"/>
                            </m:rPr>
                            <m:t>¬</m:t>
                          </m:r>
                          <m:r>
                            <m:t>p</m:t>
                          </m:r>
                          <m:r>
                            <m:rPr>
                              <m:sty m:val="p"/>
                            </m:rPr>
                            <m:t>∧</m:t>
                          </m:r>
                          <m:r>
                            <m:rPr>
                              <m:sty m:val="p"/>
                            </m:rPr>
                            <m:t>¬</m:t>
                          </m:r>
                          <m:r>
                            <m:t>q</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q</m:t>
                          </m:r>
                          <m:r>
                            <m:rPr>
                              <m:sty m:val="p"/>
                            </m:rPr>
                            <m:t>∨</m:t>
                          </m:r>
                          <m:r>
                            <m:t>p</m:t>
                          </m:r>
                        </m:e>
                      </m:d>
                      <m:r>
                        <m:rPr>
                          <m:sty m:val="p"/>
                        </m:rPr>
                        <m:t>∨</m:t>
                      </m:r>
                      <m:d>
                        <m:dPr>
                          <m:begChr m:val="("/>
                          <m:endChr m:val=")"/>
                          <m:sepChr m:val=""/>
                          <m:grow/>
                        </m:dPr>
                        <m:e>
                          <m:r>
                            <m:rPr>
                              <m:sty m:val="p"/>
                            </m:rPr>
                            <m:t>¬</m:t>
                          </m:r>
                          <m:r>
                            <m:t>p</m:t>
                          </m:r>
                          <m:r>
                            <m:rPr>
                              <m:sty m:val="p"/>
                            </m:rPr>
                            <m:t>∧</m:t>
                          </m:r>
                          <m:r>
                            <m:rPr>
                              <m:sty m:val="p"/>
                            </m:rPr>
                            <m:t>¬</m:t>
                          </m:r>
                          <m:r>
                            <m:t>q</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q</m:t>
                          </m:r>
                          <m:r>
                            <m:rPr>
                              <m:sty m:val="p"/>
                            </m:rPr>
                            <m:t>∨</m:t>
                          </m:r>
                          <m:r>
                            <m:t>p</m:t>
                          </m:r>
                          <m:r>
                            <m:rPr>
                              <m:sty m:val="p"/>
                            </m:rPr>
                            <m:t>∨</m:t>
                          </m:r>
                          <m:r>
                            <m:rPr>
                              <m:sty m:val="p"/>
                            </m:rPr>
                            <m:t>¬</m:t>
                          </m:r>
                          <m:r>
                            <m:t>p</m:t>
                          </m:r>
                        </m:e>
                      </m:d>
                      <m:r>
                        <m:rPr>
                          <m:sty m:val="p"/>
                        </m:rPr>
                        <m:t>∧</m:t>
                      </m:r>
                      <m:d>
                        <m:dPr>
                          <m:begChr m:val="("/>
                          <m:endChr m:val=")"/>
                          <m:sepChr m:val=""/>
                          <m:grow/>
                        </m:dPr>
                        <m:e>
                          <m:r>
                            <m:t>q</m:t>
                          </m:r>
                          <m:r>
                            <m:rPr>
                              <m:sty m:val="p"/>
                            </m:rPr>
                            <m:t>∨</m:t>
                          </m:r>
                          <m:r>
                            <m:t>p</m:t>
                          </m:r>
                          <m:r>
                            <m:rPr>
                              <m:sty m:val="p"/>
                            </m:rPr>
                            <m:t>∨</m:t>
                          </m:r>
                          <m:r>
                            <m:rPr>
                              <m:sty m:val="p"/>
                            </m:rPr>
                            <m:t>¬</m:t>
                          </m:r>
                          <m:r>
                            <m:t>q</m:t>
                          </m:r>
                        </m:e>
                      </m:d>
                    </m:oMath>
                  </m:oMathPara>
                </a14:m>
              </a:p>
              <a:p>
                <a:pPr lvl="0" indent="0" marL="0">
                  <a:buNone/>
                </a:pPr>
                <a:r>
                  <a:rPr/>
                  <a:t>因此, 该命题公式为永真式.</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spcBef>
                    <a:spcPts val="3000"/>
                  </a:spcBef>
                  <a:buNone/>
                </a:pPr>
                <a:r>
                  <a:rPr b="1"/>
                  <a:t>主析取范式与主合取范式</a:t>
                </a:r>
              </a:p>
              <a:p>
                <a:pPr lvl="0" indent="0" marL="0">
                  <a:buNone/>
                </a:pPr>
                <a:r>
                  <a:rPr/>
                  <a:t>在含有</a:t>
                </a:r>
                <a14:m>
                  <m:oMath xmlns:m="http://schemas.openxmlformats.org/officeDocument/2006/math">
                    <m:r>
                      <m:t>n</m:t>
                    </m:r>
                  </m:oMath>
                </a14:m>
                <a:r>
                  <a:rPr/>
                  <a:t>个命题变元的基本积中, 如果每个变元与它的否定不同时存在, 但二者之一必出现且仅出现一次, 则这样的基本积称为</a:t>
                </a:r>
                <a:r>
                  <a:rPr b="1"/>
                  <a:t>极小项</a:t>
                </a:r>
                <a:r>
                  <a:rPr/>
                  <a:t>.</a:t>
                </a:r>
              </a:p>
              <a:p>
                <a:pPr lvl="0" indent="0" marL="0">
                  <a:buNone/>
                </a:pPr>
                <a:r>
                  <a:rPr/>
                  <a:t>二个命题变元构成的极小项有:</a:t>
                </a:r>
              </a:p>
              <a:p>
                <a:pPr lvl="0" indent="0" marL="0">
                  <a:buNone/>
                </a:pPr>
                <a14:m>
                  <m:oMathPara xmlns:m="http://schemas.openxmlformats.org/officeDocument/2006/math">
                    <m:oMathParaPr>
                      <m:jc m:val="center"/>
                    </m:oMathParaPr>
                    <m:oMath>
                      <m:r>
                        <m:t>p</m:t>
                      </m:r>
                      <m:r>
                        <m:rPr>
                          <m:sty m:val="p"/>
                        </m:rPr>
                        <m:t>∧</m:t>
                      </m:r>
                      <m:r>
                        <m:t>q</m:t>
                      </m:r>
                      <m:r>
                        <m:rPr>
                          <m:sty m:val="p"/>
                        </m:rPr>
                        <m:t>,</m:t>
                      </m:r>
                      <m:r>
                        <m:t>p</m:t>
                      </m:r>
                      <m:r>
                        <m:rPr>
                          <m:sty m:val="p"/>
                        </m:rPr>
                        <m:t>∧</m:t>
                      </m:r>
                      <m:r>
                        <m:rPr>
                          <m:sty m:val="p"/>
                        </m:rPr>
                        <m:t>¬</m:t>
                      </m:r>
                      <m:r>
                        <m:t>q</m:t>
                      </m:r>
                      <m:r>
                        <m:rPr>
                          <m:sty m:val="p"/>
                        </m:rPr>
                        <m:t>,</m:t>
                      </m:r>
                      <m:r>
                        <m:rPr>
                          <m:sty m:val="p"/>
                        </m:rPr>
                        <m:t>¬</m:t>
                      </m:r>
                      <m:r>
                        <m:t>p</m:t>
                      </m:r>
                      <m:r>
                        <m:rPr>
                          <m:sty m:val="p"/>
                        </m:rPr>
                        <m:t>∧</m:t>
                      </m:r>
                      <m:r>
                        <m:t>q</m:t>
                      </m:r>
                      <m:r>
                        <m:rPr>
                          <m:sty m:val="p"/>
                        </m:rPr>
                        <m:t>,</m:t>
                      </m:r>
                      <m:r>
                        <m:rPr>
                          <m:sty m:val="p"/>
                        </m:rPr>
                        <m:t>¬</m:t>
                      </m:r>
                      <m:r>
                        <m:t>p</m:t>
                      </m:r>
                      <m:r>
                        <m:rPr>
                          <m:sty m:val="p"/>
                        </m:rPr>
                        <m:t>∧</m:t>
                      </m:r>
                      <m:r>
                        <m:rPr>
                          <m:sty m:val="p"/>
                        </m:rPr>
                        <m:t>¬</m:t>
                      </m:r>
                      <m:r>
                        <m:t>q</m:t>
                      </m:r>
                    </m:oMath>
                  </m:oMathPara>
                </a14:m>
              </a:p>
              <a:p>
                <a:pPr lvl="0" indent="0" marL="0">
                  <a:buNone/>
                </a:pPr>
                <a:r>
                  <a:rPr/>
                  <a:t>三个命题变元构成的极小项有:</a:t>
                </a:r>
              </a:p>
              <a:p>
                <a:pPr lvl="0" indent="0" marL="0">
                  <a:buNone/>
                </a:pPr>
                <a14:m>
                  <m:oMathPara xmlns:m="http://schemas.openxmlformats.org/officeDocument/2006/math">
                    <m:oMathParaPr>
                      <m:jc m:val="center"/>
                    </m:oMathParaPr>
                    <m:oMath>
                      <m:r>
                        <m:t>p</m:t>
                      </m:r>
                      <m:r>
                        <m:rPr>
                          <m:sty m:val="p"/>
                        </m:rPr>
                        <m:t>∧</m:t>
                      </m:r>
                      <m:r>
                        <m:t>q</m:t>
                      </m:r>
                      <m:r>
                        <m:rPr>
                          <m:sty m:val="p"/>
                        </m:rPr>
                        <m:t>∧</m:t>
                      </m:r>
                      <m:r>
                        <m:t>r</m:t>
                      </m:r>
                      <m:r>
                        <m:rPr>
                          <m:sty m:val="p"/>
                        </m:rPr>
                        <m:t>,</m:t>
                      </m:r>
                      <m:r>
                        <m:t>p</m:t>
                      </m:r>
                      <m:r>
                        <m:rPr>
                          <m:sty m:val="p"/>
                        </m:rPr>
                        <m:t>∧</m:t>
                      </m:r>
                      <m:r>
                        <m:t>q</m:t>
                      </m:r>
                      <m:r>
                        <m:rPr>
                          <m:sty m:val="p"/>
                        </m:rPr>
                        <m:t>∧</m:t>
                      </m:r>
                      <m:r>
                        <m:rPr>
                          <m:sty m:val="p"/>
                        </m:rPr>
                        <m:t>¬</m:t>
                      </m:r>
                      <m:r>
                        <m:t>r</m:t>
                      </m:r>
                      <m:r>
                        <m:rPr>
                          <m:sty m:val="p"/>
                        </m:rPr>
                        <m:t>,</m:t>
                      </m:r>
                      <m:r>
                        <m:t>p</m:t>
                      </m:r>
                      <m:r>
                        <m:rPr>
                          <m:sty m:val="p"/>
                        </m:rPr>
                        <m:t>∧</m:t>
                      </m:r>
                      <m:r>
                        <m:rPr>
                          <m:sty m:val="p"/>
                        </m:rPr>
                        <m:t>¬</m:t>
                      </m:r>
                      <m:r>
                        <m:t>q</m:t>
                      </m:r>
                      <m:r>
                        <m:rPr>
                          <m:sty m:val="p"/>
                        </m:rPr>
                        <m:t>∧</m:t>
                      </m:r>
                      <m:r>
                        <m:t>r</m:t>
                      </m:r>
                      <m:r>
                        <m:rPr>
                          <m:sty m:val="p"/>
                        </m:rPr>
                        <m:t>,</m:t>
                      </m:r>
                      <m:r>
                        <m:t>p</m:t>
                      </m:r>
                      <m:r>
                        <m:rPr>
                          <m:sty m:val="p"/>
                        </m:rPr>
                        <m:t>∧</m:t>
                      </m:r>
                      <m:r>
                        <m:rPr>
                          <m:sty m:val="p"/>
                        </m:rPr>
                        <m:t>¬</m:t>
                      </m:r>
                      <m:r>
                        <m:t>q</m:t>
                      </m:r>
                      <m:r>
                        <m:rPr>
                          <m:sty m:val="p"/>
                        </m:rPr>
                        <m:t>∧</m:t>
                      </m:r>
                      <m:r>
                        <m:rPr>
                          <m:sty m:val="p"/>
                        </m:rPr>
                        <m:t>¬</m:t>
                      </m:r>
                      <m:r>
                        <m:t>r</m:t>
                      </m:r>
                      <m:r>
                        <m:rPr>
                          <m:sty m:val="p"/>
                        </m:rPr>
                        <m:t>,</m:t>
                      </m:r>
                      <m:r>
                        <m:rPr>
                          <m:sty m:val="p"/>
                        </m:rPr>
                        <m:t>¬</m:t>
                      </m:r>
                      <m:r>
                        <m:t>p</m:t>
                      </m:r>
                      <m:r>
                        <m:rPr>
                          <m:sty m:val="p"/>
                        </m:rPr>
                        <m:t>∧</m:t>
                      </m:r>
                      <m:r>
                        <m:t>q</m:t>
                      </m:r>
                      <m:r>
                        <m:rPr>
                          <m:sty m:val="p"/>
                        </m:rPr>
                        <m:t>∧</m:t>
                      </m:r>
                      <m:r>
                        <m:t>r</m:t>
                      </m:r>
                      <m:r>
                        <m:rPr>
                          <m:sty m:val="p"/>
                        </m:rPr>
                        <m:t>,</m:t>
                      </m:r>
                      <m:r>
                        <m:rPr>
                          <m:sty m:val="p"/>
                        </m:rPr>
                        <m:t>¬</m:t>
                      </m:r>
                      <m:r>
                        <m:t>p</m:t>
                      </m:r>
                      <m:r>
                        <m:rPr>
                          <m:sty m:val="p"/>
                        </m:rPr>
                        <m:t>∧</m:t>
                      </m:r>
                      <m:r>
                        <m:t>q</m:t>
                      </m:r>
                      <m:r>
                        <m:rPr>
                          <m:sty m:val="p"/>
                        </m:rPr>
                        <m:t>∧</m:t>
                      </m:r>
                      <m:r>
                        <m:rPr>
                          <m:sty m:val="p"/>
                        </m:rPr>
                        <m:t>¬</m:t>
                      </m:r>
                      <m:r>
                        <m:t>r</m:t>
                      </m:r>
                      <m:r>
                        <m:rPr>
                          <m:sty m:val="p"/>
                        </m:rPr>
                        <m:t>,</m:t>
                      </m:r>
                    </m:oMath>
                  </m:oMathPara>
                </a14:m>
              </a:p>
              <a:p>
                <a:pPr lvl="0" indent="0" marL="0">
                  <a:buNone/>
                </a:pPr>
                <a14:m>
                  <m:oMathPara xmlns:m="http://schemas.openxmlformats.org/officeDocument/2006/math">
                    <m:oMathParaPr>
                      <m:jc m:val="center"/>
                    </m:oMathParaPr>
                    <m:oMath>
                      <m:r>
                        <m:rPr>
                          <m:sty m:val="p"/>
                        </m:rPr>
                        <m:t>¬</m:t>
                      </m:r>
                      <m:r>
                        <m:t>p</m:t>
                      </m:r>
                      <m:r>
                        <m:rPr>
                          <m:sty m:val="p"/>
                        </m:rPr>
                        <m:t>∧</m:t>
                      </m:r>
                      <m:r>
                        <m:rPr>
                          <m:sty m:val="p"/>
                        </m:rPr>
                        <m:t>¬</m:t>
                      </m:r>
                      <m:r>
                        <m:t>q</m:t>
                      </m:r>
                      <m:r>
                        <m:rPr>
                          <m:sty m:val="p"/>
                        </m:rPr>
                        <m:t>∧</m:t>
                      </m:r>
                      <m:r>
                        <m:t>r</m:t>
                      </m:r>
                      <m:r>
                        <m:rPr>
                          <m:sty m:val="p"/>
                        </m:rPr>
                        <m:t>,</m:t>
                      </m:r>
                      <m:r>
                        <m:rPr>
                          <m:sty m:val="p"/>
                        </m:rPr>
                        <m:t>¬</m:t>
                      </m:r>
                      <m:r>
                        <m:t>p</m:t>
                      </m:r>
                      <m:r>
                        <m:rPr>
                          <m:sty m:val="p"/>
                        </m:rPr>
                        <m:t>∧</m:t>
                      </m:r>
                      <m:r>
                        <m:rPr>
                          <m:sty m:val="p"/>
                        </m:rPr>
                        <m:t>¬</m:t>
                      </m:r>
                      <m:r>
                        <m:t>q</m:t>
                      </m:r>
                      <m:r>
                        <m:rPr>
                          <m:sty m:val="p"/>
                        </m:rPr>
                        <m:t>∧</m:t>
                      </m:r>
                      <m:r>
                        <m:rPr>
                          <m:sty m:val="p"/>
                        </m:rPr>
                        <m:t>¬</m:t>
                      </m:r>
                      <m:r>
                        <m:t>r</m:t>
                      </m:r>
                    </m:oMath>
                  </m:oMathPara>
                </a14:m>
              </a:p>
              <a:p>
                <a:pPr lvl="0" indent="0" marL="0">
                  <a:buNone/>
                </a:pPr>
                <a:r>
                  <a:rPr/>
                  <a:t>一般情况下, </a:t>
                </a:r>
                <a14:m>
                  <m:oMath xmlns:m="http://schemas.openxmlformats.org/officeDocument/2006/math">
                    <m:r>
                      <m:t>n</m:t>
                    </m:r>
                  </m:oMath>
                </a14:m>
                <a:r>
                  <a:rPr/>
                  <a:t>个命题变元共有</a:t>
                </a:r>
                <a14:m>
                  <m:oMath xmlns:m="http://schemas.openxmlformats.org/officeDocument/2006/math">
                    <m:sSup>
                      <m:e>
                        <m:r>
                          <m:t>2</m:t>
                        </m:r>
                      </m:e>
                      <m:sup>
                        <m:r>
                          <m:t>n</m:t>
                        </m:r>
                      </m:sup>
                    </m:sSup>
                  </m:oMath>
                </a14:m>
                <a:r>
                  <a:rPr/>
                  <a:t>个不同的极小项, 分别记为</a:t>
                </a:r>
                <a14:m>
                  <m:oMath xmlns:m="http://schemas.openxmlformats.org/officeDocument/2006/math">
                    <m:sSub>
                      <m:e>
                        <m:r>
                          <m:t>m</m:t>
                        </m:r>
                      </m:e>
                      <m:sub>
                        <m:r>
                          <m:t>0</m:t>
                        </m:r>
                      </m:sub>
                    </m:sSub>
                    <m:r>
                      <m:rPr>
                        <m:sty m:val="p"/>
                      </m:rPr>
                      <m:t>,</m:t>
                    </m:r>
                    <m:sSub>
                      <m:e>
                        <m:r>
                          <m:t>m</m:t>
                        </m:r>
                      </m:e>
                      <m:sub>
                        <m:r>
                          <m:t>1</m:t>
                        </m:r>
                      </m:sub>
                    </m:sSub>
                    <m:r>
                      <m:rPr>
                        <m:sty m:val="p"/>
                      </m:rPr>
                      <m:t>,</m:t>
                    </m:r>
                    <m:r>
                      <m:rPr>
                        <m:sty m:val="p"/>
                      </m:rPr>
                      <m:t>⋯</m:t>
                    </m:r>
                    <m:r>
                      <m:rPr>
                        <m:sty m:val="p"/>
                      </m:rPr>
                      <m:t>,</m:t>
                    </m:r>
                    <m:sSub>
                      <m:e>
                        <m:r>
                          <m:t>m</m:t>
                        </m:r>
                      </m:e>
                      <m:sub>
                        <m:sSup>
                          <m:e>
                            <m:r>
                              <m:t>2</m:t>
                            </m:r>
                          </m:e>
                          <m:sup>
                            <m:r>
                              <m:t>n</m:t>
                            </m:r>
                          </m:sup>
                        </m:sSup>
                        <m:r>
                          <m:rPr>
                            <m:sty m:val="p"/>
                          </m:rPr>
                          <m:t>−</m:t>
                        </m:r>
                        <m:r>
                          <m:t>1</m:t>
                        </m:r>
                      </m:sub>
                    </m:sSub>
                  </m:oMath>
                </a14:m>
                <a:r>
                  <a:rPr/>
                  <a:t>, </a:t>
                </a:r>
                <a14:m>
                  <m:oMath xmlns:m="http://schemas.openxmlformats.org/officeDocument/2006/math">
                    <m:sSub>
                      <m:e>
                        <m:r>
                          <m:t>m</m:t>
                        </m:r>
                      </m:e>
                      <m:sub>
                        <m:r>
                          <m:t>i</m:t>
                        </m:r>
                      </m:sub>
                    </m:sSub>
                  </m:oMath>
                </a14:m>
                <a:r>
                  <a:rPr/>
                  <a:t>表示第</a:t>
                </a:r>
                <a14:m>
                  <m:oMath xmlns:m="http://schemas.openxmlformats.org/officeDocument/2006/math">
                    <m:r>
                      <m:t>i</m:t>
                    </m:r>
                  </m:oMath>
                </a14:m>
                <a:r>
                  <a:rPr/>
                  <a:t>个极小项.</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定义:在含有</a:t>
                </a:r>
                <a14:m>
                  <m:oMath xmlns:m="http://schemas.openxmlformats.org/officeDocument/2006/math">
                    <m:r>
                      <m:t>n</m:t>
                    </m:r>
                  </m:oMath>
                </a14:m>
                <a:r>
                  <a:rPr/>
                  <a:t>个命题变元的基本和中, 如果每个变元与它的否定不同时存在, 但二者之一必出现且仅出现一次, 则这样的基本和称为</a:t>
                </a:r>
                <a:r>
                  <a:rPr b="1"/>
                  <a:t>极大项</a:t>
                </a:r>
                <a:r>
                  <a:rPr/>
                  <a:t>.</a:t>
                </a:r>
              </a:p>
              <a:p>
                <a:pPr lvl="0" indent="0" marL="0">
                  <a:buNone/>
                </a:pPr>
                <a:r>
                  <a:rPr/>
                  <a:t>二个命题变元构成的极大项有:</a:t>
                </a:r>
              </a:p>
              <a:p>
                <a:pPr lvl="0" indent="0" marL="0">
                  <a:buNone/>
                </a:pPr>
                <a14:m>
                  <m:oMathPara xmlns:m="http://schemas.openxmlformats.org/officeDocument/2006/math">
                    <m:oMathParaPr>
                      <m:jc m:val="center"/>
                    </m:oMathParaPr>
                    <m:oMath>
                      <m:r>
                        <m:t>p</m:t>
                      </m:r>
                      <m:r>
                        <m:rPr>
                          <m:sty m:val="p"/>
                        </m:rPr>
                        <m:t>∨</m:t>
                      </m:r>
                      <m:r>
                        <m:t>q</m:t>
                      </m:r>
                      <m:r>
                        <m:rPr>
                          <m:sty m:val="p"/>
                        </m:rPr>
                        <m:t>,</m:t>
                      </m:r>
                      <m:r>
                        <m:t>p</m:t>
                      </m:r>
                      <m:r>
                        <m:rPr>
                          <m:sty m:val="p"/>
                        </m:rPr>
                        <m:t>∨</m:t>
                      </m:r>
                      <m:r>
                        <m:rPr>
                          <m:sty m:val="p"/>
                        </m:rPr>
                        <m:t>¬</m:t>
                      </m:r>
                      <m:r>
                        <m:t>q</m:t>
                      </m:r>
                      <m:r>
                        <m:rPr>
                          <m:sty m:val="p"/>
                        </m:rPr>
                        <m:t>,</m:t>
                      </m:r>
                      <m:r>
                        <m:rPr>
                          <m:sty m:val="p"/>
                        </m:rPr>
                        <m:t>¬</m:t>
                      </m:r>
                      <m:r>
                        <m:t>p</m:t>
                      </m:r>
                      <m:r>
                        <m:rPr>
                          <m:sty m:val="p"/>
                        </m:rPr>
                        <m:t>∨</m:t>
                      </m:r>
                      <m:r>
                        <m:t>q</m:t>
                      </m:r>
                      <m:r>
                        <m:rPr>
                          <m:sty m:val="p"/>
                        </m:rPr>
                        <m:t>,</m:t>
                      </m:r>
                      <m:r>
                        <m:rPr>
                          <m:sty m:val="p"/>
                        </m:rPr>
                        <m:t>¬</m:t>
                      </m:r>
                      <m:r>
                        <m:t>p</m:t>
                      </m:r>
                      <m:r>
                        <m:rPr>
                          <m:sty m:val="p"/>
                        </m:rPr>
                        <m:t>∨</m:t>
                      </m:r>
                      <m:r>
                        <m:rPr>
                          <m:sty m:val="p"/>
                        </m:rPr>
                        <m:t>¬</m:t>
                      </m:r>
                      <m:r>
                        <m:t>q</m:t>
                      </m:r>
                    </m:oMath>
                  </m:oMathPara>
                </a14:m>
              </a:p>
              <a:p>
                <a:pPr lvl="0" indent="0" marL="0">
                  <a:buNone/>
                </a:pPr>
                <a:r>
                  <a:rPr/>
                  <a:t>三个命题变元构成的极大项有:</a:t>
                </a:r>
              </a:p>
              <a:p>
                <a:pPr lvl="0" indent="0" marL="0">
                  <a:buNone/>
                </a:pPr>
                <a14:m>
                  <m:oMathPara xmlns:m="http://schemas.openxmlformats.org/officeDocument/2006/math">
                    <m:oMathParaPr>
                      <m:jc m:val="center"/>
                    </m:oMathParaPr>
                    <m:oMath>
                      <m:r>
                        <m:t>p</m:t>
                      </m:r>
                      <m:r>
                        <m:rPr>
                          <m:sty m:val="p"/>
                        </m:rPr>
                        <m:t>∨</m:t>
                      </m:r>
                      <m:r>
                        <m:t>q</m:t>
                      </m:r>
                      <m:r>
                        <m:rPr>
                          <m:sty m:val="p"/>
                        </m:rPr>
                        <m:t>∨</m:t>
                      </m:r>
                      <m:r>
                        <m:t>r</m:t>
                      </m:r>
                      <m:r>
                        <m:rPr>
                          <m:sty m:val="p"/>
                        </m:rPr>
                        <m:t>,</m:t>
                      </m:r>
                      <m:r>
                        <m:t>p</m:t>
                      </m:r>
                      <m:r>
                        <m:rPr>
                          <m:sty m:val="p"/>
                        </m:rPr>
                        <m:t>∨</m:t>
                      </m:r>
                      <m:r>
                        <m:t>q</m:t>
                      </m:r>
                      <m:r>
                        <m:rPr>
                          <m:sty m:val="p"/>
                        </m:rPr>
                        <m:t>∨</m:t>
                      </m:r>
                      <m:r>
                        <m:rPr>
                          <m:sty m:val="p"/>
                        </m:rPr>
                        <m:t>¬</m:t>
                      </m:r>
                      <m:r>
                        <m:t>r</m:t>
                      </m:r>
                      <m:r>
                        <m:rPr>
                          <m:sty m:val="p"/>
                        </m:rPr>
                        <m:t>,</m:t>
                      </m:r>
                      <m:r>
                        <m:t>p</m:t>
                      </m:r>
                      <m:r>
                        <m:rPr>
                          <m:sty m:val="p"/>
                        </m:rPr>
                        <m:t>∨</m:t>
                      </m:r>
                      <m:r>
                        <m:rPr>
                          <m:sty m:val="p"/>
                        </m:rPr>
                        <m:t>¬</m:t>
                      </m:r>
                      <m:r>
                        <m:t>q</m:t>
                      </m:r>
                      <m:r>
                        <m:rPr>
                          <m:sty m:val="p"/>
                        </m:rPr>
                        <m:t>∨</m:t>
                      </m:r>
                      <m:r>
                        <m:t>r</m:t>
                      </m:r>
                      <m:r>
                        <m:rPr>
                          <m:sty m:val="p"/>
                        </m:rPr>
                        <m:t>,</m:t>
                      </m:r>
                      <m:r>
                        <m:t>p</m:t>
                      </m:r>
                      <m:r>
                        <m:rPr>
                          <m:sty m:val="p"/>
                        </m:rPr>
                        <m:t>∨</m:t>
                      </m:r>
                      <m:r>
                        <m:rPr>
                          <m:sty m:val="p"/>
                        </m:rPr>
                        <m:t>¬</m:t>
                      </m:r>
                      <m:r>
                        <m:t>q</m:t>
                      </m:r>
                      <m:r>
                        <m:rPr>
                          <m:sty m:val="p"/>
                        </m:rPr>
                        <m:t>∨</m:t>
                      </m:r>
                      <m:r>
                        <m:rPr>
                          <m:sty m:val="p"/>
                        </m:rPr>
                        <m:t>¬</m:t>
                      </m:r>
                      <m:r>
                        <m:t>r</m:t>
                      </m:r>
                      <m:r>
                        <m:rPr>
                          <m:sty m:val="p"/>
                        </m:rPr>
                        <m:t>,</m:t>
                      </m:r>
                      <m:r>
                        <m:rPr>
                          <m:sty m:val="p"/>
                        </m:rPr>
                        <m:t>¬</m:t>
                      </m:r>
                      <m:r>
                        <m:t>p</m:t>
                      </m:r>
                      <m:r>
                        <m:rPr>
                          <m:sty m:val="p"/>
                        </m:rPr>
                        <m:t>∨</m:t>
                      </m:r>
                      <m:r>
                        <m:t>q</m:t>
                      </m:r>
                      <m:r>
                        <m:rPr>
                          <m:sty m:val="p"/>
                        </m:rPr>
                        <m:t>∨</m:t>
                      </m:r>
                      <m:r>
                        <m:t>r</m:t>
                      </m:r>
                      <m:r>
                        <m:rPr>
                          <m:sty m:val="p"/>
                        </m:rPr>
                        <m:t>,</m:t>
                      </m:r>
                      <m:r>
                        <m:rPr>
                          <m:sty m:val="p"/>
                        </m:rPr>
                        <m:t>¬</m:t>
                      </m:r>
                      <m:r>
                        <m:t>p</m:t>
                      </m:r>
                      <m:r>
                        <m:rPr>
                          <m:sty m:val="p"/>
                        </m:rPr>
                        <m:t>∨</m:t>
                      </m:r>
                      <m:r>
                        <m:t>q</m:t>
                      </m:r>
                      <m:r>
                        <m:rPr>
                          <m:sty m:val="p"/>
                        </m:rPr>
                        <m:t>∨</m:t>
                      </m:r>
                      <m:r>
                        <m:rPr>
                          <m:sty m:val="p"/>
                        </m:rPr>
                        <m:t>¬</m:t>
                      </m:r>
                      <m:r>
                        <m:t>r</m:t>
                      </m:r>
                      <m:r>
                        <m:rPr>
                          <m:sty m:val="p"/>
                        </m:rPr>
                        <m:t>,</m:t>
                      </m:r>
                    </m:oMath>
                  </m:oMathPara>
                </a14:m>
              </a:p>
              <a:p>
                <a:pPr lvl="0" indent="0" marL="0">
                  <a:buNone/>
                </a:pPr>
                <a14:m>
                  <m:oMathPara xmlns:m="http://schemas.openxmlformats.org/officeDocument/2006/math">
                    <m:oMathParaPr>
                      <m:jc m:val="center"/>
                    </m:oMathParaPr>
                    <m:oMath>
                      <m:r>
                        <m:rPr>
                          <m:sty m:val="p"/>
                        </m:rPr>
                        <m:t>¬</m:t>
                      </m:r>
                      <m:r>
                        <m:t>p</m:t>
                      </m:r>
                      <m:r>
                        <m:rPr>
                          <m:sty m:val="p"/>
                        </m:rPr>
                        <m:t>∨</m:t>
                      </m:r>
                      <m:r>
                        <m:rPr>
                          <m:sty m:val="p"/>
                        </m:rPr>
                        <m:t>¬</m:t>
                      </m:r>
                      <m:r>
                        <m:t>q</m:t>
                      </m:r>
                      <m:r>
                        <m:rPr>
                          <m:sty m:val="p"/>
                        </m:rPr>
                        <m:t>∨</m:t>
                      </m:r>
                      <m:r>
                        <m:t>r</m:t>
                      </m:r>
                      <m:r>
                        <m:rPr>
                          <m:sty m:val="p"/>
                        </m:rPr>
                        <m:t>,</m:t>
                      </m:r>
                      <m:r>
                        <m:rPr>
                          <m:sty m:val="p"/>
                        </m:rPr>
                        <m:t>¬</m:t>
                      </m:r>
                      <m:r>
                        <m:t>p</m:t>
                      </m:r>
                      <m:r>
                        <m:rPr>
                          <m:sty m:val="p"/>
                        </m:rPr>
                        <m:t>∨</m:t>
                      </m:r>
                      <m:r>
                        <m:rPr>
                          <m:sty m:val="p"/>
                        </m:rPr>
                        <m:t>¬</m:t>
                      </m:r>
                      <m:r>
                        <m:t>q</m:t>
                      </m:r>
                      <m:r>
                        <m:rPr>
                          <m:sty m:val="p"/>
                        </m:rPr>
                        <m:t>∨</m:t>
                      </m:r>
                      <m:r>
                        <m:rPr>
                          <m:sty m:val="p"/>
                        </m:rPr>
                        <m:t>¬</m:t>
                      </m:r>
                      <m:r>
                        <m:t>r</m:t>
                      </m:r>
                    </m:oMath>
                  </m:oMathPara>
                </a14:m>
              </a:p>
              <a:p>
                <a:pPr lvl="0" indent="0" marL="0">
                  <a:buNone/>
                </a:pPr>
                <a:r>
                  <a:rPr/>
                  <a:t>一般情况下, </a:t>
                </a:r>
                <a14:m>
                  <m:oMath xmlns:m="http://schemas.openxmlformats.org/officeDocument/2006/math">
                    <m:r>
                      <m:t>n</m:t>
                    </m:r>
                  </m:oMath>
                </a14:m>
                <a:r>
                  <a:rPr/>
                  <a:t>个命题变元共有</a:t>
                </a:r>
                <a14:m>
                  <m:oMath xmlns:m="http://schemas.openxmlformats.org/officeDocument/2006/math">
                    <m:sSup>
                      <m:e>
                        <m:r>
                          <m:t>2</m:t>
                        </m:r>
                      </m:e>
                      <m:sup>
                        <m:r>
                          <m:t>n</m:t>
                        </m:r>
                      </m:sup>
                    </m:sSup>
                  </m:oMath>
                </a14:m>
                <a:r>
                  <a:rPr/>
                  <a:t>个不同的极大项, 分别记为</a:t>
                </a:r>
                <a14:m>
                  <m:oMath xmlns:m="http://schemas.openxmlformats.org/officeDocument/2006/math">
                    <m:sSub>
                      <m:e>
                        <m:r>
                          <m:t>M</m:t>
                        </m:r>
                      </m:e>
                      <m:sub>
                        <m:r>
                          <m:t>0</m:t>
                        </m:r>
                      </m:sub>
                    </m:sSub>
                    <m:r>
                      <m:rPr>
                        <m:sty m:val="p"/>
                      </m:rPr>
                      <m:t>,</m:t>
                    </m:r>
                    <m:sSub>
                      <m:e>
                        <m:r>
                          <m:t>M</m:t>
                        </m:r>
                      </m:e>
                      <m:sub>
                        <m:r>
                          <m:t>1</m:t>
                        </m:r>
                      </m:sub>
                    </m:sSub>
                    <m:r>
                      <m:rPr>
                        <m:sty m:val="p"/>
                      </m:rPr>
                      <m:t>,</m:t>
                    </m:r>
                    <m:r>
                      <m:rPr>
                        <m:sty m:val="p"/>
                      </m:rPr>
                      <m:t>⋯</m:t>
                    </m:r>
                    <m:r>
                      <m:rPr>
                        <m:sty m:val="p"/>
                      </m:rPr>
                      <m:t>,</m:t>
                    </m:r>
                    <m:sSub>
                      <m:e>
                        <m:r>
                          <m:t>M</m:t>
                        </m:r>
                      </m:e>
                      <m:sub>
                        <m:sSup>
                          <m:e>
                            <m:r>
                              <m:t>2</m:t>
                            </m:r>
                          </m:e>
                          <m:sup>
                            <m:r>
                              <m:t>n</m:t>
                            </m:r>
                          </m:sup>
                        </m:sSup>
                        <m:r>
                          <m:rPr>
                            <m:sty m:val="p"/>
                          </m:rPr>
                          <m:t>−</m:t>
                        </m:r>
                        <m:r>
                          <m:t>1</m:t>
                        </m:r>
                      </m:sub>
                    </m:sSub>
                    <m:r>
                      <m:rPr>
                        <m:sty m:val="p"/>
                      </m:rPr>
                      <m:t>,</m:t>
                    </m:r>
                    <m:sSub>
                      <m:e>
                        <m:r>
                          <m:t>M</m:t>
                        </m:r>
                      </m:e>
                      <m:sub>
                        <m:r>
                          <m:t>i</m:t>
                        </m:r>
                      </m:sub>
                    </m:sSub>
                  </m:oMath>
                </a14:m>
                <a:r>
                  <a:rPr/>
                  <a:t>表示第</a:t>
                </a:r>
                <a14:m>
                  <m:oMath xmlns:m="http://schemas.openxmlformats.org/officeDocument/2006/math">
                    <m:r>
                      <m:t>i</m:t>
                    </m:r>
                  </m:oMath>
                </a14:m>
                <a:r>
                  <a:rPr/>
                  <a:t>个极大项.</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对于给定的含</a:t>
                </a:r>
                <a14:m>
                  <m:oMath xmlns:m="http://schemas.openxmlformats.org/officeDocument/2006/math">
                    <m:r>
                      <m:t>n</m:t>
                    </m:r>
                  </m:oMath>
                </a14:m>
                <a:r>
                  <a:rPr/>
                  <a:t>个命题变元的命题公式, 若其析取范式的基本积均是这</a:t>
                </a:r>
                <a14:m>
                  <m:oMath xmlns:m="http://schemas.openxmlformats.org/officeDocument/2006/math">
                    <m:r>
                      <m:t>n</m:t>
                    </m:r>
                  </m:oMath>
                </a14:m>
                <a:r>
                  <a:rPr/>
                  <a:t>个命题变元的极小项, 则称该析取范式为命题公式的</a:t>
                </a:r>
                <a:r>
                  <a:rPr b="1"/>
                  <a:t>主析取范式</a:t>
                </a:r>
                <a:r>
                  <a:rPr/>
                  <a:t>.</a:t>
                </a:r>
              </a:p>
              <a:p>
                <a:pPr lvl="0" indent="0" marL="0">
                  <a:buNone/>
                </a:pPr>
                <a:r>
                  <a:rPr/>
                  <a:t>基本形式:</a:t>
                </a:r>
              </a:p>
              <a:p>
                <a:pPr lvl="0" indent="0" marL="0">
                  <a:buNone/>
                </a:pPr>
                <a14:m>
                  <m:oMathPara xmlns:m="http://schemas.openxmlformats.org/officeDocument/2006/math">
                    <m:oMathParaPr>
                      <m:jc m:val="center"/>
                    </m:oMathParaPr>
                    <m:oMath>
                      <m:sSub>
                        <m:e>
                          <m:r>
                            <m:t>A</m:t>
                          </m:r>
                        </m:e>
                        <m:sub>
                          <m:r>
                            <m:t>1</m:t>
                          </m:r>
                        </m:sub>
                      </m:sSub>
                      <m:r>
                        <m:rPr>
                          <m:sty m:val="p"/>
                        </m:rPr>
                        <m:t>∨</m:t>
                      </m:r>
                      <m:sSub>
                        <m:e>
                          <m:r>
                            <m:t>A</m:t>
                          </m:r>
                        </m:e>
                        <m:sub>
                          <m:r>
                            <m:t>2</m:t>
                          </m:r>
                        </m:sub>
                      </m:sSub>
                      <m:r>
                        <m:rPr>
                          <m:sty m:val="p"/>
                        </m:rPr>
                        <m:t>∨</m:t>
                      </m:r>
                      <m:r>
                        <m:rPr>
                          <m:sty m:val="p"/>
                        </m:rPr>
                        <m:t>⋯</m:t>
                      </m:r>
                      <m:r>
                        <m:rPr>
                          <m:sty m:val="p"/>
                        </m:rPr>
                        <m:t>∨</m:t>
                      </m:r>
                      <m:sSub>
                        <m:e>
                          <m:r>
                            <m:t>A</m:t>
                          </m:r>
                        </m:e>
                        <m:sub>
                          <m:r>
                            <m:t>n</m:t>
                          </m:r>
                        </m:sub>
                      </m:sSub>
                    </m:oMath>
                  </m:oMathPara>
                </a14:m>
              </a:p>
              <a:p>
                <a:pPr lvl="0" indent="0" marL="0">
                  <a:buNone/>
                </a:pPr>
                <a:r>
                  <a:rPr/>
                  <a:t>对于给定的含</a:t>
                </a:r>
                <a14:m>
                  <m:oMath xmlns:m="http://schemas.openxmlformats.org/officeDocument/2006/math">
                    <m:r>
                      <m:t>n</m:t>
                    </m:r>
                  </m:oMath>
                </a14:m>
                <a:r>
                  <a:rPr/>
                  <a:t>个命题变元的命题公式, 若其合取范式的基本和均是这</a:t>
                </a:r>
                <a14:m>
                  <m:oMath xmlns:m="http://schemas.openxmlformats.org/officeDocument/2006/math">
                    <m:r>
                      <m:t>n</m:t>
                    </m:r>
                  </m:oMath>
                </a14:m>
                <a:r>
                  <a:rPr/>
                  <a:t>个命题变元的极大项, 则称该合取范式为命题公式的</a:t>
                </a:r>
                <a:r>
                  <a:rPr b="1"/>
                  <a:t>主合取范式</a:t>
                </a:r>
                <a:r>
                  <a:rPr/>
                  <a:t>.</a:t>
                </a:r>
              </a:p>
              <a:p>
                <a:pPr lvl="0" indent="0" marL="0">
                  <a:buNone/>
                </a:pPr>
                <a:r>
                  <a:rPr/>
                  <a:t>基本形式:</a:t>
                </a:r>
              </a:p>
              <a:p>
                <a:pPr lvl="0" indent="0" marL="0">
                  <a:buNone/>
                </a:pPr>
                <a14:m>
                  <m:oMathPara xmlns:m="http://schemas.openxmlformats.org/officeDocument/2006/math">
                    <m:oMathParaPr>
                      <m:jc m:val="center"/>
                    </m:oMathParaPr>
                    <m:oMath>
                      <m:sSub>
                        <m:e>
                          <m:r>
                            <m:t>B</m:t>
                          </m:r>
                        </m:e>
                        <m:sub>
                          <m:r>
                            <m:t>1</m:t>
                          </m:r>
                        </m:sub>
                      </m:sSub>
                      <m:r>
                        <m:rPr>
                          <m:sty m:val="p"/>
                        </m:rPr>
                        <m:t>∧</m:t>
                      </m:r>
                      <m:sSub>
                        <m:e>
                          <m:r>
                            <m:t>B</m:t>
                          </m:r>
                        </m:e>
                        <m:sub>
                          <m:r>
                            <m:t>2</m:t>
                          </m:r>
                        </m:sub>
                      </m:sSub>
                      <m:r>
                        <m:rPr>
                          <m:sty m:val="p"/>
                        </m:rPr>
                        <m:t>∧</m:t>
                      </m:r>
                      <m:r>
                        <m:rPr>
                          <m:sty m:val="p"/>
                        </m:rPr>
                        <m:t>⋯</m:t>
                      </m:r>
                      <m:r>
                        <m:rPr>
                          <m:sty m:val="p"/>
                        </m:rPr>
                        <m:t>∧</m:t>
                      </m:r>
                      <m:sSub>
                        <m:e>
                          <m:r>
                            <m:t>B</m:t>
                          </m:r>
                        </m:e>
                        <m:sub>
                          <m:r>
                            <m:t>n</m:t>
                          </m:r>
                        </m:sub>
                      </m:sSub>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indent="0" marL="0">
              <a:buNone/>
            </a:pPr>
            <a:r>
              <a:rPr/>
              <a:t>定理(主析取范式存在唯一性): 任一个不为永假式的命题公式都存在与其等价的主析取范式, 且唯一.</a:t>
            </a:r>
          </a:p>
          <a:p>
            <a:pPr lvl="0" indent="0" marL="0">
              <a:buNone/>
            </a:pPr>
            <a:r>
              <a:rPr/>
              <a:t>定理(主合取范式存在唯一性): 任一个不为永真式的命题公式都存在与其等价的主合取范式, 且唯一.</a:t>
            </a:r>
          </a:p>
          <a:p>
            <a:pPr lvl="0" indent="0" marL="0">
              <a:buNone/>
            </a:pPr>
            <a:r>
              <a:rPr/>
              <a:t>求主范式可采用两种方法:</a:t>
            </a:r>
          </a:p>
          <a:p>
            <a:pPr lvl="0" indent="-457200" marL="457200">
              <a:buAutoNum type="arabicParenBoth"/>
            </a:pPr>
            <a:r>
              <a:rPr/>
              <a:t>真值表法</a:t>
            </a:r>
          </a:p>
          <a:p>
            <a:pPr lvl="0" indent="-457200" marL="457200">
              <a:buAutoNum type="arabicParenBoth"/>
            </a:pPr>
            <a:r>
              <a:rPr/>
              <a:t>公式推演法(等值演算法)</a:t>
            </a:r>
          </a:p>
        </p:txBody>
      </p:sp>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一个命题公式的主范式可通过构造其真值表的办法予以写出.</a:t>
                </a:r>
              </a:p>
              <a:p>
                <a:pPr lvl="0" indent="0" marL="0">
                  <a:buNone/>
                </a:pPr>
                <a:r>
                  <a:rPr/>
                  <a:t>在真值表中, 命题公式真值为</a:t>
                </a:r>
                <a14:m>
                  <m:oMath xmlns:m="http://schemas.openxmlformats.org/officeDocument/2006/math">
                    <m:r>
                      <m:t>T</m:t>
                    </m:r>
                  </m:oMath>
                </a14:m>
                <a:r>
                  <a:rPr/>
                  <a:t>的解释所对应真值为</a:t>
                </a:r>
                <a14:m>
                  <m:oMath xmlns:m="http://schemas.openxmlformats.org/officeDocument/2006/math">
                    <m:r>
                      <m:t>T</m:t>
                    </m:r>
                  </m:oMath>
                </a14:m>
                <a:r>
                  <a:rPr/>
                  <a:t>的极小项的析取, 即为该命题公式的主析取范式.</a:t>
                </a:r>
              </a:p>
              <a:p>
                <a:pPr lvl="0" indent="0" marL="0">
                  <a:buNone/>
                </a:pPr>
                <a:r>
                  <a:rPr/>
                  <a:t>在真值表法, 命题公式真值为</a:t>
                </a:r>
                <a14:m>
                  <m:oMath xmlns:m="http://schemas.openxmlformats.org/officeDocument/2006/math">
                    <m:r>
                      <m:t>F</m:t>
                    </m:r>
                  </m:oMath>
                </a14:m>
                <a:r>
                  <a:rPr/>
                  <a:t>的解释所对应真值为</a:t>
                </a:r>
                <a14:m>
                  <m:oMath xmlns:m="http://schemas.openxmlformats.org/officeDocument/2006/math">
                    <m:r>
                      <m:t>F</m:t>
                    </m:r>
                  </m:oMath>
                </a14:m>
                <a:r>
                  <a:rPr/>
                  <a:t>的极大项的合取, 即为该命题公式的主合取范式.</a:t>
                </a:r>
              </a:p>
              <a:p>
                <a:pPr lvl="0" indent="0" marL="0">
                  <a:buNone/>
                </a:pPr>
                <a:r>
                  <a:rPr/>
                  <a:t>例: 求</a:t>
                </a:r>
                <a14:m>
                  <m:oMath xmlns:m="http://schemas.openxmlformats.org/officeDocument/2006/math">
                    <m:r>
                      <m:t>p</m:t>
                    </m:r>
                    <m:r>
                      <m:rPr>
                        <m:sty m:val="p"/>
                      </m:rPr>
                      <m:t>→</m:t>
                    </m:r>
                    <m:r>
                      <m:t>q</m:t>
                    </m:r>
                  </m:oMath>
                </a14:m>
                <a:r>
                  <a:rPr/>
                  <a:t>的主析取范式.</a:t>
                </a:r>
              </a:p>
              <a:p>
                <a:pPr lvl="0" indent="0" marL="0">
                  <a:buNone/>
                </a:pPr>
                <a:r>
                  <a:rPr/>
                  <a:t>解: </a:t>
                </a:r>
                <a14:m>
                  <m:oMath xmlns:m="http://schemas.openxmlformats.org/officeDocument/2006/math">
                    <m:r>
                      <m:t>p</m:t>
                    </m:r>
                    <m:r>
                      <m:rPr>
                        <m:sty m:val="p"/>
                      </m:rPr>
                      <m:t>→</m:t>
                    </m:r>
                    <m:r>
                      <m:t>q</m:t>
                    </m:r>
                  </m:oMath>
                </a14:m>
                <a:r>
                  <a:rPr/>
                  <a:t>的主析取范式就是</a:t>
                </a:r>
                <a14:m>
                  <m:oMath xmlns:m="http://schemas.openxmlformats.org/officeDocument/2006/math">
                    <m:r>
                      <m:t>p</m:t>
                    </m:r>
                    <m:r>
                      <m:rPr>
                        <m:sty m:val="p"/>
                      </m:rPr>
                      <m:t>∧</m:t>
                    </m:r>
                    <m:r>
                      <m:t>q</m:t>
                    </m:r>
                  </m:oMath>
                </a14:m>
                <a:r>
                  <a:rPr/>
                  <a:t>, </a:t>
                </a:r>
                <a14:m>
                  <m:oMath xmlns:m="http://schemas.openxmlformats.org/officeDocument/2006/math">
                    <m:r>
                      <m:t>p</m:t>
                    </m:r>
                    <m:r>
                      <m:rPr>
                        <m:sty m:val="p"/>
                      </m:rPr>
                      <m:t>∧</m:t>
                    </m:r>
                    <m:r>
                      <m:rPr>
                        <m:sty m:val="p"/>
                      </m:rPr>
                      <m:t>¬</m:t>
                    </m:r>
                    <m:r>
                      <m:t>q</m:t>
                    </m:r>
                  </m:oMath>
                </a14:m>
                <a:r>
                  <a:rPr/>
                  <a:t>, </a:t>
                </a:r>
                <a14:m>
                  <m:oMath xmlns:m="http://schemas.openxmlformats.org/officeDocument/2006/math">
                    <m:r>
                      <m:rPr>
                        <m:sty m:val="p"/>
                      </m:rPr>
                      <m:t>¬</m:t>
                    </m:r>
                    <m:r>
                      <m:t>p</m:t>
                    </m:r>
                    <m:r>
                      <m:rPr>
                        <m:sty m:val="p"/>
                      </m:rPr>
                      <m:t>∧</m:t>
                    </m:r>
                    <m:r>
                      <m:t>q</m:t>
                    </m:r>
                  </m:oMath>
                </a14:m>
                <a:r>
                  <a:rPr/>
                  <a:t>, </a:t>
                </a:r>
                <a14:m>
                  <m:oMath xmlns:m="http://schemas.openxmlformats.org/officeDocument/2006/math">
                    <m:r>
                      <m:rPr>
                        <m:sty m:val="p"/>
                      </m:rPr>
                      <m:t>¬</m:t>
                    </m:r>
                    <m:r>
                      <m:t>p</m:t>
                    </m:r>
                    <m:r>
                      <m:rPr>
                        <m:sty m:val="p"/>
                      </m:rPr>
                      <m:t>∧</m:t>
                    </m:r>
                    <m:r>
                      <m:rPr>
                        <m:sty m:val="p"/>
                      </m:rPr>
                      <m:t>¬</m:t>
                    </m:r>
                    <m:r>
                      <m:t>q</m:t>
                    </m:r>
                  </m:oMath>
                </a14:m>
                <a:r>
                  <a:rPr/>
                  <a:t>这四个极小项中若干个的析取.</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命题分简单命题和复合命题.</a:t>
                </a:r>
              </a:p>
              <a:p>
                <a:pPr lvl="0" indent="0" marL="0">
                  <a:buNone/>
                </a:pPr>
                <a:r>
                  <a:rPr b="1"/>
                  <a:t>简单命题</a:t>
                </a:r>
                <a:r>
                  <a:rPr/>
                  <a:t>:由简单句构成的命题(也称</a:t>
                </a:r>
                <a:r>
                  <a:rPr b="1"/>
                  <a:t>原子命题</a:t>
                </a:r>
                <a:r>
                  <a:rPr/>
                  <a:t>).</a:t>
                </a:r>
              </a:p>
              <a:p>
                <a:pPr lvl="0" indent="0" marL="0">
                  <a:buNone/>
                </a:pPr>
                <a:r>
                  <a:rPr/>
                  <a:t>简单命题不能再进行细分. 简单命题一般用小写英文字母</a:t>
                </a:r>
                <a14:m>
                  <m:oMath xmlns:m="http://schemas.openxmlformats.org/officeDocument/2006/math">
                    <m:r>
                      <m:t>p</m:t>
                    </m:r>
                    <m:r>
                      <m:rPr>
                        <m:sty m:val="p"/>
                      </m:rPr>
                      <m:t>,</m:t>
                    </m:r>
                    <m:r>
                      <m:t>q</m:t>
                    </m:r>
                    <m:r>
                      <m:rPr>
                        <m:sty m:val="p"/>
                      </m:rPr>
                      <m:t>,</m:t>
                    </m:r>
                    <m:r>
                      <m:t>r</m:t>
                    </m:r>
                    <m:r>
                      <m:rPr>
                        <m:sty m:val="p"/>
                      </m:rPr>
                      <m:t>⋯</m:t>
                    </m:r>
                  </m:oMath>
                </a14:m>
                <a:r>
                  <a:rPr/>
                  <a:t>及其带下标的小写英文字母</a:t>
                </a:r>
                <a14:m>
                  <m:oMath xmlns:m="http://schemas.openxmlformats.org/officeDocument/2006/math">
                    <m:sSub>
                      <m:e>
                        <m:r>
                          <m:t>p</m:t>
                        </m:r>
                      </m:e>
                      <m:sub>
                        <m:r>
                          <m:t>i</m:t>
                        </m:r>
                      </m:sub>
                    </m:sSub>
                    <m:r>
                      <m:rPr>
                        <m:sty m:val="p"/>
                      </m:rPr>
                      <m:t>,</m:t>
                    </m:r>
                    <m:sSub>
                      <m:e>
                        <m:r>
                          <m:t>q</m:t>
                        </m:r>
                      </m:e>
                      <m:sub>
                        <m:r>
                          <m:t>i</m:t>
                        </m:r>
                      </m:sub>
                    </m:sSub>
                    <m:r>
                      <m:rPr>
                        <m:sty m:val="p"/>
                      </m:rPr>
                      <m:t>,</m:t>
                    </m:r>
                    <m:sSub>
                      <m:e>
                        <m:r>
                          <m:t>r</m:t>
                        </m:r>
                      </m:e>
                      <m:sub>
                        <m:r>
                          <m:t>i</m:t>
                        </m:r>
                      </m:sub>
                    </m:sSub>
                    <m:r>
                      <m:rPr>
                        <m:sty m:val="p"/>
                      </m:rPr>
                      <m:t>,</m:t>
                    </m:r>
                    <m:r>
                      <m:rPr>
                        <m:sty m:val="p"/>
                      </m:rPr>
                      <m:t>⋯</m:t>
                    </m:r>
                  </m:oMath>
                </a14:m>
                <a:r>
                  <a:rPr/>
                  <a:t>表示. 这些表示简单命题的符号称为</a:t>
                </a:r>
                <a:r>
                  <a:rPr b="1"/>
                  <a:t>命题标识符</a:t>
                </a:r>
                <a:r>
                  <a:rPr/>
                  <a:t>.</a:t>
                </a:r>
              </a:p>
              <a:p>
                <a:pPr lvl="0" indent="0" marL="0">
                  <a:buNone/>
                </a:pPr>
                <a:r>
                  <a:rPr/>
                  <a:t>例:</a:t>
                </a:r>
              </a:p>
              <a:p>
                <a:pPr lvl="0"/>
                <a14:m>
                  <m:oMath xmlns:m="http://schemas.openxmlformats.org/officeDocument/2006/math">
                    <m:r>
                      <m:t>p</m:t>
                    </m:r>
                  </m:oMath>
                </a14:m>
                <a:r>
                  <a:rPr/>
                  <a:t>: 海南是个美丽的岛屿</a:t>
                </a:r>
              </a:p>
              <a:p>
                <a:pPr lvl="0"/>
                <a14:m>
                  <m:oMath xmlns:m="http://schemas.openxmlformats.org/officeDocument/2006/math">
                    <m:r>
                      <m:t>q</m:t>
                    </m:r>
                  </m:oMath>
                </a14:m>
                <a:r>
                  <a:rPr/>
                  <a:t>: 今天是晴天</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命题公式及两个命题变元极小项的真值表如下:</a:t>
                </a:r>
              </a:p>
              <a:p>
                <a:pPr lvl="0" indent="0" marL="0">
                  <a:buNone/>
                </a:pPr>
                <a:r>
                  <a:rPr/>
                  <a:t> </a:t>
                </a:r>
              </a:p>
              <a:p>
                <a:pPr lvl="0" indent="0" marL="0">
                  <a:buNone/>
                </a:pPr>
                <a14:m>
                  <m:oMathPara xmlns:m="http://schemas.openxmlformats.org/officeDocument/2006/math">
                    <m:oMathParaPr>
                      <m:jc m:val="center"/>
                    </m:oMathParaPr>
                    <m:oMath>
                      <m:m>
                        <m:mPr>
                          <m:baseJc m:val="center"/>
                          <m:plcHide m:val="1"/>
                          <m:mcs>
                            <m:mc>
                              <m:mcPr>
                                <m:mcJc m:val="center"/>
                                <m:count m:val="1"/>
                              </m:mcPr>
                            </m:mc>
                            <m:mc>
                              <m:mcPr>
                                <m:mcJc m:val="center"/>
                                <m:count m:val="1"/>
                              </m:mcPr>
                            </m:mc>
                            <m:mc>
                              <m:mcPr>
                                <m:mcJc m:val="center"/>
                                <m:count m:val="1"/>
                              </m:mcPr>
                            </m:mc>
                            <m:mc>
                              <m:mcPr>
                                <m:mcJc m:val="center"/>
                                <m:count m:val="1"/>
                              </m:mcPr>
                            </m:mc>
                            <m:mc>
                              <m:mcPr>
                                <m:mcJc m:val="center"/>
                                <m:count m:val="1"/>
                              </m:mcPr>
                            </m:mc>
                            <m:mc>
                              <m:mcPr>
                                <m:mcJc m:val="center"/>
                                <m:count m:val="1"/>
                              </m:mcPr>
                            </m:mc>
                            <m:mc>
                              <m:mcPr>
                                <m:mcJc m:val="center"/>
                                <m:count m:val="1"/>
                              </m:mcPr>
                            </m:mc>
                          </m:mcs>
                        </m:mPr>
                        <m:mr>
                          <m:e>
                            <m:r>
                              <m:t>p</m:t>
                            </m:r>
                          </m:e>
                          <m:e>
                            <m:r>
                              <m:t>q</m:t>
                            </m:r>
                          </m:e>
                          <m:e>
                            <m:r>
                              <m:t>p</m:t>
                            </m:r>
                            <m:r>
                              <m:rPr>
                                <m:sty m:val="p"/>
                              </m:rPr>
                              <m:t>→</m:t>
                            </m:r>
                            <m:r>
                              <m:t>q</m:t>
                            </m:r>
                          </m:e>
                          <m:e>
                            <m:r>
                              <m:rPr>
                                <m:sty m:val="p"/>
                              </m:rPr>
                              <m:t>¬</m:t>
                            </m:r>
                            <m:r>
                              <m:t>p</m:t>
                            </m:r>
                            <m:r>
                              <m:rPr>
                                <m:sty m:val="p"/>
                              </m:rPr>
                              <m:t>∧</m:t>
                            </m:r>
                            <m:r>
                              <m:rPr>
                                <m:sty m:val="p"/>
                              </m:rPr>
                              <m:t>¬</m:t>
                            </m:r>
                            <m:r>
                              <m:t>q</m:t>
                            </m:r>
                          </m:e>
                          <m:e>
                            <m:r>
                              <m:rPr>
                                <m:sty m:val="p"/>
                              </m:rPr>
                              <m:t>¬</m:t>
                            </m:r>
                            <m:r>
                              <m:t>p</m:t>
                            </m:r>
                            <m:r>
                              <m:rPr>
                                <m:sty m:val="p"/>
                              </m:rPr>
                              <m:t>∧</m:t>
                            </m:r>
                            <m:r>
                              <m:t>q</m:t>
                            </m:r>
                          </m:e>
                          <m:e>
                            <m:r>
                              <m:t>p</m:t>
                            </m:r>
                            <m:r>
                              <m:rPr>
                                <m:sty m:val="p"/>
                              </m:rPr>
                              <m:t>∧</m:t>
                            </m:r>
                            <m:r>
                              <m:rPr>
                                <m:sty m:val="p"/>
                              </m:rPr>
                              <m:t>¬</m:t>
                            </m:r>
                            <m:r>
                              <m:t>q</m:t>
                            </m:r>
                          </m:e>
                          <m:e>
                            <m:r>
                              <m:t>p</m:t>
                            </m:r>
                            <m:r>
                              <m:rPr>
                                <m:sty m:val="p"/>
                              </m:rPr>
                              <m:t>∧</m:t>
                            </m:r>
                            <m:r>
                              <m:t>q</m:t>
                            </m:r>
                          </m:e>
                        </m:mr>
                        <m:mr>
                          <m:e>
                            <m:r>
                              <m:t>0</m:t>
                            </m:r>
                          </m:e>
                          <m:e>
                            <m:r>
                              <m:t>0</m:t>
                            </m:r>
                          </m:e>
                          <m:e>
                            <m:r>
                              <m:t>1</m:t>
                            </m:r>
                          </m:e>
                          <m:e>
                            <m:r>
                              <m:t>1</m:t>
                            </m:r>
                          </m:e>
                          <m:e>
                            <m:r>
                              <m:t>0</m:t>
                            </m:r>
                          </m:e>
                          <m:e>
                            <m:r>
                              <m:t>0</m:t>
                            </m:r>
                          </m:e>
                          <m:e>
                            <m:r>
                              <m:t>0</m:t>
                            </m:r>
                          </m:e>
                        </m:mr>
                        <m:mr>
                          <m:e>
                            <m:r>
                              <m:t>0</m:t>
                            </m:r>
                          </m:e>
                          <m:e>
                            <m:r>
                              <m:t>1</m:t>
                            </m:r>
                          </m:e>
                          <m:e>
                            <m:r>
                              <m:t>1</m:t>
                            </m:r>
                          </m:e>
                          <m:e>
                            <m:r>
                              <m:t>0</m:t>
                            </m:r>
                          </m:e>
                          <m:e>
                            <m:r>
                              <m:t>1</m:t>
                            </m:r>
                          </m:e>
                          <m:e>
                            <m:r>
                              <m:t>0</m:t>
                            </m:r>
                          </m:e>
                          <m:e>
                            <m:r>
                              <m:t>0</m:t>
                            </m:r>
                          </m:e>
                        </m:mr>
                        <m:mr>
                          <m:e>
                            <m:r>
                              <m:t>1</m:t>
                            </m:r>
                          </m:e>
                          <m:e>
                            <m:r>
                              <m:t>0</m:t>
                            </m:r>
                          </m:e>
                          <m:e>
                            <m:r>
                              <m:t>0</m:t>
                            </m:r>
                          </m:e>
                          <m:e>
                            <m:r>
                              <m:t>0</m:t>
                            </m:r>
                          </m:e>
                          <m:e>
                            <m:r>
                              <m:t>0</m:t>
                            </m:r>
                          </m:e>
                          <m:e>
                            <m:r>
                              <m:t>1</m:t>
                            </m:r>
                          </m:e>
                          <m:e>
                            <m:r>
                              <m:t>0</m:t>
                            </m:r>
                          </m:e>
                        </m:mr>
                        <m:mr>
                          <m:e>
                            <m:r>
                              <m:t>1</m:t>
                            </m:r>
                          </m:e>
                          <m:e>
                            <m:r>
                              <m:t>1</m:t>
                            </m:r>
                          </m:e>
                          <m:e>
                            <m:r>
                              <m:t>1</m:t>
                            </m:r>
                          </m:e>
                          <m:e>
                            <m:r>
                              <m:t>0</m:t>
                            </m:r>
                          </m:e>
                          <m:e>
                            <m:r>
                              <m:t>0</m:t>
                            </m:r>
                          </m:e>
                          <m:e>
                            <m:r>
                              <m:t>0</m:t>
                            </m:r>
                          </m:e>
                          <m:e>
                            <m:r>
                              <m:t>1</m:t>
                            </m:r>
                          </m:e>
                        </m:mr>
                      </m:m>
                    </m:oMath>
                  </m:oMathPara>
                </a14:m>
              </a:p>
              <a:p>
                <a:pPr lvl="0" indent="0" marL="0">
                  <a:buNone/>
                </a:pPr>
                <a:r>
                  <a:rPr/>
                  <a:t> </a:t>
                </a:r>
              </a:p>
              <a:p>
                <a:pPr lvl="0" indent="0" marL="0">
                  <a:buNone/>
                </a:pPr>
                <a:r>
                  <a:rPr/>
                  <a:t>因此, </a:t>
                </a:r>
                <a14:m>
                  <m:oMath xmlns:m="http://schemas.openxmlformats.org/officeDocument/2006/math">
                    <m:r>
                      <m:t>p</m:t>
                    </m:r>
                    <m:r>
                      <m:rPr>
                        <m:sty m:val="p"/>
                      </m:rPr>
                      <m:t>→</m:t>
                    </m:r>
                    <m:r>
                      <m:t>q</m:t>
                    </m:r>
                  </m:oMath>
                </a14:m>
                <a:r>
                  <a:rPr/>
                  <a:t>的主析取范式是:</a:t>
                </a:r>
              </a:p>
              <a:p>
                <a:pPr lvl="0" indent="0" marL="0">
                  <a:buNone/>
                </a:pPr>
                <a:r>
                  <a:rPr/>
                  <a:t> </a:t>
                </a:r>
              </a:p>
              <a:p>
                <a:pPr lvl="0" indent="0" marL="0">
                  <a:buNone/>
                </a:pPr>
                <a14:m>
                  <m:oMathPara xmlns:m="http://schemas.openxmlformats.org/officeDocument/2006/math">
                    <m:oMathParaPr>
                      <m:jc m:val="center"/>
                    </m:oMathParaPr>
                    <m:oMath>
                      <m:r>
                        <m:t>p</m:t>
                      </m:r>
                      <m:r>
                        <m:rPr>
                          <m:sty m:val="p"/>
                        </m:rPr>
                        <m:t>→</m:t>
                      </m:r>
                      <m:r>
                        <m:t>q</m:t>
                      </m:r>
                      <m:r>
                        <m:rPr>
                          <m:sty m:val="p"/>
                        </m:rPr>
                        <m:t>↔</m:t>
                      </m:r>
                      <m:d>
                        <m:dPr>
                          <m:begChr m:val="("/>
                          <m:endChr m:val=")"/>
                          <m:sepChr m:val=""/>
                          <m:grow/>
                        </m:dPr>
                        <m:e>
                          <m:r>
                            <m:rPr>
                              <m:sty m:val="p"/>
                            </m:rPr>
                            <m:t>¬</m:t>
                          </m:r>
                          <m:r>
                            <m:t>p</m:t>
                          </m:r>
                          <m:r>
                            <m:rPr>
                              <m:sty m:val="p"/>
                            </m:rPr>
                            <m:t>∧</m:t>
                          </m:r>
                          <m:r>
                            <m:rPr>
                              <m:sty m:val="p"/>
                            </m:rPr>
                            <m:t>¬</m:t>
                          </m:r>
                          <m:r>
                            <m:t>q</m:t>
                          </m:r>
                        </m:e>
                      </m:d>
                      <m:r>
                        <m:rPr>
                          <m:sty m:val="p"/>
                        </m:rPr>
                        <m:t>∨</m:t>
                      </m:r>
                      <m:d>
                        <m:dPr>
                          <m:begChr m:val="("/>
                          <m:endChr m:val=")"/>
                          <m:sepChr m:val=""/>
                          <m:grow/>
                        </m:dPr>
                        <m:e>
                          <m:r>
                            <m:rPr>
                              <m:sty m:val="p"/>
                            </m:rPr>
                            <m:t>¬</m:t>
                          </m:r>
                          <m:r>
                            <m:t>p</m:t>
                          </m:r>
                          <m:r>
                            <m:rPr>
                              <m:sty m:val="p"/>
                            </m:rPr>
                            <m:t>∧</m:t>
                          </m:r>
                          <m:r>
                            <m:t>q</m:t>
                          </m:r>
                        </m:e>
                      </m:d>
                      <m:r>
                        <m:rPr>
                          <m:sty m:val="p"/>
                        </m:rPr>
                        <m:t>∨</m:t>
                      </m:r>
                      <m:d>
                        <m:dPr>
                          <m:begChr m:val="("/>
                          <m:endChr m:val=")"/>
                          <m:sepChr m:val=""/>
                          <m:grow/>
                        </m:dPr>
                        <m:e>
                          <m:r>
                            <m:t>p</m:t>
                          </m:r>
                          <m:r>
                            <m:rPr>
                              <m:sty m:val="p"/>
                            </m:rPr>
                            <m:t>∧</m:t>
                          </m:r>
                          <m:r>
                            <m:t>q</m:t>
                          </m:r>
                        </m:e>
                      </m:d>
                      <m:r>
                        <m:rPr>
                          <m:sty m:val="p"/>
                        </m:rPr>
                        <m:t>.</m:t>
                      </m:r>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求</a:t>
                </a:r>
                <a14:m>
                  <m:oMath xmlns:m="http://schemas.openxmlformats.org/officeDocument/2006/math">
                    <m:r>
                      <m:rPr>
                        <m:sty m:val="p"/>
                      </m:rPr>
                      <m:t>¬</m:t>
                    </m:r>
                    <m:r>
                      <m:t>p</m:t>
                    </m:r>
                    <m:r>
                      <m:rPr>
                        <m:sty m:val="p"/>
                      </m:rPr>
                      <m:t>∧</m:t>
                    </m:r>
                    <m:r>
                      <m:rPr>
                        <m:sty m:val="p"/>
                      </m:rPr>
                      <m:t>¬</m:t>
                    </m:r>
                    <m:r>
                      <m:t>q</m:t>
                    </m:r>
                  </m:oMath>
                </a14:m>
                <a:r>
                  <a:rPr/>
                  <a:t>的主合取范式.</a:t>
                </a:r>
              </a:p>
              <a:p>
                <a:pPr lvl="0" indent="0" marL="0">
                  <a:buNone/>
                </a:pPr>
                <a:r>
                  <a:rPr/>
                  <a:t>解: </a:t>
                </a:r>
                <a14:m>
                  <m:oMath xmlns:m="http://schemas.openxmlformats.org/officeDocument/2006/math">
                    <m:r>
                      <m:rPr>
                        <m:sty m:val="p"/>
                      </m:rPr>
                      <m:t>¬</m:t>
                    </m:r>
                    <m:r>
                      <m:t>p</m:t>
                    </m:r>
                    <m:r>
                      <m:rPr>
                        <m:sty m:val="p"/>
                      </m:rPr>
                      <m:t>∧</m:t>
                    </m:r>
                    <m:r>
                      <m:rPr>
                        <m:sty m:val="p"/>
                      </m:rPr>
                      <m:t>¬</m:t>
                    </m:r>
                    <m:r>
                      <m:t>q</m:t>
                    </m:r>
                  </m:oMath>
                </a14:m>
                <a:r>
                  <a:rPr/>
                  <a:t>的主合取范式就是</a:t>
                </a:r>
                <a14:m>
                  <m:oMath xmlns:m="http://schemas.openxmlformats.org/officeDocument/2006/math">
                    <m:r>
                      <m:t>p</m:t>
                    </m:r>
                    <m:r>
                      <m:rPr>
                        <m:sty m:val="p"/>
                      </m:rPr>
                      <m:t>∨</m:t>
                    </m:r>
                    <m:r>
                      <m:t>q</m:t>
                    </m:r>
                    <m:r>
                      <m:rPr>
                        <m:sty m:val="p"/>
                      </m:rPr>
                      <m:t>,</m:t>
                    </m:r>
                    <m:r>
                      <m:t>p</m:t>
                    </m:r>
                    <m:r>
                      <m:rPr>
                        <m:sty m:val="p"/>
                      </m:rPr>
                      <m:t>∨</m:t>
                    </m:r>
                    <m:r>
                      <m:rPr>
                        <m:sty m:val="p"/>
                      </m:rPr>
                      <m:t>¬</m:t>
                    </m:r>
                    <m:r>
                      <m:t>q</m:t>
                    </m:r>
                    <m:r>
                      <m:rPr>
                        <m:sty m:val="p"/>
                      </m:rPr>
                      <m:t>,</m:t>
                    </m:r>
                    <m:r>
                      <m:rPr>
                        <m:sty m:val="p"/>
                      </m:rPr>
                      <m:t>¬</m:t>
                    </m:r>
                    <m:r>
                      <m:t>p</m:t>
                    </m:r>
                    <m:r>
                      <m:rPr>
                        <m:sty m:val="p"/>
                      </m:rPr>
                      <m:t>∨</m:t>
                    </m:r>
                    <m:r>
                      <m:t>q</m:t>
                    </m:r>
                    <m:r>
                      <m:rPr>
                        <m:sty m:val="p"/>
                      </m:rPr>
                      <m:t>,</m:t>
                    </m:r>
                    <m:r>
                      <m:rPr>
                        <m:sty m:val="p"/>
                      </m:rPr>
                      <m:t>¬</m:t>
                    </m:r>
                    <m:r>
                      <m:t>p</m:t>
                    </m:r>
                    <m:r>
                      <m:rPr>
                        <m:sty m:val="p"/>
                      </m:rPr>
                      <m:t>∨</m:t>
                    </m:r>
                    <m:r>
                      <m:rPr>
                        <m:sty m:val="p"/>
                      </m:rPr>
                      <m:t>¬</m:t>
                    </m:r>
                    <m:r>
                      <m:t>q</m:t>
                    </m:r>
                  </m:oMath>
                </a14:m>
                <a:r>
                  <a:rPr/>
                  <a:t>这四个极大项中的若干个的合取.</a:t>
                </a:r>
              </a:p>
              <a:p>
                <a:pPr lvl="0" indent="0" marL="0">
                  <a:buNone/>
                </a:pPr>
                <a14:m>
                  <m:oMathPara xmlns:m="http://schemas.openxmlformats.org/officeDocument/2006/math">
                    <m:oMathParaPr>
                      <m:jc m:val="center"/>
                    </m:oMathParaPr>
                    <m:oMath>
                      <m:m>
                        <m:mPr>
                          <m:baseJc m:val="center"/>
                          <m:plcHide m:val="1"/>
                          <m:mcs>
                            <m:mc>
                              <m:mcPr>
                                <m:mcJc m:val="center"/>
                                <m:count m:val="1"/>
                              </m:mcPr>
                            </m:mc>
                            <m:mc>
                              <m:mcPr>
                                <m:mcJc m:val="center"/>
                                <m:count m:val="1"/>
                              </m:mcPr>
                            </m:mc>
                            <m:mc>
                              <m:mcPr>
                                <m:mcJc m:val="center"/>
                                <m:count m:val="1"/>
                              </m:mcPr>
                            </m:mc>
                            <m:mc>
                              <m:mcPr>
                                <m:mcJc m:val="center"/>
                                <m:count m:val="1"/>
                              </m:mcPr>
                            </m:mc>
                            <m:mc>
                              <m:mcPr>
                                <m:mcJc m:val="center"/>
                                <m:count m:val="1"/>
                              </m:mcPr>
                            </m:mc>
                            <m:mc>
                              <m:mcPr>
                                <m:mcJc m:val="center"/>
                                <m:count m:val="1"/>
                              </m:mcPr>
                            </m:mc>
                            <m:mc>
                              <m:mcPr>
                                <m:mcJc m:val="center"/>
                                <m:count m:val="1"/>
                              </m:mcPr>
                            </m:mc>
                          </m:mcs>
                        </m:mPr>
                        <m:mr>
                          <m:e>
                            <m:r>
                              <m:t>p</m:t>
                            </m:r>
                          </m:e>
                          <m:e>
                            <m:r>
                              <m:t>q</m:t>
                            </m:r>
                          </m:e>
                          <m:e>
                            <m:r>
                              <m:rPr>
                                <m:sty m:val="p"/>
                              </m:rPr>
                              <m:t>¬</m:t>
                            </m:r>
                            <m:r>
                              <m:t>p</m:t>
                            </m:r>
                            <m:r>
                              <m:rPr>
                                <m:sty m:val="p"/>
                              </m:rPr>
                              <m:t>∧</m:t>
                            </m:r>
                            <m:r>
                              <m:rPr>
                                <m:sty m:val="p"/>
                              </m:rPr>
                              <m:t>¬</m:t>
                            </m:r>
                            <m:r>
                              <m:t>q</m:t>
                            </m:r>
                          </m:e>
                          <m:e>
                            <m:r>
                              <m:t>p</m:t>
                            </m:r>
                            <m:r>
                              <m:rPr>
                                <m:sty m:val="p"/>
                              </m:rPr>
                              <m:t>∨</m:t>
                            </m:r>
                            <m:r>
                              <m:t>q</m:t>
                            </m:r>
                          </m:e>
                          <m:e>
                            <m:r>
                              <m:t>p</m:t>
                            </m:r>
                            <m:r>
                              <m:rPr>
                                <m:sty m:val="p"/>
                              </m:rPr>
                              <m:t>∨</m:t>
                            </m:r>
                            <m:r>
                              <m:rPr>
                                <m:sty m:val="p"/>
                              </m:rPr>
                              <m:t>¬</m:t>
                            </m:r>
                            <m:r>
                              <m:t>q</m:t>
                            </m:r>
                          </m:e>
                          <m:e>
                            <m:r>
                              <m:rPr>
                                <m:sty m:val="p"/>
                              </m:rPr>
                              <m:t>¬</m:t>
                            </m:r>
                            <m:r>
                              <m:t>p</m:t>
                            </m:r>
                            <m:r>
                              <m:rPr>
                                <m:sty m:val="p"/>
                              </m:rPr>
                              <m:t>∨</m:t>
                            </m:r>
                            <m:r>
                              <m:t>q</m:t>
                            </m:r>
                          </m:e>
                          <m:e>
                            <m:r>
                              <m:rPr>
                                <m:sty m:val="p"/>
                              </m:rPr>
                              <m:t>¬</m:t>
                            </m:r>
                            <m:r>
                              <m:t>p</m:t>
                            </m:r>
                            <m:r>
                              <m:rPr>
                                <m:sty m:val="p"/>
                              </m:rPr>
                              <m:t>∨</m:t>
                            </m:r>
                            <m:r>
                              <m:rPr>
                                <m:sty m:val="p"/>
                              </m:rPr>
                              <m:t>¬</m:t>
                            </m:r>
                            <m:r>
                              <m:t>q</m:t>
                            </m:r>
                          </m:e>
                        </m:mr>
                        <m:mr>
                          <m:e>
                            <m:r>
                              <m:t>0</m:t>
                            </m:r>
                          </m:e>
                          <m:e>
                            <m:r>
                              <m:t>0</m:t>
                            </m:r>
                          </m:e>
                          <m:e>
                            <m:r>
                              <m:t>1</m:t>
                            </m:r>
                          </m:e>
                          <m:e>
                            <m:r>
                              <m:t>0</m:t>
                            </m:r>
                          </m:e>
                          <m:e>
                            <m:r>
                              <m:t>1</m:t>
                            </m:r>
                          </m:e>
                          <m:e>
                            <m:r>
                              <m:t>1</m:t>
                            </m:r>
                          </m:e>
                          <m:e>
                            <m:r>
                              <m:t>1</m:t>
                            </m:r>
                          </m:e>
                        </m:mr>
                        <m:mr>
                          <m:e>
                            <m:r>
                              <m:t>0</m:t>
                            </m:r>
                          </m:e>
                          <m:e>
                            <m:r>
                              <m:t>1</m:t>
                            </m:r>
                          </m:e>
                          <m:e>
                            <m:r>
                              <m:t>0</m:t>
                            </m:r>
                          </m:e>
                          <m:e>
                            <m:r>
                              <m:t>1</m:t>
                            </m:r>
                          </m:e>
                          <m:e>
                            <m:r>
                              <m:t>0</m:t>
                            </m:r>
                          </m:e>
                          <m:e>
                            <m:r>
                              <m:t>1</m:t>
                            </m:r>
                          </m:e>
                          <m:e>
                            <m:r>
                              <m:t>1</m:t>
                            </m:r>
                          </m:e>
                        </m:mr>
                        <m:mr>
                          <m:e>
                            <m:r>
                              <m:t>1</m:t>
                            </m:r>
                          </m:e>
                          <m:e>
                            <m:r>
                              <m:t>0</m:t>
                            </m:r>
                          </m:e>
                          <m:e>
                            <m:r>
                              <m:t>0</m:t>
                            </m:r>
                          </m:e>
                          <m:e>
                            <m:r>
                              <m:t>1</m:t>
                            </m:r>
                          </m:e>
                          <m:e>
                            <m:r>
                              <m:t>1</m:t>
                            </m:r>
                          </m:e>
                          <m:e>
                            <m:r>
                              <m:t>0</m:t>
                            </m:r>
                          </m:e>
                          <m:e>
                            <m:r>
                              <m:t>1</m:t>
                            </m:r>
                          </m:e>
                        </m:mr>
                        <m:mr>
                          <m:e>
                            <m:r>
                              <m:t>1</m:t>
                            </m:r>
                          </m:e>
                          <m:e>
                            <m:r>
                              <m:t>1</m:t>
                            </m:r>
                          </m:e>
                          <m:e>
                            <m:r>
                              <m:t>0</m:t>
                            </m:r>
                          </m:e>
                          <m:e>
                            <m:r>
                              <m:t>1</m:t>
                            </m:r>
                          </m:e>
                          <m:e>
                            <m:r>
                              <m:t>1</m:t>
                            </m:r>
                          </m:e>
                          <m:e>
                            <m:r>
                              <m:t>1</m:t>
                            </m:r>
                          </m:e>
                          <m:e>
                            <m:r>
                              <m:t>0</m:t>
                            </m:r>
                          </m:e>
                        </m:mr>
                      </m:m>
                    </m:oMath>
                  </m:oMathPara>
                </a14:m>
              </a:p>
              <a:p>
                <a:pPr lvl="0" indent="0" marL="0">
                  <a:buNone/>
                </a:pPr>
                <a:r>
                  <a:rPr/>
                  <a:t> </a:t>
                </a:r>
              </a:p>
              <a:p>
                <a:pPr lvl="0" indent="0" marL="0">
                  <a:buNone/>
                </a:pPr>
                <a:r>
                  <a:rPr/>
                  <a:t>因此, </a:t>
                </a:r>
                <a14:m>
                  <m:oMath xmlns:m="http://schemas.openxmlformats.org/officeDocument/2006/math">
                    <m:r>
                      <m:rPr>
                        <m:sty m:val="p"/>
                      </m:rPr>
                      <m:t>¬</m:t>
                    </m:r>
                    <m:r>
                      <m:t>p</m:t>
                    </m:r>
                    <m:r>
                      <m:rPr>
                        <m:sty m:val="p"/>
                      </m:rPr>
                      <m:t>∧</m:t>
                    </m:r>
                    <m:r>
                      <m:rPr>
                        <m:sty m:val="p"/>
                      </m:rPr>
                      <m:t>¬</m:t>
                    </m:r>
                    <m:r>
                      <m:t>q</m:t>
                    </m:r>
                  </m:oMath>
                </a14:m>
                <a:r>
                  <a:rPr/>
                  <a:t>的主合取范式:</a:t>
                </a:r>
              </a:p>
              <a:p>
                <a:pPr lvl="0" indent="0" marL="0">
                  <a:buNone/>
                </a:pPr>
                <a14:m>
                  <m:oMathPara xmlns:m="http://schemas.openxmlformats.org/officeDocument/2006/math">
                    <m:oMathParaPr>
                      <m:jc m:val="center"/>
                    </m:oMathParaPr>
                    <m:oMath>
                      <m:r>
                        <m:rPr>
                          <m:sty m:val="p"/>
                        </m:rPr>
                        <m:t>¬</m:t>
                      </m:r>
                      <m:r>
                        <m:t>p</m:t>
                      </m:r>
                      <m:r>
                        <m:rPr>
                          <m:sty m:val="p"/>
                        </m:rPr>
                        <m:t>∧</m:t>
                      </m:r>
                      <m:r>
                        <m:rPr>
                          <m:sty m:val="p"/>
                        </m:rPr>
                        <m:t>¬</m:t>
                      </m:r>
                      <m:r>
                        <m:t>q</m:t>
                      </m:r>
                      <m:r>
                        <m:rPr>
                          <m:sty m:val="p"/>
                        </m:rPr>
                        <m:t>⇔</m:t>
                      </m:r>
                      <m:d>
                        <m:dPr>
                          <m:begChr m:val="("/>
                          <m:endChr m:val=")"/>
                          <m:sepChr m:val=""/>
                          <m:grow/>
                        </m:dPr>
                        <m:e>
                          <m:r>
                            <m:t>p</m:t>
                          </m:r>
                          <m:r>
                            <m:rPr>
                              <m:sty m:val="p"/>
                            </m:rPr>
                            <m:t>∨</m:t>
                          </m:r>
                          <m:r>
                            <m:rPr>
                              <m:sty m:val="p"/>
                            </m:rPr>
                            <m:t>¬</m:t>
                          </m:r>
                          <m:r>
                            <m:t>q</m:t>
                          </m:r>
                        </m:e>
                      </m:d>
                      <m:r>
                        <m:rPr>
                          <m:sty m:val="p"/>
                        </m:rPr>
                        <m:t>∧</m:t>
                      </m:r>
                      <m:d>
                        <m:dPr>
                          <m:begChr m:val="("/>
                          <m:endChr m:val=")"/>
                          <m:sepChr m:val=""/>
                          <m:grow/>
                        </m:dPr>
                        <m:e>
                          <m:r>
                            <m:rPr>
                              <m:sty m:val="p"/>
                            </m:rPr>
                            <m:t>¬</m:t>
                          </m:r>
                          <m:r>
                            <m:t>p</m:t>
                          </m:r>
                          <m:r>
                            <m:rPr>
                              <m:sty m:val="p"/>
                            </m:rPr>
                            <m:t>∨</m:t>
                          </m:r>
                          <m:r>
                            <m:t>q</m:t>
                          </m:r>
                        </m:e>
                      </m:d>
                      <m:r>
                        <m:rPr>
                          <m:sty m:val="p"/>
                        </m:rPr>
                        <m:t>∧</m:t>
                      </m:r>
                      <m:d>
                        <m:dPr>
                          <m:begChr m:val="("/>
                          <m:endChr m:val=")"/>
                          <m:sepChr m:val=""/>
                          <m:grow/>
                        </m:dPr>
                        <m:e>
                          <m:r>
                            <m:rPr>
                              <m:sty m:val="p"/>
                            </m:rPr>
                            <m:t>¬</m:t>
                          </m:r>
                          <m:r>
                            <m:t>p</m:t>
                          </m:r>
                          <m:r>
                            <m:rPr>
                              <m:sty m:val="p"/>
                            </m:rPr>
                            <m:t>∨</m:t>
                          </m:r>
                          <m:r>
                            <m:rPr>
                              <m:sty m:val="p"/>
                            </m:rPr>
                            <m:t>¬</m:t>
                          </m:r>
                          <m:r>
                            <m:t>q</m:t>
                          </m:r>
                        </m:e>
                      </m:d>
                      <m:r>
                        <m:rPr>
                          <m:sty m:val="p"/>
                        </m:rPr>
                        <m:t>.</m:t>
                      </m:r>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求</a:t>
                </a:r>
                <a14:m>
                  <m:oMath xmlns:m="http://schemas.openxmlformats.org/officeDocument/2006/math">
                    <m:r>
                      <m:t>p</m:t>
                    </m:r>
                    <m:r>
                      <m:rPr>
                        <m:sty m:val="p"/>
                      </m:rPr>
                      <m:t>→</m:t>
                    </m:r>
                    <m:r>
                      <m:rPr>
                        <m:sty m:val="p"/>
                      </m:rPr>
                      <m:t>¬</m:t>
                    </m:r>
                    <m:r>
                      <m:t>q</m:t>
                    </m:r>
                  </m:oMath>
                </a14:m>
                <a:r>
                  <a:rPr/>
                  <a:t>的主范式(主析取范式和主合取范式).</a:t>
                </a:r>
              </a:p>
              <a:p>
                <a:pPr lvl="0" indent="0" marL="0">
                  <a:buNone/>
                </a:pPr>
                <a:r>
                  <a:rPr/>
                  <a:t>解:</a:t>
                </a:r>
              </a:p>
              <a:p>
                <a:pPr lvl="0" indent="0" marL="0">
                  <a:buNone/>
                </a:pPr>
                <a14:m>
                  <m:oMathPara xmlns:m="http://schemas.openxmlformats.org/officeDocument/2006/math">
                    <m:oMathParaPr>
                      <m:jc m:val="center"/>
                    </m:oMathParaPr>
                    <m:oMath>
                      <m:m>
                        <m:mPr>
                          <m:baseJc m:val="center"/>
                          <m:plcHide m:val="1"/>
                          <m:mcs>
                            <m:mc>
                              <m:mcPr>
                                <m:mcJc m:val="center"/>
                                <m:count m:val="1"/>
                              </m:mcPr>
                            </m:mc>
                            <m:mc>
                              <m:mcPr>
                                <m:mcJc m:val="center"/>
                                <m:count m:val="1"/>
                              </m:mcPr>
                            </m:mc>
                            <m:mc>
                              <m:mcPr>
                                <m:mcJc m:val="center"/>
                                <m:count m:val="1"/>
                              </m:mcPr>
                            </m:mc>
                            <m:mc>
                              <m:mcPr>
                                <m:mcJc m:val="center"/>
                                <m:count m:val="1"/>
                              </m:mcPr>
                            </m:mc>
                            <m:mc>
                              <m:mcPr>
                                <m:mcJc m:val="center"/>
                                <m:count m:val="1"/>
                              </m:mcPr>
                            </m:mc>
                            <m:mc>
                              <m:mcPr>
                                <m:mcJc m:val="center"/>
                                <m:count m:val="1"/>
                              </m:mcPr>
                            </m:mc>
                            <m:mc>
                              <m:mcPr>
                                <m:mcJc m:val="center"/>
                                <m:count m:val="1"/>
                              </m:mcPr>
                            </m:mc>
                          </m:mcs>
                        </m:mPr>
                        <m:mr>
                          <m:e>
                            <m:r>
                              <m:t>p</m:t>
                            </m:r>
                          </m:e>
                          <m:e>
                            <m:r>
                              <m:t>q</m:t>
                            </m:r>
                          </m:e>
                          <m:e>
                            <m:r>
                              <m:t>p</m:t>
                            </m:r>
                            <m:r>
                              <m:rPr>
                                <m:sty m:val="p"/>
                              </m:rPr>
                              <m:t>→</m:t>
                            </m:r>
                            <m:r>
                              <m:rPr>
                                <m:sty m:val="p"/>
                              </m:rPr>
                              <m:t>¬</m:t>
                            </m:r>
                            <m:r>
                              <m:t>q</m:t>
                            </m:r>
                          </m:e>
                          <m:e>
                            <m:r>
                              <m:rPr>
                                <m:sty m:val="p"/>
                              </m:rPr>
                              <m:t>¬</m:t>
                            </m:r>
                            <m:r>
                              <m:t>p</m:t>
                            </m:r>
                            <m:r>
                              <m:rPr>
                                <m:sty m:val="p"/>
                              </m:rPr>
                              <m:t>∧</m:t>
                            </m:r>
                            <m:r>
                              <m:rPr>
                                <m:sty m:val="p"/>
                              </m:rPr>
                              <m:t>¬</m:t>
                            </m:r>
                            <m:r>
                              <m:t>q</m:t>
                            </m:r>
                          </m:e>
                          <m:e>
                            <m:r>
                              <m:rPr>
                                <m:sty m:val="p"/>
                              </m:rPr>
                              <m:t>¬</m:t>
                            </m:r>
                            <m:r>
                              <m:t>p</m:t>
                            </m:r>
                            <m:r>
                              <m:rPr>
                                <m:sty m:val="p"/>
                              </m:rPr>
                              <m:t>∧</m:t>
                            </m:r>
                            <m:r>
                              <m:t>q</m:t>
                            </m:r>
                          </m:e>
                          <m:e>
                            <m:r>
                              <m:t>p</m:t>
                            </m:r>
                            <m:r>
                              <m:rPr>
                                <m:sty m:val="p"/>
                              </m:rPr>
                              <m:t>∧</m:t>
                            </m:r>
                            <m:r>
                              <m:rPr>
                                <m:sty m:val="p"/>
                              </m:rPr>
                              <m:t>¬</m:t>
                            </m:r>
                            <m:r>
                              <m:t>q</m:t>
                            </m:r>
                          </m:e>
                          <m:e>
                            <m:r>
                              <m:t>p</m:t>
                            </m:r>
                            <m:r>
                              <m:rPr>
                                <m:sty m:val="p"/>
                              </m:rPr>
                              <m:t>∧</m:t>
                            </m:r>
                            <m:r>
                              <m:t>q</m:t>
                            </m:r>
                          </m:e>
                        </m:mr>
                        <m:mr>
                          <m:e>
                            <m:r>
                              <m:t>0</m:t>
                            </m:r>
                          </m:e>
                          <m:e>
                            <m:r>
                              <m:t>0</m:t>
                            </m:r>
                          </m:e>
                          <m:e>
                            <m:r>
                              <m:t>1</m:t>
                            </m:r>
                          </m:e>
                          <m:e>
                            <m:r>
                              <m:t>1</m:t>
                            </m:r>
                          </m:e>
                          <m:e>
                            <m:r>
                              <m:t>0</m:t>
                            </m:r>
                          </m:e>
                          <m:e>
                            <m:r>
                              <m:t>0</m:t>
                            </m:r>
                          </m:e>
                          <m:e>
                            <m:r>
                              <m:t>0</m:t>
                            </m:r>
                          </m:e>
                        </m:mr>
                        <m:mr>
                          <m:e>
                            <m:r>
                              <m:t>0</m:t>
                            </m:r>
                          </m:e>
                          <m:e>
                            <m:r>
                              <m:t>1</m:t>
                            </m:r>
                          </m:e>
                          <m:e>
                            <m:r>
                              <m:t>1</m:t>
                            </m:r>
                          </m:e>
                          <m:e>
                            <m:r>
                              <m:t>0</m:t>
                            </m:r>
                          </m:e>
                          <m:e>
                            <m:r>
                              <m:t>1</m:t>
                            </m:r>
                          </m:e>
                          <m:e>
                            <m:r>
                              <m:t>0</m:t>
                            </m:r>
                          </m:e>
                          <m:e>
                            <m:r>
                              <m:t>0</m:t>
                            </m:r>
                          </m:e>
                        </m:mr>
                        <m:mr>
                          <m:e>
                            <m:r>
                              <m:t>1</m:t>
                            </m:r>
                          </m:e>
                          <m:e>
                            <m:r>
                              <m:t>0</m:t>
                            </m:r>
                          </m:e>
                          <m:e>
                            <m:r>
                              <m:t>1</m:t>
                            </m:r>
                          </m:e>
                          <m:e>
                            <m:r>
                              <m:t>0</m:t>
                            </m:r>
                          </m:e>
                          <m:e>
                            <m:r>
                              <m:t>0</m:t>
                            </m:r>
                          </m:e>
                          <m:e>
                            <m:r>
                              <m:t>1</m:t>
                            </m:r>
                          </m:e>
                          <m:e>
                            <m:r>
                              <m:t>0</m:t>
                            </m:r>
                          </m:e>
                        </m:mr>
                        <m:mr>
                          <m:e>
                            <m:r>
                              <m:t>1</m:t>
                            </m:r>
                          </m:e>
                          <m:e>
                            <m:r>
                              <m:t>1</m:t>
                            </m:r>
                          </m:e>
                          <m:e>
                            <m:r>
                              <m:t>0</m:t>
                            </m:r>
                          </m:e>
                          <m:e>
                            <m:r>
                              <m:t>0</m:t>
                            </m:r>
                          </m:e>
                          <m:e>
                            <m:r>
                              <m:t>0</m:t>
                            </m:r>
                          </m:e>
                          <m:e>
                            <m:r>
                              <m:t>0</m:t>
                            </m:r>
                          </m:e>
                          <m:e>
                            <m:r>
                              <m:t>1</m:t>
                            </m:r>
                          </m:e>
                        </m:mr>
                      </m:m>
                    </m:oMath>
                  </m:oMathPara>
                </a14:m>
              </a:p>
              <a:p>
                <a:pPr lvl="0" indent="0" marL="0">
                  <a:buNone/>
                </a:pPr>
                <a:r>
                  <a:rPr/>
                  <a:t> </a:t>
                </a:r>
              </a:p>
              <a:p>
                <a:pPr lvl="0" indent="0" marL="0">
                  <a:buNone/>
                </a:pPr>
                <a:r>
                  <a:rPr/>
                  <a:t>因此, </a:t>
                </a:r>
                <a14:m>
                  <m:oMath xmlns:m="http://schemas.openxmlformats.org/officeDocument/2006/math">
                    <m:r>
                      <m:t>p</m:t>
                    </m:r>
                    <m:r>
                      <m:rPr>
                        <m:sty m:val="p"/>
                      </m:rPr>
                      <m:t>→</m:t>
                    </m:r>
                    <m:r>
                      <m:rPr>
                        <m:sty m:val="p"/>
                      </m:rPr>
                      <m:t>¬</m:t>
                    </m:r>
                    <m:r>
                      <m:t>q</m:t>
                    </m:r>
                  </m:oMath>
                </a14:m>
                <a:r>
                  <a:rPr/>
                  <a:t>的主析取范式是 </a:t>
                </a:r>
                <a14:m>
                  <m:oMath xmlns:m="http://schemas.openxmlformats.org/officeDocument/2006/math">
                    <m:r>
                      <m:t>p</m:t>
                    </m:r>
                    <m:r>
                      <m:rPr>
                        <m:sty m:val="p"/>
                      </m:rPr>
                      <m:t>→</m:t>
                    </m:r>
                    <m:r>
                      <m:rPr>
                        <m:sty m:val="p"/>
                      </m:rPr>
                      <m:t>¬</m:t>
                    </m:r>
                    <m:r>
                      <m:t>q</m:t>
                    </m:r>
                    <m:r>
                      <m:rPr>
                        <m:sty m:val="p"/>
                      </m:rPr>
                      <m:t>⇔</m:t>
                    </m:r>
                    <m:d>
                      <m:dPr>
                        <m:begChr m:val="("/>
                        <m:endChr m:val=")"/>
                        <m:sepChr m:val=""/>
                        <m:grow/>
                      </m:dPr>
                      <m:e>
                        <m:r>
                          <m:rPr>
                            <m:sty m:val="p"/>
                          </m:rPr>
                          <m:t>¬</m:t>
                        </m:r>
                        <m:r>
                          <m:t>p</m:t>
                        </m:r>
                        <m:r>
                          <m:rPr>
                            <m:sty m:val="p"/>
                          </m:rPr>
                          <m:t>∧</m:t>
                        </m:r>
                        <m:r>
                          <m:rPr>
                            <m:sty m:val="p"/>
                          </m:rPr>
                          <m:t>¬</m:t>
                        </m:r>
                        <m:r>
                          <m:t>q</m:t>
                        </m:r>
                      </m:e>
                    </m:d>
                  </m:oMath>
                </a14:m>
                <a:r>
                  <a:rPr/>
                  <a:t> </a:t>
                </a:r>
                <a14:m>
                  <m:oMath xmlns:m="http://schemas.openxmlformats.org/officeDocument/2006/math">
                    <m:r>
                      <m:rPr>
                        <m:sty m:val="p"/>
                      </m:rPr>
                      <m:t>∨</m:t>
                    </m:r>
                    <m:d>
                      <m:dPr>
                        <m:begChr m:val="("/>
                        <m:endChr m:val=")"/>
                        <m:sepChr m:val=""/>
                        <m:grow/>
                      </m:dPr>
                      <m:e>
                        <m:r>
                          <m:rPr>
                            <m:sty m:val="p"/>
                          </m:rPr>
                          <m:t>¬</m:t>
                        </m:r>
                        <m:r>
                          <m:t>p</m:t>
                        </m:r>
                        <m:r>
                          <m:rPr>
                            <m:sty m:val="p"/>
                          </m:rPr>
                          <m:t>∧</m:t>
                        </m:r>
                        <m:r>
                          <m:t>q</m:t>
                        </m:r>
                      </m:e>
                    </m:d>
                    <m:r>
                      <m:rPr>
                        <m:sty m:val="p"/>
                      </m:rPr>
                      <m:t>∨</m:t>
                    </m:r>
                    <m:d>
                      <m:dPr>
                        <m:begChr m:val="("/>
                        <m:endChr m:val=")"/>
                        <m:sepChr m:val=""/>
                        <m:grow/>
                      </m:dPr>
                      <m:e>
                        <m:r>
                          <m:t>p</m:t>
                        </m:r>
                        <m:r>
                          <m:rPr>
                            <m:sty m:val="p"/>
                          </m:rPr>
                          <m:t>∧</m:t>
                        </m:r>
                        <m:r>
                          <m:rPr>
                            <m:sty m:val="p"/>
                          </m:rPr>
                          <m:t>¬</m:t>
                        </m:r>
                        <m:r>
                          <m:t>q</m:t>
                        </m:r>
                      </m:e>
                    </m:d>
                    <m:r>
                      <m:rPr>
                        <m:sty m:val="p"/>
                      </m:rPr>
                      <m:t>.</m:t>
                    </m:r>
                  </m:oMath>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接下来求</a:t>
                </a:r>
                <a14:m>
                  <m:oMath xmlns:m="http://schemas.openxmlformats.org/officeDocument/2006/math">
                    <m:r>
                      <m:t>p</m:t>
                    </m:r>
                    <m:r>
                      <m:rPr>
                        <m:sty m:val="p"/>
                      </m:rPr>
                      <m:t>→</m:t>
                    </m:r>
                    <m:r>
                      <m:rPr>
                        <m:sty m:val="p"/>
                      </m:rPr>
                      <m:t>¬</m:t>
                    </m:r>
                    <m:r>
                      <m:t>q</m:t>
                    </m:r>
                  </m:oMath>
                </a14:m>
                <a:r>
                  <a:rPr/>
                  <a:t>的主合取范式.</a:t>
                </a:r>
              </a:p>
              <a:p>
                <a:pPr lvl="0" indent="0" marL="0">
                  <a:buNone/>
                </a:pPr>
                <a:r>
                  <a:rPr/>
                  <a:t> </a:t>
                </a:r>
              </a:p>
              <a:p>
                <a:pPr lvl="0" indent="0" marL="0">
                  <a:buNone/>
                </a:pPr>
                <a14:m>
                  <m:oMathPara xmlns:m="http://schemas.openxmlformats.org/officeDocument/2006/math">
                    <m:oMathParaPr>
                      <m:jc m:val="center"/>
                    </m:oMathParaPr>
                    <m:oMath>
                      <m:m>
                        <m:mPr>
                          <m:baseJc m:val="center"/>
                          <m:plcHide m:val="1"/>
                          <m:mcs>
                            <m:mc>
                              <m:mcPr>
                                <m:mcJc m:val="center"/>
                                <m:count m:val="1"/>
                              </m:mcPr>
                            </m:mc>
                            <m:mc>
                              <m:mcPr>
                                <m:mcJc m:val="center"/>
                                <m:count m:val="1"/>
                              </m:mcPr>
                            </m:mc>
                            <m:mc>
                              <m:mcPr>
                                <m:mcJc m:val="center"/>
                                <m:count m:val="1"/>
                              </m:mcPr>
                            </m:mc>
                            <m:mc>
                              <m:mcPr>
                                <m:mcJc m:val="center"/>
                                <m:count m:val="1"/>
                              </m:mcPr>
                            </m:mc>
                            <m:mc>
                              <m:mcPr>
                                <m:mcJc m:val="center"/>
                                <m:count m:val="1"/>
                              </m:mcPr>
                            </m:mc>
                            <m:mc>
                              <m:mcPr>
                                <m:mcJc m:val="center"/>
                                <m:count m:val="1"/>
                              </m:mcPr>
                            </m:mc>
                            <m:mc>
                              <m:mcPr>
                                <m:mcJc m:val="center"/>
                                <m:count m:val="1"/>
                              </m:mcPr>
                            </m:mc>
                          </m:mcs>
                        </m:mPr>
                        <m:mr>
                          <m:e>
                            <m:r>
                              <m:t>p</m:t>
                            </m:r>
                          </m:e>
                          <m:e>
                            <m:r>
                              <m:t>q</m:t>
                            </m:r>
                          </m:e>
                          <m:e>
                            <m:r>
                              <m:t>p</m:t>
                            </m:r>
                            <m:r>
                              <m:rPr>
                                <m:sty m:val="p"/>
                              </m:rPr>
                              <m:t>→</m:t>
                            </m:r>
                            <m:r>
                              <m:rPr>
                                <m:sty m:val="p"/>
                              </m:rPr>
                              <m:t>¬</m:t>
                            </m:r>
                            <m:r>
                              <m:t>q</m:t>
                            </m:r>
                          </m:e>
                          <m:e>
                            <m:r>
                              <m:t>p</m:t>
                            </m:r>
                            <m:r>
                              <m:rPr>
                                <m:sty m:val="p"/>
                              </m:rPr>
                              <m:t>∨</m:t>
                            </m:r>
                            <m:r>
                              <m:t>q</m:t>
                            </m:r>
                          </m:e>
                          <m:e>
                            <m:r>
                              <m:t>p</m:t>
                            </m:r>
                            <m:r>
                              <m:rPr>
                                <m:sty m:val="p"/>
                              </m:rPr>
                              <m:t>∨</m:t>
                            </m:r>
                            <m:r>
                              <m:rPr>
                                <m:sty m:val="p"/>
                              </m:rPr>
                              <m:t>¬</m:t>
                            </m:r>
                            <m:r>
                              <m:t>q</m:t>
                            </m:r>
                          </m:e>
                          <m:e>
                            <m:r>
                              <m:rPr>
                                <m:sty m:val="p"/>
                              </m:rPr>
                              <m:t>¬</m:t>
                            </m:r>
                            <m:r>
                              <m:t>p</m:t>
                            </m:r>
                            <m:r>
                              <m:rPr>
                                <m:sty m:val="p"/>
                              </m:rPr>
                              <m:t>∨</m:t>
                            </m:r>
                            <m:r>
                              <m:t>q</m:t>
                            </m:r>
                          </m:e>
                          <m:e>
                            <m:r>
                              <m:rPr>
                                <m:sty m:val="p"/>
                              </m:rPr>
                              <m:t>¬</m:t>
                            </m:r>
                            <m:r>
                              <m:t>p</m:t>
                            </m:r>
                            <m:r>
                              <m:rPr>
                                <m:sty m:val="p"/>
                              </m:rPr>
                              <m:t>∨</m:t>
                            </m:r>
                            <m:r>
                              <m:rPr>
                                <m:sty m:val="p"/>
                              </m:rPr>
                              <m:t>¬</m:t>
                            </m:r>
                            <m:r>
                              <m:t>q</m:t>
                            </m:r>
                          </m:e>
                        </m:mr>
                        <m:mr>
                          <m:e>
                            <m:r>
                              <m:t>0</m:t>
                            </m:r>
                          </m:e>
                          <m:e>
                            <m:r>
                              <m:t>0</m:t>
                            </m:r>
                          </m:e>
                          <m:e>
                            <m:r>
                              <m:t>1</m:t>
                            </m:r>
                          </m:e>
                          <m:e>
                            <m:r>
                              <m:t>0</m:t>
                            </m:r>
                          </m:e>
                          <m:e>
                            <m:r>
                              <m:t>1</m:t>
                            </m:r>
                          </m:e>
                          <m:e>
                            <m:r>
                              <m:t>1</m:t>
                            </m:r>
                          </m:e>
                          <m:e>
                            <m:r>
                              <m:t>1</m:t>
                            </m:r>
                          </m:e>
                        </m:mr>
                        <m:mr>
                          <m:e>
                            <m:r>
                              <m:t>0</m:t>
                            </m:r>
                          </m:e>
                          <m:e>
                            <m:r>
                              <m:t>1</m:t>
                            </m:r>
                          </m:e>
                          <m:e>
                            <m:r>
                              <m:t>1</m:t>
                            </m:r>
                          </m:e>
                          <m:e>
                            <m:r>
                              <m:t>1</m:t>
                            </m:r>
                          </m:e>
                          <m:e>
                            <m:r>
                              <m:t>0</m:t>
                            </m:r>
                          </m:e>
                          <m:e>
                            <m:r>
                              <m:t>1</m:t>
                            </m:r>
                          </m:e>
                          <m:e>
                            <m:r>
                              <m:t>1</m:t>
                            </m:r>
                          </m:e>
                        </m:mr>
                        <m:mr>
                          <m:e>
                            <m:r>
                              <m:t>1</m:t>
                            </m:r>
                          </m:e>
                          <m:e>
                            <m:r>
                              <m:t>0</m:t>
                            </m:r>
                          </m:e>
                          <m:e>
                            <m:r>
                              <m:t>1</m:t>
                            </m:r>
                          </m:e>
                          <m:e>
                            <m:r>
                              <m:t>1</m:t>
                            </m:r>
                          </m:e>
                          <m:e>
                            <m:r>
                              <m:t>1</m:t>
                            </m:r>
                          </m:e>
                          <m:e>
                            <m:r>
                              <m:t>0</m:t>
                            </m:r>
                          </m:e>
                          <m:e>
                            <m:r>
                              <m:t>1</m:t>
                            </m:r>
                          </m:e>
                        </m:mr>
                        <m:mr>
                          <m:e>
                            <m:r>
                              <m:t>1</m:t>
                            </m:r>
                          </m:e>
                          <m:e>
                            <m:r>
                              <m:t>1</m:t>
                            </m:r>
                          </m:e>
                          <m:e>
                            <m:r>
                              <m:t>0</m:t>
                            </m:r>
                          </m:e>
                          <m:e>
                            <m:r>
                              <m:t>1</m:t>
                            </m:r>
                          </m:e>
                          <m:e>
                            <m:r>
                              <m:t>1</m:t>
                            </m:r>
                          </m:e>
                          <m:e>
                            <m:r>
                              <m:t>1</m:t>
                            </m:r>
                          </m:e>
                          <m:e>
                            <m:r>
                              <m:t>0</m:t>
                            </m:r>
                          </m:e>
                        </m:mr>
                      </m:m>
                    </m:oMath>
                  </m:oMathPara>
                </a14:m>
              </a:p>
              <a:p>
                <a:pPr lvl="0" indent="0" marL="0">
                  <a:buNone/>
                </a:pPr>
                <a:r>
                  <a:rPr/>
                  <a:t> </a:t>
                </a:r>
              </a:p>
              <a:p>
                <a:pPr lvl="0" indent="0" marL="0">
                  <a:buNone/>
                </a:pPr>
                <a:r>
                  <a:rPr/>
                  <a:t>因此, </a:t>
                </a:r>
                <a14:m>
                  <m:oMath xmlns:m="http://schemas.openxmlformats.org/officeDocument/2006/math">
                    <m:r>
                      <m:t>p</m:t>
                    </m:r>
                    <m:r>
                      <m:rPr>
                        <m:sty m:val="p"/>
                      </m:rPr>
                      <m:t>→</m:t>
                    </m:r>
                    <m:r>
                      <m:rPr>
                        <m:sty m:val="p"/>
                      </m:rPr>
                      <m:t>¬</m:t>
                    </m:r>
                    <m:r>
                      <m:t>q</m:t>
                    </m:r>
                  </m:oMath>
                </a14:m>
                <a:r>
                  <a:rPr/>
                  <a:t>的主合取范式是</a:t>
                </a:r>
              </a:p>
              <a:p>
                <a:pPr lvl="0" indent="0" marL="0">
                  <a:buNone/>
                </a:pPr>
                <a14:m>
                  <m:oMathPara xmlns:m="http://schemas.openxmlformats.org/officeDocument/2006/math">
                    <m:oMathParaPr>
                      <m:jc m:val="center"/>
                    </m:oMathParaPr>
                    <m:oMath>
                      <m:r>
                        <m:t>p</m:t>
                      </m:r>
                      <m:r>
                        <m:rPr>
                          <m:sty m:val="p"/>
                        </m:rPr>
                        <m:t>→</m:t>
                      </m:r>
                      <m:r>
                        <m:rPr>
                          <m:sty m:val="p"/>
                        </m:rPr>
                        <m:t>¬</m:t>
                      </m:r>
                      <m:r>
                        <m:t>q</m:t>
                      </m:r>
                      <m:r>
                        <m:rPr>
                          <m:sty m:val="p"/>
                        </m:rPr>
                        <m:t>⇔</m:t>
                      </m:r>
                      <m:d>
                        <m:dPr>
                          <m:begChr m:val="("/>
                          <m:endChr m:val=")"/>
                          <m:sepChr m:val=""/>
                          <m:grow/>
                        </m:dPr>
                        <m:e>
                          <m:r>
                            <m:rPr>
                              <m:sty m:val="p"/>
                            </m:rPr>
                            <m:t>¬</m:t>
                          </m:r>
                          <m:r>
                            <m:t>p</m:t>
                          </m:r>
                          <m:r>
                            <m:rPr>
                              <m:sty m:val="p"/>
                            </m:rPr>
                            <m:t>∨</m:t>
                          </m:r>
                          <m:r>
                            <m:rPr>
                              <m:sty m:val="p"/>
                            </m:rPr>
                            <m:t>¬</m:t>
                          </m:r>
                          <m:r>
                            <m:t>q</m:t>
                          </m:r>
                        </m:e>
                      </m:d>
                      <m:r>
                        <m:rPr>
                          <m:sty m:val="p"/>
                        </m:rPr>
                        <m:t>.</m:t>
                      </m:r>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可以利用公式推演法(等值演算法)构造主析取范式, 其步骤如下:</a:t>
                </a:r>
              </a:p>
              <a:p>
                <a:pPr lvl="0" indent="-457200" marL="457200">
                  <a:buAutoNum type="arabicParenBoth"/>
                </a:pPr>
                <a:r>
                  <a:rPr/>
                  <a:t>将命题公式化为析取范式.</a:t>
                </a:r>
              </a:p>
              <a:p>
                <a:pPr lvl="0" indent="-457200" marL="457200">
                  <a:buAutoNum type="arabicParenBoth"/>
                </a:pPr>
                <a:r>
                  <a:rPr/>
                  <a:t>除去析取范式中所有永假的基本积.</a:t>
                </a:r>
              </a:p>
              <a:p>
                <a:pPr lvl="0" indent="-457200" marL="457200">
                  <a:buAutoNum type="arabicParenBoth"/>
                </a:pPr>
                <a:r>
                  <a:rPr/>
                  <a:t>利用等幂律将重复出现的基本积和基本积中重复出现的变元合并.</a:t>
                </a:r>
              </a:p>
              <a:p>
                <a:pPr lvl="0" indent="-457200" marL="457200">
                  <a:buAutoNum type="arabicParenBoth"/>
                </a:pPr>
                <a:r>
                  <a:rPr/>
                  <a:t>利用同一律在基本积中补入未出现的命题变元(如</a:t>
                </a:r>
                <a14:m>
                  <m:oMath xmlns:m="http://schemas.openxmlformats.org/officeDocument/2006/math">
                    <m:r>
                      <m:t>p</m:t>
                    </m:r>
                    <m:r>
                      <m:rPr>
                        <m:sty m:val="p"/>
                      </m:rPr>
                      <m:t>∨</m:t>
                    </m:r>
                    <m:r>
                      <m:rPr>
                        <m:sty m:val="p"/>
                      </m:rPr>
                      <m:t>¬</m:t>
                    </m:r>
                    <m:r>
                      <m:t>p</m:t>
                    </m:r>
                  </m:oMath>
                </a14:m>
                <a:r>
                  <a:rPr/>
                  <a:t>), 然后用分配律展开.</a:t>
                </a:r>
              </a:p>
              <a:p>
                <a:pPr lvl="0" indent="-457200" marL="457200">
                  <a:buAutoNum type="arabicParenBoth"/>
                </a:pPr>
                <a:r>
                  <a:rPr/>
                  <a:t>再次利用等幂律将重复出现的极小项合并.</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求</a:t>
                </a:r>
                <a14:m>
                  <m:oMath xmlns:m="http://schemas.openxmlformats.org/officeDocument/2006/math">
                    <m:r>
                      <m:rPr>
                        <m:sty m:val="p"/>
                      </m:rPr>
                      <m:t>¬</m:t>
                    </m:r>
                    <m:r>
                      <m:t>p</m:t>
                    </m:r>
                    <m:r>
                      <m:rPr>
                        <m:sty m:val="p"/>
                      </m:rPr>
                      <m:t>∨</m:t>
                    </m:r>
                    <m:r>
                      <m:rPr>
                        <m:sty m:val="p"/>
                      </m:rPr>
                      <m:t>¬</m:t>
                    </m:r>
                    <m:r>
                      <m:t>q</m:t>
                    </m:r>
                  </m:oMath>
                </a14:m>
                <a:r>
                  <a:rPr/>
                  <a:t>的主析取范式.</a:t>
                </a:r>
              </a:p>
              <a:p>
                <a:pPr lvl="0" indent="0" marL="0">
                  <a:buNone/>
                </a:pPr>
                <a:r>
                  <a:rPr/>
                  <a:t>解:</a:t>
                </a:r>
              </a:p>
              <a:p>
                <a:pPr lvl="0" indent="0" marL="0">
                  <a:buNone/>
                </a:pPr>
                <a14:m>
                  <m:oMathPara xmlns:m="http://schemas.openxmlformats.org/officeDocument/2006/math">
                    <m:oMathParaPr>
                      <m:jc m:val="center"/>
                    </m:oMathParaPr>
                    <m:oMath>
                      <m:r>
                        <m:rPr>
                          <m:sty m:val="p"/>
                        </m:rPr>
                        <m:t>¬</m:t>
                      </m:r>
                      <m:r>
                        <m:t>p</m:t>
                      </m:r>
                      <m:r>
                        <m:rPr>
                          <m:sty m:val="p"/>
                        </m:rPr>
                        <m:t>∨</m:t>
                      </m:r>
                      <m:r>
                        <m:rPr>
                          <m:sty m:val="p"/>
                        </m:rPr>
                        <m:t>¬</m:t>
                      </m:r>
                      <m:r>
                        <m:t>q</m:t>
                      </m:r>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rPr>
                              <m:sty m:val="p"/>
                            </m:rPr>
                            <m:t>¬</m:t>
                          </m:r>
                          <m:r>
                            <m:t>p</m:t>
                          </m:r>
                          <m:r>
                            <m:rPr>
                              <m:sty m:val="p"/>
                            </m:rPr>
                            <m:t>∧</m:t>
                          </m:r>
                          <m:d>
                            <m:dPr>
                              <m:begChr m:val="("/>
                              <m:endChr m:val=")"/>
                              <m:sepChr m:val=""/>
                              <m:grow/>
                            </m:dPr>
                            <m:e>
                              <m:r>
                                <m:t>q</m:t>
                              </m:r>
                              <m:r>
                                <m:rPr>
                                  <m:sty m:val="p"/>
                                </m:rPr>
                                <m:t>∨</m:t>
                              </m:r>
                              <m:r>
                                <m:rPr>
                                  <m:sty m:val="p"/>
                                </m:rPr>
                                <m:t>¬</m:t>
                              </m:r>
                              <m:r>
                                <m:t>q</m:t>
                              </m:r>
                            </m:e>
                          </m:d>
                        </m:e>
                      </m:d>
                      <m:r>
                        <m:rPr>
                          <m:sty m:val="p"/>
                        </m:rPr>
                        <m:t>∨</m:t>
                      </m:r>
                      <m:d>
                        <m:dPr>
                          <m:begChr m:val="("/>
                          <m:endChr m:val=")"/>
                          <m:sepChr m:val=""/>
                          <m:grow/>
                        </m:dPr>
                        <m:e>
                          <m:d>
                            <m:dPr>
                              <m:begChr m:val="("/>
                              <m:endChr m:val=")"/>
                              <m:sepChr m:val=""/>
                              <m:grow/>
                            </m:dPr>
                            <m:e>
                              <m:r>
                                <m:t>p</m:t>
                              </m:r>
                              <m:r>
                                <m:rPr>
                                  <m:sty m:val="p"/>
                                </m:rPr>
                                <m:t>∨</m:t>
                              </m:r>
                              <m:r>
                                <m:rPr>
                                  <m:sty m:val="p"/>
                                </m:rPr>
                                <m:t>¬</m:t>
                              </m:r>
                              <m:r>
                                <m:t>p</m:t>
                              </m:r>
                            </m:e>
                          </m:d>
                          <m:r>
                            <m:rPr>
                              <m:sty m:val="p"/>
                            </m:rPr>
                            <m:t>∧</m:t>
                          </m:r>
                          <m:r>
                            <m:rPr>
                              <m:sty m:val="p"/>
                            </m:rPr>
                            <m:t>¬</m:t>
                          </m:r>
                          <m:r>
                            <m:t>q</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rPr>
                              <m:sty m:val="p"/>
                            </m:rPr>
                            <m:t>¬</m:t>
                          </m:r>
                          <m:r>
                            <m:t>p</m:t>
                          </m:r>
                          <m:r>
                            <m:rPr>
                              <m:sty m:val="p"/>
                            </m:rPr>
                            <m:t>∧</m:t>
                          </m:r>
                          <m:r>
                            <m:t>q</m:t>
                          </m:r>
                        </m:e>
                      </m:d>
                      <m:r>
                        <m:rPr>
                          <m:sty m:val="p"/>
                        </m:rPr>
                        <m:t>∨</m:t>
                      </m:r>
                      <m:d>
                        <m:dPr>
                          <m:begChr m:val="("/>
                          <m:endChr m:val=")"/>
                          <m:sepChr m:val=""/>
                          <m:grow/>
                        </m:dPr>
                        <m:e>
                          <m:r>
                            <m:rPr>
                              <m:sty m:val="p"/>
                            </m:rPr>
                            <m:t>¬</m:t>
                          </m:r>
                          <m:r>
                            <m:t>p</m:t>
                          </m:r>
                          <m:r>
                            <m:rPr>
                              <m:sty m:val="p"/>
                            </m:rPr>
                            <m:t>∧</m:t>
                          </m:r>
                          <m:r>
                            <m:rPr>
                              <m:sty m:val="p"/>
                            </m:rPr>
                            <m:t>¬</m:t>
                          </m:r>
                          <m:r>
                            <m:t>q</m:t>
                          </m:r>
                        </m:e>
                      </m:d>
                      <m:r>
                        <m:rPr>
                          <m:sty m:val="p"/>
                        </m:rPr>
                        <m:t>∨</m:t>
                      </m:r>
                      <m:d>
                        <m:dPr>
                          <m:begChr m:val="("/>
                          <m:endChr m:val=")"/>
                          <m:sepChr m:val=""/>
                          <m:grow/>
                        </m:dPr>
                        <m:e>
                          <m:r>
                            <m:t>p</m:t>
                          </m:r>
                          <m:r>
                            <m:rPr>
                              <m:sty m:val="p"/>
                            </m:rPr>
                            <m:t>∧</m:t>
                          </m:r>
                          <m:r>
                            <m:rPr>
                              <m:sty m:val="p"/>
                            </m:rPr>
                            <m:t>¬</m:t>
                          </m:r>
                          <m:r>
                            <m:t>q</m:t>
                          </m:r>
                        </m:e>
                      </m:d>
                      <m:r>
                        <m:rPr>
                          <m:sty m:val="p"/>
                        </m:rPr>
                        <m:t>∨</m:t>
                      </m:r>
                      <m:d>
                        <m:dPr>
                          <m:begChr m:val="("/>
                          <m:endChr m:val=")"/>
                          <m:sepChr m:val=""/>
                          <m:grow/>
                        </m:dPr>
                        <m:e>
                          <m:r>
                            <m:rPr>
                              <m:sty m:val="p"/>
                            </m:rPr>
                            <m:t>¬</m:t>
                          </m:r>
                          <m:r>
                            <m:t>p</m:t>
                          </m:r>
                          <m:r>
                            <m:rPr>
                              <m:sty m:val="p"/>
                            </m:rPr>
                            <m:t>∧</m:t>
                          </m:r>
                          <m:r>
                            <m:rPr>
                              <m:sty m:val="p"/>
                            </m:rPr>
                            <m:t>¬</m:t>
                          </m:r>
                          <m:r>
                            <m:t>q</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rPr>
                              <m:sty m:val="p"/>
                            </m:rPr>
                            <m:t>¬</m:t>
                          </m:r>
                          <m:r>
                            <m:t>p</m:t>
                          </m:r>
                          <m:r>
                            <m:rPr>
                              <m:sty m:val="p"/>
                            </m:rPr>
                            <m:t>∧</m:t>
                          </m:r>
                          <m:r>
                            <m:t>q</m:t>
                          </m:r>
                        </m:e>
                      </m:d>
                      <m:r>
                        <m:rPr>
                          <m:sty m:val="p"/>
                        </m:rPr>
                        <m:t>∨</m:t>
                      </m:r>
                      <m:d>
                        <m:dPr>
                          <m:begChr m:val="("/>
                          <m:endChr m:val=")"/>
                          <m:sepChr m:val=""/>
                          <m:grow/>
                        </m:dPr>
                        <m:e>
                          <m:r>
                            <m:rPr>
                              <m:sty m:val="p"/>
                            </m:rPr>
                            <m:t>¬</m:t>
                          </m:r>
                          <m:r>
                            <m:t>p</m:t>
                          </m:r>
                          <m:r>
                            <m:rPr>
                              <m:sty m:val="p"/>
                            </m:rPr>
                            <m:t>∧</m:t>
                          </m:r>
                          <m:r>
                            <m:rPr>
                              <m:sty m:val="p"/>
                            </m:rPr>
                            <m:t>¬</m:t>
                          </m:r>
                          <m:r>
                            <m:t>q</m:t>
                          </m:r>
                        </m:e>
                      </m:d>
                      <m:r>
                        <m:rPr>
                          <m:sty m:val="p"/>
                        </m:rPr>
                        <m:t>∨</m:t>
                      </m:r>
                      <m:d>
                        <m:dPr>
                          <m:begChr m:val="("/>
                          <m:endChr m:val=")"/>
                          <m:sepChr m:val=""/>
                          <m:grow/>
                        </m:dPr>
                        <m:e>
                          <m:r>
                            <m:t>p</m:t>
                          </m:r>
                          <m:r>
                            <m:rPr>
                              <m:sty m:val="p"/>
                            </m:rPr>
                            <m:t>∧</m:t>
                          </m:r>
                          <m:r>
                            <m:rPr>
                              <m:sty m:val="p"/>
                            </m:rPr>
                            <m:t>¬</m:t>
                          </m:r>
                          <m:r>
                            <m:t>q</m:t>
                          </m:r>
                        </m:e>
                      </m:d>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求</a:t>
                </a:r>
                <a14:m>
                  <m:oMath xmlns:m="http://schemas.openxmlformats.org/officeDocument/2006/math">
                    <m:r>
                      <m:t>p</m:t>
                    </m:r>
                    <m:r>
                      <m:rPr>
                        <m:sty m:val="p"/>
                      </m:rPr>
                      <m:t>→</m:t>
                    </m:r>
                    <m:d>
                      <m:dPr>
                        <m:begChr m:val="("/>
                        <m:endChr m:val=")"/>
                        <m:sepChr m:val=""/>
                        <m:grow/>
                      </m:dPr>
                      <m:e>
                        <m:d>
                          <m:dPr>
                            <m:begChr m:val="("/>
                            <m:endChr m:val=")"/>
                            <m:sepChr m:val=""/>
                            <m:grow/>
                          </m:dPr>
                          <m:e>
                            <m:r>
                              <m:t>p</m:t>
                            </m:r>
                            <m:r>
                              <m:rPr>
                                <m:sty m:val="p"/>
                              </m:rPr>
                              <m:t>→</m:t>
                            </m:r>
                            <m:r>
                              <m:t>q</m:t>
                            </m:r>
                          </m:e>
                        </m:d>
                        <m:r>
                          <m:rPr>
                            <m:sty m:val="p"/>
                          </m:rPr>
                          <m:t>∧</m:t>
                        </m:r>
                        <m:r>
                          <m:rPr>
                            <m:sty m:val="p"/>
                          </m:rPr>
                          <m:t>¬</m:t>
                        </m:r>
                        <m:d>
                          <m:dPr>
                            <m:begChr m:val="("/>
                            <m:endChr m:val=")"/>
                            <m:sepChr m:val=""/>
                            <m:grow/>
                          </m:dPr>
                          <m:e>
                            <m:r>
                              <m:rPr>
                                <m:sty m:val="p"/>
                              </m:rPr>
                              <m:t>¬</m:t>
                            </m:r>
                            <m:r>
                              <m:t>q</m:t>
                            </m:r>
                            <m:r>
                              <m:rPr>
                                <m:sty m:val="p"/>
                              </m:rPr>
                              <m:t>∨</m:t>
                            </m:r>
                            <m:r>
                              <m:rPr>
                                <m:sty m:val="p"/>
                              </m:rPr>
                              <m:t>¬</m:t>
                            </m:r>
                            <m:r>
                              <m:t>p</m:t>
                            </m:r>
                          </m:e>
                        </m:d>
                      </m:e>
                    </m:d>
                  </m:oMath>
                </a14:m>
                <a:r>
                  <a:rPr/>
                  <a:t>的主析取范式.</a:t>
                </a:r>
              </a:p>
              <a:p>
                <a:pPr lvl="0" indent="0" marL="0">
                  <a:buNone/>
                </a:pPr>
                <a:r>
                  <a:rPr/>
                  <a:t>解:</a:t>
                </a:r>
              </a:p>
              <a:p>
                <a:pPr lvl="0" indent="0" marL="0">
                  <a:buNone/>
                </a:pPr>
                <a14:m>
                  <m:oMathPara xmlns:m="http://schemas.openxmlformats.org/officeDocument/2006/math">
                    <m:oMathParaPr>
                      <m:jc m:val="center"/>
                    </m:oMathParaPr>
                    <m:oMath>
                      <m:r>
                        <m:t>p</m:t>
                      </m:r>
                      <m:r>
                        <m:rPr>
                          <m:sty m:val="p"/>
                        </m:rPr>
                        <m:t>→</m:t>
                      </m:r>
                      <m:d>
                        <m:dPr>
                          <m:begChr m:val="("/>
                          <m:endChr m:val=")"/>
                          <m:sepChr m:val=""/>
                          <m:grow/>
                        </m:dPr>
                        <m:e>
                          <m:d>
                            <m:dPr>
                              <m:begChr m:val="("/>
                              <m:endChr m:val=")"/>
                              <m:sepChr m:val=""/>
                              <m:grow/>
                            </m:dPr>
                            <m:e>
                              <m:r>
                                <m:t>p</m:t>
                              </m:r>
                              <m:r>
                                <m:rPr>
                                  <m:sty m:val="p"/>
                                </m:rPr>
                                <m:t>→</m:t>
                              </m:r>
                              <m:r>
                                <m:t>q</m:t>
                              </m:r>
                            </m:e>
                          </m:d>
                          <m:r>
                            <m:rPr>
                              <m:sty m:val="p"/>
                            </m:rPr>
                            <m:t>∧</m:t>
                          </m:r>
                          <m:r>
                            <m:rPr>
                              <m:sty m:val="p"/>
                            </m:rPr>
                            <m:t>¬</m:t>
                          </m:r>
                          <m:d>
                            <m:dPr>
                              <m:begChr m:val="("/>
                              <m:endChr m:val=")"/>
                              <m:sepChr m:val=""/>
                              <m:grow/>
                            </m:dPr>
                            <m:e>
                              <m:r>
                                <m:rPr>
                                  <m:sty m:val="p"/>
                                </m:rPr>
                                <m:t>¬</m:t>
                              </m:r>
                              <m:r>
                                <m:t>q</m:t>
                              </m:r>
                              <m:r>
                                <m:rPr>
                                  <m:sty m:val="p"/>
                                </m:rPr>
                                <m:t>∨</m:t>
                              </m:r>
                              <m:r>
                                <m:rPr>
                                  <m:sty m:val="p"/>
                                </m:rPr>
                                <m:t>¬</m:t>
                              </m:r>
                              <m:r>
                                <m:t>p</m:t>
                              </m:r>
                            </m:e>
                          </m:d>
                        </m:e>
                      </m:d>
                    </m:oMath>
                  </m:oMathPara>
                </a14:m>
              </a:p>
              <a:p>
                <a:pPr lvl="0" indent="0" marL="0">
                  <a:buNone/>
                </a:pPr>
                <a14:m>
                  <m:oMathPara xmlns:m="http://schemas.openxmlformats.org/officeDocument/2006/math">
                    <m:oMathParaPr>
                      <m:jc m:val="center"/>
                    </m:oMathParaPr>
                    <m:oMath>
                      <m:r>
                        <m:rPr>
                          <m:sty m:val="p"/>
                        </m:rPr>
                        <m:t>⇔</m:t>
                      </m:r>
                      <m:r>
                        <m:rPr>
                          <m:sty m:val="p"/>
                        </m:rPr>
                        <m:t>¬</m:t>
                      </m:r>
                      <m:r>
                        <m:t>p</m:t>
                      </m:r>
                      <m:r>
                        <m:rPr>
                          <m:sty m:val="p"/>
                        </m:rPr>
                        <m:t>∨</m:t>
                      </m:r>
                      <m:d>
                        <m:dPr>
                          <m:begChr m:val="("/>
                          <m:endChr m:val=")"/>
                          <m:sepChr m:val=""/>
                          <m:grow/>
                        </m:dPr>
                        <m:e>
                          <m:d>
                            <m:dPr>
                              <m:begChr m:val="("/>
                              <m:endChr m:val=")"/>
                              <m:sepChr m:val=""/>
                              <m:grow/>
                            </m:dPr>
                            <m:e>
                              <m:r>
                                <m:rPr>
                                  <m:sty m:val="p"/>
                                </m:rPr>
                                <m:t>¬</m:t>
                              </m:r>
                              <m:r>
                                <m:t>p</m:t>
                              </m:r>
                              <m:r>
                                <m:rPr>
                                  <m:sty m:val="p"/>
                                </m:rPr>
                                <m:t>∨</m:t>
                              </m:r>
                              <m:r>
                                <m:t>q</m:t>
                              </m:r>
                            </m:e>
                          </m:d>
                          <m:r>
                            <m:rPr>
                              <m:sty m:val="p"/>
                            </m:rPr>
                            <m:t>∧</m:t>
                          </m:r>
                          <m:d>
                            <m:dPr>
                              <m:begChr m:val="("/>
                              <m:endChr m:val=")"/>
                              <m:sepChr m:val=""/>
                              <m:grow/>
                            </m:dPr>
                            <m:e>
                              <m:r>
                                <m:t>q</m:t>
                              </m:r>
                              <m:r>
                                <m:rPr>
                                  <m:sty m:val="p"/>
                                </m:rPr>
                                <m:t>∧</m:t>
                              </m:r>
                              <m:r>
                                <m:t>p</m:t>
                              </m:r>
                            </m:e>
                          </m:d>
                        </m:e>
                      </m:d>
                    </m:oMath>
                  </m:oMathPara>
                </a14:m>
              </a:p>
              <a:p>
                <a:pPr lvl="0" indent="0" marL="0">
                  <a:buNone/>
                </a:pPr>
                <a14:m>
                  <m:oMathPara xmlns:m="http://schemas.openxmlformats.org/officeDocument/2006/math">
                    <m:oMathParaPr>
                      <m:jc m:val="center"/>
                    </m:oMathParaPr>
                    <m:oMath>
                      <m:r>
                        <m:rPr>
                          <m:sty m:val="p"/>
                        </m:rPr>
                        <m:t>⇔</m:t>
                      </m:r>
                      <m:r>
                        <m:rPr>
                          <m:sty m:val="p"/>
                        </m:rPr>
                        <m:t>¬</m:t>
                      </m:r>
                      <m:r>
                        <m:t>p</m:t>
                      </m:r>
                      <m:r>
                        <m:rPr>
                          <m:sty m:val="p"/>
                        </m:rPr>
                        <m:t>∨</m:t>
                      </m:r>
                      <m:d>
                        <m:dPr>
                          <m:begChr m:val="("/>
                          <m:endChr m:val=")"/>
                          <m:sepChr m:val=""/>
                          <m:grow/>
                        </m:dPr>
                        <m:e>
                          <m:d>
                            <m:dPr>
                              <m:begChr m:val="("/>
                              <m:endChr m:val=")"/>
                              <m:sepChr m:val=""/>
                              <m:grow/>
                            </m:dPr>
                            <m:e>
                              <m:r>
                                <m:rPr>
                                  <m:sty m:val="p"/>
                                </m:rPr>
                                <m:t>¬</m:t>
                              </m:r>
                              <m:r>
                                <m:t>p</m:t>
                              </m:r>
                              <m:r>
                                <m:rPr>
                                  <m:sty m:val="p"/>
                                </m:rPr>
                                <m:t>∧</m:t>
                              </m:r>
                              <m:r>
                                <m:t>q</m:t>
                              </m:r>
                              <m:r>
                                <m:rPr>
                                  <m:sty m:val="p"/>
                                </m:rPr>
                                <m:t>∧</m:t>
                              </m:r>
                              <m:r>
                                <m:t>p</m:t>
                              </m:r>
                            </m:e>
                          </m:d>
                          <m:r>
                            <m:rPr>
                              <m:sty m:val="p"/>
                            </m:rPr>
                            <m:t>∨</m:t>
                          </m:r>
                          <m:d>
                            <m:dPr>
                              <m:begChr m:val="("/>
                              <m:endChr m:val=")"/>
                              <m:sepChr m:val=""/>
                              <m:grow/>
                            </m:dPr>
                            <m:e>
                              <m:r>
                                <m:t>q</m:t>
                              </m:r>
                              <m:r>
                                <m:rPr>
                                  <m:sty m:val="p"/>
                                </m:rPr>
                                <m:t>∧</m:t>
                              </m:r>
                              <m:r>
                                <m:t>q</m:t>
                              </m:r>
                              <m:r>
                                <m:rPr>
                                  <m:sty m:val="p"/>
                                </m:rPr>
                                <m:t>∧</m:t>
                              </m:r>
                              <m:r>
                                <m:t>p</m:t>
                              </m:r>
                            </m:e>
                          </m:d>
                        </m:e>
                      </m:d>
                    </m:oMath>
                  </m:oMathPara>
                </a14:m>
              </a:p>
              <a:p>
                <a:pPr lvl="0" indent="0" marL="0">
                  <a:buNone/>
                </a:pPr>
                <a14:m>
                  <m:oMathPara xmlns:m="http://schemas.openxmlformats.org/officeDocument/2006/math">
                    <m:oMathParaPr>
                      <m:jc m:val="center"/>
                    </m:oMathParaPr>
                    <m:oMath>
                      <m:r>
                        <m:rPr>
                          <m:sty m:val="p"/>
                        </m:rPr>
                        <m:t>⇔</m:t>
                      </m:r>
                      <m:r>
                        <m:rPr>
                          <m:sty m:val="p"/>
                        </m:rPr>
                        <m:t>¬</m:t>
                      </m:r>
                      <m:r>
                        <m:t>p</m:t>
                      </m:r>
                      <m:r>
                        <m:rPr>
                          <m:sty m:val="p"/>
                        </m:rPr>
                        <m:t>∨</m:t>
                      </m:r>
                      <m:r>
                        <m:t>F</m:t>
                      </m:r>
                      <m:r>
                        <m:rPr>
                          <m:sty m:val="p"/>
                        </m:rPr>
                        <m:t>∨</m:t>
                      </m:r>
                      <m:d>
                        <m:dPr>
                          <m:begChr m:val="("/>
                          <m:endChr m:val=")"/>
                          <m:sepChr m:val=""/>
                          <m:grow/>
                        </m:dPr>
                        <m:e>
                          <m:r>
                            <m:t>q</m:t>
                          </m:r>
                          <m:r>
                            <m:rPr>
                              <m:sty m:val="p"/>
                            </m:rPr>
                            <m:t>∧</m:t>
                          </m:r>
                          <m:r>
                            <m:t>p</m:t>
                          </m:r>
                        </m:e>
                      </m:d>
                    </m:oMath>
                  </m:oMathPara>
                </a14:m>
              </a:p>
              <a:p>
                <a:pPr lvl="0" indent="0" marL="0">
                  <a:buNone/>
                </a:pPr>
                <a14:m>
                  <m:oMathPara xmlns:m="http://schemas.openxmlformats.org/officeDocument/2006/math">
                    <m:oMathParaPr>
                      <m:jc m:val="center"/>
                    </m:oMathParaPr>
                    <m:oMath>
                      <m:r>
                        <m:rPr>
                          <m:sty m:val="p"/>
                        </m:rPr>
                        <m:t>⇔</m:t>
                      </m:r>
                      <m:r>
                        <m:rPr>
                          <m:sty m:val="p"/>
                        </m:rPr>
                        <m:t>¬</m:t>
                      </m:r>
                      <m:r>
                        <m:t>p</m:t>
                      </m:r>
                      <m:r>
                        <m:rPr>
                          <m:sty m:val="p"/>
                        </m:rPr>
                        <m:t>∨</m:t>
                      </m:r>
                      <m:d>
                        <m:dPr>
                          <m:begChr m:val="("/>
                          <m:endChr m:val=")"/>
                          <m:sepChr m:val=""/>
                          <m:grow/>
                        </m:dPr>
                        <m:e>
                          <m:r>
                            <m:t>q</m:t>
                          </m:r>
                          <m:r>
                            <m:rPr>
                              <m:sty m:val="p"/>
                            </m:rPr>
                            <m:t>∧</m:t>
                          </m:r>
                          <m:r>
                            <m:t>p</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rPr>
                              <m:sty m:val="p"/>
                            </m:rPr>
                            <m:t>¬</m:t>
                          </m:r>
                          <m:r>
                            <m:t>p</m:t>
                          </m:r>
                          <m:r>
                            <m:rPr>
                              <m:sty m:val="p"/>
                            </m:rPr>
                            <m:t>∧</m:t>
                          </m:r>
                          <m:d>
                            <m:dPr>
                              <m:begChr m:val="("/>
                              <m:endChr m:val=")"/>
                              <m:sepChr m:val=""/>
                              <m:grow/>
                            </m:dPr>
                            <m:e>
                              <m:r>
                                <m:t>q</m:t>
                              </m:r>
                              <m:r>
                                <m:rPr>
                                  <m:sty m:val="p"/>
                                </m:rPr>
                                <m:t>∨</m:t>
                              </m:r>
                              <m:r>
                                <m:rPr>
                                  <m:sty m:val="p"/>
                                </m:rPr>
                                <m:t>¬</m:t>
                              </m:r>
                              <m:r>
                                <m:t>q</m:t>
                              </m:r>
                            </m:e>
                          </m:d>
                        </m:e>
                      </m:d>
                      <m:r>
                        <m:rPr>
                          <m:sty m:val="p"/>
                        </m:rPr>
                        <m:t>∨</m:t>
                      </m:r>
                      <m:d>
                        <m:dPr>
                          <m:begChr m:val="("/>
                          <m:endChr m:val=")"/>
                          <m:sepChr m:val=""/>
                          <m:grow/>
                        </m:dPr>
                        <m:e>
                          <m:r>
                            <m:t>p</m:t>
                          </m:r>
                          <m:r>
                            <m:rPr>
                              <m:sty m:val="p"/>
                            </m:rPr>
                            <m:t>∧</m:t>
                          </m:r>
                          <m:r>
                            <m:t>q</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rPr>
                              <m:sty m:val="p"/>
                            </m:rPr>
                            <m:t>¬</m:t>
                          </m:r>
                          <m:r>
                            <m:t>p</m:t>
                          </m:r>
                          <m:r>
                            <m:rPr>
                              <m:sty m:val="p"/>
                            </m:rPr>
                            <m:t>∧</m:t>
                          </m:r>
                          <m:r>
                            <m:t>q</m:t>
                          </m:r>
                        </m:e>
                      </m:d>
                      <m:r>
                        <m:rPr>
                          <m:sty m:val="p"/>
                        </m:rPr>
                        <m:t>∨</m:t>
                      </m:r>
                      <m:d>
                        <m:dPr>
                          <m:begChr m:val="("/>
                          <m:endChr m:val=")"/>
                          <m:sepChr m:val=""/>
                          <m:grow/>
                        </m:dPr>
                        <m:e>
                          <m:r>
                            <m:rPr>
                              <m:sty m:val="p"/>
                            </m:rPr>
                            <m:t>¬</m:t>
                          </m:r>
                          <m:r>
                            <m:t>p</m:t>
                          </m:r>
                          <m:r>
                            <m:rPr>
                              <m:sty m:val="p"/>
                            </m:rPr>
                            <m:t>∧</m:t>
                          </m:r>
                          <m:r>
                            <m:rPr>
                              <m:sty m:val="p"/>
                            </m:rPr>
                            <m:t>¬</m:t>
                          </m:r>
                          <m:r>
                            <m:t>q</m:t>
                          </m:r>
                        </m:e>
                      </m:d>
                      <m:r>
                        <m:rPr>
                          <m:sty m:val="p"/>
                        </m:rPr>
                        <m:t>∨</m:t>
                      </m:r>
                      <m:d>
                        <m:dPr>
                          <m:begChr m:val="("/>
                          <m:endChr m:val=")"/>
                          <m:sepChr m:val=""/>
                          <m:grow/>
                        </m:dPr>
                        <m:e>
                          <m:r>
                            <m:t>p</m:t>
                          </m:r>
                          <m:r>
                            <m:rPr>
                              <m:sty m:val="p"/>
                            </m:rPr>
                            <m:t>∧</m:t>
                          </m:r>
                          <m:r>
                            <m:t>q</m:t>
                          </m:r>
                        </m:e>
                      </m:d>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同样, 可以利用公式推演法构造主合取范式.</a:t>
                </a:r>
              </a:p>
              <a:p>
                <a:pPr lvl="0" indent="-457200" marL="457200">
                  <a:buAutoNum type="arabicParenBoth"/>
                </a:pPr>
                <a:r>
                  <a:rPr/>
                  <a:t>将命题公式化为合取范式.</a:t>
                </a:r>
              </a:p>
              <a:p>
                <a:pPr lvl="0" indent="-457200" marL="457200">
                  <a:buAutoNum type="arabicParenBoth"/>
                </a:pPr>
                <a:r>
                  <a:rPr/>
                  <a:t>除去合取范式中所有永真的基本和.</a:t>
                </a:r>
              </a:p>
              <a:p>
                <a:pPr lvl="0" indent="-457200" marL="457200">
                  <a:buAutoNum type="arabicParenBoth"/>
                </a:pPr>
                <a:r>
                  <a:rPr/>
                  <a:t>利用等幂律将重复出现的基本和与基本和中重复出现的变元合并.</a:t>
                </a:r>
              </a:p>
              <a:p>
                <a:pPr lvl="0" indent="-457200" marL="457200">
                  <a:buAutoNum type="arabicParenBoth"/>
                </a:pPr>
                <a:r>
                  <a:rPr/>
                  <a:t>利用同一律在基本和中补入未出现的命题变元(如</a:t>
                </a:r>
                <a14:m>
                  <m:oMath xmlns:m="http://schemas.openxmlformats.org/officeDocument/2006/math">
                    <m:r>
                      <m:t>p</m:t>
                    </m:r>
                    <m:r>
                      <m:rPr>
                        <m:sty m:val="p"/>
                      </m:rPr>
                      <m:t>∧</m:t>
                    </m:r>
                    <m:r>
                      <m:rPr>
                        <m:sty m:val="p"/>
                      </m:rPr>
                      <m:t>¬</m:t>
                    </m:r>
                    <m:r>
                      <m:t>p</m:t>
                    </m:r>
                  </m:oMath>
                </a14:m>
                <a:r>
                  <a:rPr/>
                  <a:t>), 然后用分配律展开.</a:t>
                </a:r>
              </a:p>
              <a:p>
                <a:pPr lvl="0" indent="-457200" marL="457200">
                  <a:buAutoNum type="arabicParenBoth"/>
                </a:pPr>
                <a:r>
                  <a:rPr/>
                  <a:t>再次利用等幂律将重复出现的极大项合并.</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求</a:t>
                </a:r>
                <a14:m>
                  <m:oMath xmlns:m="http://schemas.openxmlformats.org/officeDocument/2006/math">
                    <m:r>
                      <m:rPr>
                        <m:sty m:val="p"/>
                      </m:rPr>
                      <m:t>¬</m:t>
                    </m:r>
                    <m:r>
                      <m:t>p</m:t>
                    </m:r>
                    <m:r>
                      <m:rPr>
                        <m:sty m:val="p"/>
                      </m:rPr>
                      <m:t>∧</m:t>
                    </m:r>
                    <m:r>
                      <m:rPr>
                        <m:sty m:val="p"/>
                      </m:rPr>
                      <m:t>¬</m:t>
                    </m:r>
                    <m:r>
                      <m:t>q</m:t>
                    </m:r>
                  </m:oMath>
                </a14:m>
                <a:r>
                  <a:rPr/>
                  <a:t>的主合取范式.</a:t>
                </a:r>
              </a:p>
              <a:p>
                <a:pPr lvl="0" indent="0" marL="0">
                  <a:buNone/>
                </a:pPr>
                <a:r>
                  <a:rPr/>
                  <a:t>解:</a:t>
                </a:r>
              </a:p>
              <a:p>
                <a:pPr lvl="0" indent="0" marL="0">
                  <a:buNone/>
                </a:pPr>
                <a14:m>
                  <m:oMathPara xmlns:m="http://schemas.openxmlformats.org/officeDocument/2006/math">
                    <m:oMathParaPr>
                      <m:jc m:val="center"/>
                    </m:oMathParaPr>
                    <m:oMath>
                      <m:r>
                        <m:rPr>
                          <m:sty m:val="p"/>
                        </m:rPr>
                        <m:t>¬</m:t>
                      </m:r>
                      <m:r>
                        <m:t>p</m:t>
                      </m:r>
                      <m:r>
                        <m:rPr>
                          <m:sty m:val="p"/>
                        </m:rPr>
                        <m:t>∧</m:t>
                      </m:r>
                      <m:r>
                        <m:rPr>
                          <m:sty m:val="p"/>
                        </m:rPr>
                        <m:t>¬</m:t>
                      </m:r>
                      <m:r>
                        <m:t>q</m:t>
                      </m:r>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rPr>
                              <m:sty m:val="p"/>
                            </m:rPr>
                            <m:t>¬</m:t>
                          </m:r>
                          <m:r>
                            <m:t>p</m:t>
                          </m:r>
                          <m:r>
                            <m:rPr>
                              <m:sty m:val="p"/>
                            </m:rPr>
                            <m:t>∨</m:t>
                          </m:r>
                          <m:d>
                            <m:dPr>
                              <m:begChr m:val="("/>
                              <m:endChr m:val=")"/>
                              <m:sepChr m:val=""/>
                              <m:grow/>
                            </m:dPr>
                            <m:e>
                              <m:r>
                                <m:t>q</m:t>
                              </m:r>
                              <m:r>
                                <m:rPr>
                                  <m:sty m:val="p"/>
                                </m:rPr>
                                <m:t>∧</m:t>
                              </m:r>
                              <m:r>
                                <m:rPr>
                                  <m:sty m:val="p"/>
                                </m:rPr>
                                <m:t>¬</m:t>
                              </m:r>
                              <m:r>
                                <m:t>q</m:t>
                              </m:r>
                            </m:e>
                          </m:d>
                        </m:e>
                      </m:d>
                      <m:r>
                        <m:rPr>
                          <m:sty m:val="p"/>
                        </m:rPr>
                        <m:t>∧</m:t>
                      </m:r>
                      <m:d>
                        <m:dPr>
                          <m:begChr m:val="("/>
                          <m:endChr m:val=")"/>
                          <m:sepChr m:val=""/>
                          <m:grow/>
                        </m:dPr>
                        <m:e>
                          <m:d>
                            <m:dPr>
                              <m:begChr m:val="("/>
                              <m:endChr m:val=")"/>
                              <m:sepChr m:val=""/>
                              <m:grow/>
                            </m:dPr>
                            <m:e>
                              <m:r>
                                <m:t>p</m:t>
                              </m:r>
                              <m:r>
                                <m:rPr>
                                  <m:sty m:val="p"/>
                                </m:rPr>
                                <m:t>∧</m:t>
                              </m:r>
                              <m:r>
                                <m:rPr>
                                  <m:sty m:val="p"/>
                                </m:rPr>
                                <m:t>¬</m:t>
                              </m:r>
                              <m:r>
                                <m:t>p</m:t>
                              </m:r>
                            </m:e>
                          </m:d>
                          <m:r>
                            <m:rPr>
                              <m:sty m:val="p"/>
                            </m:rPr>
                            <m:t>∨</m:t>
                          </m:r>
                          <m:r>
                            <m:rPr>
                              <m:sty m:val="p"/>
                            </m:rPr>
                            <m:t>¬</m:t>
                          </m:r>
                          <m:r>
                            <m:t>q</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rPr>
                              <m:sty m:val="p"/>
                            </m:rPr>
                            <m:t>¬</m:t>
                          </m:r>
                          <m:r>
                            <m:t>p</m:t>
                          </m:r>
                          <m:r>
                            <m:rPr>
                              <m:sty m:val="p"/>
                            </m:rPr>
                            <m:t>∨</m:t>
                          </m:r>
                          <m:r>
                            <m:t>q</m:t>
                          </m:r>
                        </m:e>
                      </m:d>
                      <m:r>
                        <m:rPr>
                          <m:sty m:val="p"/>
                        </m:rPr>
                        <m:t>∧</m:t>
                      </m:r>
                      <m:d>
                        <m:dPr>
                          <m:begChr m:val="("/>
                          <m:endChr m:val=")"/>
                          <m:sepChr m:val=""/>
                          <m:grow/>
                        </m:dPr>
                        <m:e>
                          <m:r>
                            <m:rPr>
                              <m:sty m:val="p"/>
                            </m:rPr>
                            <m:t>¬</m:t>
                          </m:r>
                          <m:r>
                            <m:t>p</m:t>
                          </m:r>
                          <m:r>
                            <m:rPr>
                              <m:sty m:val="p"/>
                            </m:rPr>
                            <m:t>∨</m:t>
                          </m:r>
                          <m:r>
                            <m:rPr>
                              <m:sty m:val="p"/>
                            </m:rPr>
                            <m:t>¬</m:t>
                          </m:r>
                          <m:r>
                            <m:t>q</m:t>
                          </m:r>
                        </m:e>
                      </m:d>
                      <m:r>
                        <m:rPr>
                          <m:sty m:val="p"/>
                        </m:rPr>
                        <m:t>∧</m:t>
                      </m:r>
                      <m:d>
                        <m:dPr>
                          <m:begChr m:val="("/>
                          <m:endChr m:val=")"/>
                          <m:sepChr m:val=""/>
                          <m:grow/>
                        </m:dPr>
                        <m:e>
                          <m:r>
                            <m:t>p</m:t>
                          </m:r>
                          <m:r>
                            <m:rPr>
                              <m:sty m:val="p"/>
                            </m:rPr>
                            <m:t>∨</m:t>
                          </m:r>
                          <m:r>
                            <m:rPr>
                              <m:sty m:val="p"/>
                            </m:rPr>
                            <m:t>¬</m:t>
                          </m:r>
                          <m:r>
                            <m:t>q</m:t>
                          </m:r>
                        </m:e>
                      </m:d>
                      <m:r>
                        <m:rPr>
                          <m:sty m:val="p"/>
                        </m:rPr>
                        <m:t>∧</m:t>
                      </m:r>
                      <m:d>
                        <m:dPr>
                          <m:begChr m:val="("/>
                          <m:endChr m:val=")"/>
                          <m:sepChr m:val=""/>
                          <m:grow/>
                        </m:dPr>
                        <m:e>
                          <m:r>
                            <m:rPr>
                              <m:sty m:val="p"/>
                            </m:rPr>
                            <m:t>¬</m:t>
                          </m:r>
                          <m:r>
                            <m:t>p</m:t>
                          </m:r>
                          <m:r>
                            <m:rPr>
                              <m:sty m:val="p"/>
                            </m:rPr>
                            <m:t>∨</m:t>
                          </m:r>
                          <m:r>
                            <m:rPr>
                              <m:sty m:val="p"/>
                            </m:rPr>
                            <m:t>¬</m:t>
                          </m:r>
                          <m:r>
                            <m:t>q</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rPr>
                              <m:sty m:val="p"/>
                            </m:rPr>
                            <m:t>¬</m:t>
                          </m:r>
                          <m:r>
                            <m:t>p</m:t>
                          </m:r>
                          <m:r>
                            <m:rPr>
                              <m:sty m:val="p"/>
                            </m:rPr>
                            <m:t>∨</m:t>
                          </m:r>
                          <m:r>
                            <m:t>q</m:t>
                          </m:r>
                        </m:e>
                      </m:d>
                      <m:r>
                        <m:rPr>
                          <m:sty m:val="p"/>
                        </m:rPr>
                        <m:t>∧</m:t>
                      </m:r>
                      <m:d>
                        <m:dPr>
                          <m:begChr m:val="("/>
                          <m:endChr m:val=")"/>
                          <m:sepChr m:val=""/>
                          <m:grow/>
                        </m:dPr>
                        <m:e>
                          <m:r>
                            <m:rPr>
                              <m:sty m:val="p"/>
                            </m:rPr>
                            <m:t>¬</m:t>
                          </m:r>
                          <m:r>
                            <m:t>p</m:t>
                          </m:r>
                          <m:r>
                            <m:rPr>
                              <m:sty m:val="p"/>
                            </m:rPr>
                            <m:t>∨</m:t>
                          </m:r>
                          <m:r>
                            <m:rPr>
                              <m:sty m:val="p"/>
                            </m:rPr>
                            <m:t>¬</m:t>
                          </m:r>
                          <m:r>
                            <m:t>q</m:t>
                          </m:r>
                        </m:e>
                      </m:d>
                      <m:r>
                        <m:rPr>
                          <m:sty m:val="p"/>
                        </m:rPr>
                        <m:t>∧</m:t>
                      </m:r>
                      <m:d>
                        <m:dPr>
                          <m:begChr m:val="("/>
                          <m:endChr m:val=")"/>
                          <m:sepChr m:val=""/>
                          <m:grow/>
                        </m:dPr>
                        <m:e>
                          <m:r>
                            <m:t>p</m:t>
                          </m:r>
                          <m:r>
                            <m:rPr>
                              <m:sty m:val="p"/>
                            </m:rPr>
                            <m:t>∨</m:t>
                          </m:r>
                          <m:r>
                            <m:rPr>
                              <m:sty m:val="p"/>
                            </m:rPr>
                            <m:t>¬</m:t>
                          </m:r>
                          <m:r>
                            <m:t>q</m:t>
                          </m:r>
                        </m:e>
                      </m:d>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求</a:t>
                </a:r>
                <a14:m>
                  <m:oMath xmlns:m="http://schemas.openxmlformats.org/officeDocument/2006/math">
                    <m:r>
                      <m:t>p</m:t>
                    </m:r>
                    <m:r>
                      <m:rPr>
                        <m:sty m:val="p"/>
                      </m:rPr>
                      <m:t>→</m:t>
                    </m:r>
                    <m:d>
                      <m:dPr>
                        <m:begChr m:val="("/>
                        <m:endChr m:val=")"/>
                        <m:sepChr m:val=""/>
                        <m:grow/>
                      </m:dPr>
                      <m:e>
                        <m:d>
                          <m:dPr>
                            <m:begChr m:val="("/>
                            <m:endChr m:val=")"/>
                            <m:sepChr m:val=""/>
                            <m:grow/>
                          </m:dPr>
                          <m:e>
                            <m:r>
                              <m:t>p</m:t>
                            </m:r>
                            <m:r>
                              <m:rPr>
                                <m:sty m:val="p"/>
                              </m:rPr>
                              <m:t>→</m:t>
                            </m:r>
                            <m:r>
                              <m:t>q</m:t>
                            </m:r>
                          </m:e>
                        </m:d>
                        <m:r>
                          <m:rPr>
                            <m:sty m:val="p"/>
                          </m:rPr>
                          <m:t>∧</m:t>
                        </m:r>
                        <m:r>
                          <m:rPr>
                            <m:sty m:val="p"/>
                          </m:rPr>
                          <m:t>¬</m:t>
                        </m:r>
                        <m:d>
                          <m:dPr>
                            <m:begChr m:val="("/>
                            <m:endChr m:val=")"/>
                            <m:sepChr m:val=""/>
                            <m:grow/>
                          </m:dPr>
                          <m:e>
                            <m:r>
                              <m:rPr>
                                <m:sty m:val="p"/>
                              </m:rPr>
                              <m:t>¬</m:t>
                            </m:r>
                            <m:r>
                              <m:t>q</m:t>
                            </m:r>
                            <m:r>
                              <m:rPr>
                                <m:sty m:val="p"/>
                              </m:rPr>
                              <m:t>∨</m:t>
                            </m:r>
                            <m:r>
                              <m:rPr>
                                <m:sty m:val="p"/>
                              </m:rPr>
                              <m:t>¬</m:t>
                            </m:r>
                            <m:r>
                              <m:t>p</m:t>
                            </m:r>
                          </m:e>
                        </m:d>
                      </m:e>
                    </m:d>
                  </m:oMath>
                </a14:m>
                <a:r>
                  <a:rPr/>
                  <a:t>的主合取范式.</a:t>
                </a:r>
              </a:p>
              <a:p>
                <a:pPr lvl="0" indent="0" marL="0">
                  <a:buNone/>
                </a:pPr>
                <a:r>
                  <a:rPr/>
                  <a:t>解:</a:t>
                </a:r>
              </a:p>
              <a:p>
                <a:pPr lvl="0" indent="0" marL="0">
                  <a:buNone/>
                </a:pPr>
                <a14:m>
                  <m:oMathPara xmlns:m="http://schemas.openxmlformats.org/officeDocument/2006/math">
                    <m:oMathParaPr>
                      <m:jc m:val="center"/>
                    </m:oMathParaPr>
                    <m:oMath>
                      <m:r>
                        <m:t>p</m:t>
                      </m:r>
                      <m:r>
                        <m:rPr>
                          <m:sty m:val="p"/>
                        </m:rPr>
                        <m:t>→</m:t>
                      </m:r>
                      <m:d>
                        <m:dPr>
                          <m:begChr m:val="("/>
                          <m:endChr m:val=")"/>
                          <m:sepChr m:val=""/>
                          <m:grow/>
                        </m:dPr>
                        <m:e>
                          <m:d>
                            <m:dPr>
                              <m:begChr m:val="("/>
                              <m:endChr m:val=")"/>
                              <m:sepChr m:val=""/>
                              <m:grow/>
                            </m:dPr>
                            <m:e>
                              <m:r>
                                <m:t>p</m:t>
                              </m:r>
                              <m:r>
                                <m:rPr>
                                  <m:sty m:val="p"/>
                                </m:rPr>
                                <m:t>→</m:t>
                              </m:r>
                              <m:r>
                                <m:t>q</m:t>
                              </m:r>
                            </m:e>
                          </m:d>
                          <m:r>
                            <m:rPr>
                              <m:sty m:val="p"/>
                            </m:rPr>
                            <m:t>∧</m:t>
                          </m:r>
                          <m:r>
                            <m:rPr>
                              <m:sty m:val="p"/>
                            </m:rPr>
                            <m:t>¬</m:t>
                          </m:r>
                          <m:d>
                            <m:dPr>
                              <m:begChr m:val="("/>
                              <m:endChr m:val=")"/>
                              <m:sepChr m:val=""/>
                              <m:grow/>
                            </m:dPr>
                            <m:e>
                              <m:r>
                                <m:rPr>
                                  <m:sty m:val="p"/>
                                </m:rPr>
                                <m:t>¬</m:t>
                              </m:r>
                              <m:r>
                                <m:t>q</m:t>
                              </m:r>
                              <m:r>
                                <m:rPr>
                                  <m:sty m:val="p"/>
                                </m:rPr>
                                <m:t>∨</m:t>
                              </m:r>
                              <m:r>
                                <m:rPr>
                                  <m:sty m:val="p"/>
                                </m:rPr>
                                <m:t>¬</m:t>
                              </m:r>
                              <m:r>
                                <m:t>p</m:t>
                              </m:r>
                            </m:e>
                          </m:d>
                        </m:e>
                      </m:d>
                    </m:oMath>
                  </m:oMathPara>
                </a14:m>
              </a:p>
              <a:p>
                <a:pPr lvl="0" indent="0" marL="0">
                  <a:buNone/>
                </a:pPr>
                <a14:m>
                  <m:oMathPara xmlns:m="http://schemas.openxmlformats.org/officeDocument/2006/math">
                    <m:oMathParaPr>
                      <m:jc m:val="center"/>
                    </m:oMathParaPr>
                    <m:oMath>
                      <m:r>
                        <m:rPr>
                          <m:sty m:val="p"/>
                        </m:rPr>
                        <m:t>⇔</m:t>
                      </m:r>
                      <m:r>
                        <m:rPr>
                          <m:sty m:val="p"/>
                        </m:rPr>
                        <m:t>¬</m:t>
                      </m:r>
                      <m:r>
                        <m:t>p</m:t>
                      </m:r>
                      <m:r>
                        <m:rPr>
                          <m:sty m:val="p"/>
                        </m:rPr>
                        <m:t>∨</m:t>
                      </m:r>
                      <m:d>
                        <m:dPr>
                          <m:begChr m:val="("/>
                          <m:endChr m:val=")"/>
                          <m:sepChr m:val=""/>
                          <m:grow/>
                        </m:dPr>
                        <m:e>
                          <m:d>
                            <m:dPr>
                              <m:begChr m:val="("/>
                              <m:endChr m:val=")"/>
                              <m:sepChr m:val=""/>
                              <m:grow/>
                            </m:dPr>
                            <m:e>
                              <m:r>
                                <m:rPr>
                                  <m:sty m:val="p"/>
                                </m:rPr>
                                <m:t>¬</m:t>
                              </m:r>
                              <m:r>
                                <m:t>p</m:t>
                              </m:r>
                              <m:r>
                                <m:rPr>
                                  <m:sty m:val="p"/>
                                </m:rPr>
                                <m:t>∨</m:t>
                              </m:r>
                              <m:r>
                                <m:t>q</m:t>
                              </m:r>
                            </m:e>
                          </m:d>
                          <m:r>
                            <m:rPr>
                              <m:sty m:val="p"/>
                            </m:rPr>
                            <m:t>∧</m:t>
                          </m:r>
                          <m:d>
                            <m:dPr>
                              <m:begChr m:val="("/>
                              <m:endChr m:val=")"/>
                              <m:sepChr m:val=""/>
                              <m:grow/>
                            </m:dPr>
                            <m:e>
                              <m:r>
                                <m:t>q</m:t>
                              </m:r>
                              <m:r>
                                <m:rPr>
                                  <m:sty m:val="p"/>
                                </m:rPr>
                                <m:t>∧</m:t>
                              </m:r>
                              <m:r>
                                <m:t>p</m:t>
                              </m:r>
                            </m:e>
                          </m:d>
                        </m:e>
                      </m:d>
                    </m:oMath>
                  </m:oMathPara>
                </a14:m>
              </a:p>
              <a:p>
                <a:pPr lvl="0" indent="0" marL="0">
                  <a:buNone/>
                </a:pPr>
                <a14:m>
                  <m:oMathPara xmlns:m="http://schemas.openxmlformats.org/officeDocument/2006/math">
                    <m:oMathParaPr>
                      <m:jc m:val="center"/>
                    </m:oMathParaPr>
                    <m:oMath>
                      <m:r>
                        <m:rPr>
                          <m:sty m:val="p"/>
                        </m:rPr>
                        <m:t>⇔</m:t>
                      </m:r>
                      <m:r>
                        <m:rPr>
                          <m:sty m:val="p"/>
                        </m:rPr>
                        <m:t>¬</m:t>
                      </m:r>
                      <m:r>
                        <m:t>p</m:t>
                      </m:r>
                      <m:r>
                        <m:rPr>
                          <m:sty m:val="p"/>
                        </m:rPr>
                        <m:t>∨</m:t>
                      </m:r>
                      <m:d>
                        <m:dPr>
                          <m:begChr m:val="("/>
                          <m:endChr m:val=")"/>
                          <m:sepChr m:val=""/>
                          <m:grow/>
                        </m:dPr>
                        <m:e>
                          <m:d>
                            <m:dPr>
                              <m:begChr m:val="("/>
                              <m:endChr m:val=")"/>
                              <m:sepChr m:val=""/>
                              <m:grow/>
                            </m:dPr>
                            <m:e>
                              <m:r>
                                <m:rPr>
                                  <m:sty m:val="p"/>
                                </m:rPr>
                                <m:t>¬</m:t>
                              </m:r>
                              <m:r>
                                <m:t>p</m:t>
                              </m:r>
                              <m:r>
                                <m:rPr>
                                  <m:sty m:val="p"/>
                                </m:rPr>
                                <m:t>∧</m:t>
                              </m:r>
                              <m:r>
                                <m:t>q</m:t>
                              </m:r>
                              <m:r>
                                <m:rPr>
                                  <m:sty m:val="p"/>
                                </m:rPr>
                                <m:t>∧</m:t>
                              </m:r>
                              <m:r>
                                <m:t>p</m:t>
                              </m:r>
                            </m:e>
                          </m:d>
                          <m:r>
                            <m:rPr>
                              <m:sty m:val="p"/>
                            </m:rPr>
                            <m:t>∨</m:t>
                          </m:r>
                          <m:d>
                            <m:dPr>
                              <m:begChr m:val="("/>
                              <m:endChr m:val=")"/>
                              <m:sepChr m:val=""/>
                              <m:grow/>
                            </m:dPr>
                            <m:e>
                              <m:r>
                                <m:t>q</m:t>
                              </m:r>
                              <m:r>
                                <m:rPr>
                                  <m:sty m:val="p"/>
                                </m:rPr>
                                <m:t>∧</m:t>
                              </m:r>
                              <m:r>
                                <m:t>q</m:t>
                              </m:r>
                              <m:r>
                                <m:rPr>
                                  <m:sty m:val="p"/>
                                </m:rPr>
                                <m:t>∧</m:t>
                              </m:r>
                              <m:r>
                                <m:t>p</m:t>
                              </m:r>
                            </m:e>
                          </m:d>
                        </m:e>
                      </m:d>
                    </m:oMath>
                  </m:oMathPara>
                </a14:m>
              </a:p>
              <a:p>
                <a:pPr lvl="0" indent="0" marL="0">
                  <a:buNone/>
                </a:pPr>
                <a14:m>
                  <m:oMathPara xmlns:m="http://schemas.openxmlformats.org/officeDocument/2006/math">
                    <m:oMathParaPr>
                      <m:jc m:val="center"/>
                    </m:oMathParaPr>
                    <m:oMath>
                      <m:r>
                        <m:rPr>
                          <m:sty m:val="p"/>
                        </m:rPr>
                        <m:t>⇔</m:t>
                      </m:r>
                      <m:r>
                        <m:rPr>
                          <m:sty m:val="p"/>
                        </m:rPr>
                        <m:t>¬</m:t>
                      </m:r>
                      <m:r>
                        <m:t>p</m:t>
                      </m:r>
                      <m:r>
                        <m:rPr>
                          <m:sty m:val="p"/>
                        </m:rPr>
                        <m:t>∨</m:t>
                      </m:r>
                      <m:r>
                        <m:t>F</m:t>
                      </m:r>
                      <m:r>
                        <m:rPr>
                          <m:sty m:val="p"/>
                        </m:rPr>
                        <m:t>∨</m:t>
                      </m:r>
                      <m:d>
                        <m:dPr>
                          <m:begChr m:val="("/>
                          <m:endChr m:val=")"/>
                          <m:sepChr m:val=""/>
                          <m:grow/>
                        </m:dPr>
                        <m:e>
                          <m:r>
                            <m:t>q</m:t>
                          </m:r>
                          <m:r>
                            <m:rPr>
                              <m:sty m:val="p"/>
                            </m:rPr>
                            <m:t>∧</m:t>
                          </m:r>
                          <m:r>
                            <m:t>p</m:t>
                          </m:r>
                        </m:e>
                      </m:d>
                    </m:oMath>
                  </m:oMathPara>
                </a14:m>
              </a:p>
              <a:p>
                <a:pPr lvl="0" indent="0" marL="0">
                  <a:buNone/>
                </a:pPr>
                <a14:m>
                  <m:oMathPara xmlns:m="http://schemas.openxmlformats.org/officeDocument/2006/math">
                    <m:oMathParaPr>
                      <m:jc m:val="center"/>
                    </m:oMathParaPr>
                    <m:oMath>
                      <m:r>
                        <m:rPr>
                          <m:sty m:val="p"/>
                        </m:rPr>
                        <m:t>⇔</m:t>
                      </m:r>
                      <m:r>
                        <m:rPr>
                          <m:sty m:val="p"/>
                        </m:rPr>
                        <m:t>¬</m:t>
                      </m:r>
                      <m:r>
                        <m:t>p</m:t>
                      </m:r>
                      <m:r>
                        <m:rPr>
                          <m:sty m:val="p"/>
                        </m:rPr>
                        <m:t>∨</m:t>
                      </m:r>
                      <m:d>
                        <m:dPr>
                          <m:begChr m:val="("/>
                          <m:endChr m:val=")"/>
                          <m:sepChr m:val=""/>
                          <m:grow/>
                        </m:dPr>
                        <m:e>
                          <m:r>
                            <m:t>q</m:t>
                          </m:r>
                          <m:r>
                            <m:rPr>
                              <m:sty m:val="p"/>
                            </m:rPr>
                            <m:t>∧</m:t>
                          </m:r>
                          <m:r>
                            <m:t>p</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rPr>
                              <m:sty m:val="p"/>
                            </m:rPr>
                            <m:t>¬</m:t>
                          </m:r>
                          <m:r>
                            <m:t>p</m:t>
                          </m:r>
                          <m:r>
                            <m:rPr>
                              <m:sty m:val="p"/>
                            </m:rPr>
                            <m:t>∨</m:t>
                          </m:r>
                          <m:r>
                            <m:t>q</m:t>
                          </m:r>
                        </m:e>
                      </m:d>
                      <m:r>
                        <m:rPr>
                          <m:sty m:val="p"/>
                        </m:rPr>
                        <m:t>∧</m:t>
                      </m:r>
                      <m:d>
                        <m:dPr>
                          <m:begChr m:val="("/>
                          <m:endChr m:val=")"/>
                          <m:sepChr m:val=""/>
                          <m:grow/>
                        </m:dPr>
                        <m:e>
                          <m:r>
                            <m:rPr>
                              <m:sty m:val="p"/>
                            </m:rPr>
                            <m:t>¬</m:t>
                          </m:r>
                          <m:r>
                            <m:t>p</m:t>
                          </m:r>
                          <m:r>
                            <m:rPr>
                              <m:sty m:val="p"/>
                            </m:rPr>
                            <m:t>∨</m:t>
                          </m:r>
                          <m:r>
                            <m:t>p</m:t>
                          </m:r>
                        </m:e>
                      </m:d>
                    </m:oMath>
                  </m:oMathPara>
                </a14:m>
              </a:p>
              <a:p>
                <a:pPr lvl="0" indent="0" marL="0">
                  <a:buNone/>
                </a:pPr>
                <a14:m>
                  <m:oMathPara xmlns:m="http://schemas.openxmlformats.org/officeDocument/2006/math">
                    <m:oMathParaPr>
                      <m:jc m:val="center"/>
                    </m:oMathParaPr>
                    <m:oMath>
                      <m:r>
                        <m:rPr>
                          <m:sty m:val="p"/>
                        </m:rPr>
                        <m:t>⇔</m:t>
                      </m:r>
                      <m:r>
                        <m:rPr>
                          <m:sty m:val="p"/>
                        </m:rPr>
                        <m:t>¬</m:t>
                      </m:r>
                      <m:r>
                        <m:t>p</m:t>
                      </m:r>
                      <m:r>
                        <m:rPr>
                          <m:sty m:val="p"/>
                        </m:rPr>
                        <m:t>∨</m:t>
                      </m:r>
                      <m:r>
                        <m:t>q</m:t>
                      </m:r>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indent="0" marL="0">
              <a:buNone/>
            </a:pPr>
            <a:r>
              <a:rPr b="1"/>
              <a:t>复合命题</a:t>
            </a:r>
            <a:r>
              <a:rPr/>
              <a:t>:由若干原子命题和联结词联结而成的命题(也称分子命题).</a:t>
            </a:r>
          </a:p>
          <a:p>
            <a:pPr lvl="0" indent="0" marL="0">
              <a:buNone/>
            </a:pPr>
            <a:r>
              <a:rPr/>
              <a:t>例:</a:t>
            </a:r>
          </a:p>
          <a:p>
            <a:pPr lvl="0"/>
            <a:r>
              <a:rPr/>
              <a:t>如果我有一双翅膀, 那么我能在蓝天上飞翔.</a:t>
            </a:r>
          </a:p>
          <a:p>
            <a:pPr lvl="0"/>
            <a:r>
              <a:rPr/>
              <a:t>明天下雪或者明天下雨.</a:t>
            </a:r>
          </a:p>
          <a:p>
            <a:pPr lvl="0" indent="0" marL="0">
              <a:buNone/>
            </a:pPr>
            <a:r>
              <a:rPr/>
              <a:t>复合命题的表示和真值依赖于其中各原子命题和所使用的联结词, 这些联结词又称为逻辑联结词.</a:t>
            </a:r>
          </a:p>
        </p:txBody>
      </p:sp>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求</a:t>
                </a:r>
                <a14:m>
                  <m:oMath xmlns:m="http://schemas.openxmlformats.org/officeDocument/2006/math">
                    <m:d>
                      <m:dPr>
                        <m:begChr m:val="("/>
                        <m:endChr m:val=")"/>
                        <m:sepChr m:val=""/>
                        <m:grow/>
                      </m:dPr>
                      <m:e>
                        <m:r>
                          <m:t>p</m:t>
                        </m:r>
                        <m:r>
                          <m:rPr>
                            <m:sty m:val="p"/>
                          </m:rPr>
                          <m:t>∧</m:t>
                        </m:r>
                        <m:r>
                          <m:t>q</m:t>
                        </m:r>
                      </m:e>
                    </m:d>
                    <m:r>
                      <m:rPr>
                        <m:sty m:val="p"/>
                      </m:rPr>
                      <m:t>∨</m:t>
                    </m:r>
                    <m:d>
                      <m:dPr>
                        <m:begChr m:val="("/>
                        <m:endChr m:val=")"/>
                        <m:sepChr m:val=""/>
                        <m:grow/>
                      </m:dPr>
                      <m:e>
                        <m:r>
                          <m:t>p</m:t>
                        </m:r>
                        <m:r>
                          <m:rPr>
                            <m:sty m:val="p"/>
                          </m:rPr>
                          <m:t>∧</m:t>
                        </m:r>
                        <m:r>
                          <m:t>r</m:t>
                        </m:r>
                      </m:e>
                    </m:d>
                  </m:oMath>
                </a14:m>
                <a:r>
                  <a:rPr/>
                  <a:t>的主范式.</a:t>
                </a:r>
              </a:p>
              <a:p>
                <a:pPr lvl="0" indent="0" marL="0">
                  <a:buNone/>
                </a:pPr>
                <a:r>
                  <a:rPr/>
                  <a:t>解:</a:t>
                </a:r>
              </a:p>
              <a:p>
                <a:pPr lvl="0" indent="0" marL="0">
                  <a:buNone/>
                </a:pPr>
                <a14:m>
                  <m:oMathPara xmlns:m="http://schemas.openxmlformats.org/officeDocument/2006/math">
                    <m:oMathParaPr>
                      <m:jc m:val="center"/>
                    </m:oMathParaPr>
                    <m:oMath>
                      <m:d>
                        <m:dPr>
                          <m:begChr m:val="("/>
                          <m:endChr m:val=")"/>
                          <m:sepChr m:val=""/>
                          <m:grow/>
                        </m:dPr>
                        <m:e>
                          <m:r>
                            <m:t>p</m:t>
                          </m:r>
                          <m:r>
                            <m:rPr>
                              <m:sty m:val="p"/>
                            </m:rPr>
                            <m:t>∧</m:t>
                          </m:r>
                          <m:r>
                            <m:t>q</m:t>
                          </m:r>
                        </m:e>
                      </m:d>
                      <m:r>
                        <m:rPr>
                          <m:sty m:val="p"/>
                        </m:rPr>
                        <m:t>∨</m:t>
                      </m:r>
                      <m:d>
                        <m:dPr>
                          <m:begChr m:val="("/>
                          <m:endChr m:val=")"/>
                          <m:sepChr m:val=""/>
                          <m:grow/>
                        </m:dPr>
                        <m:e>
                          <m:r>
                            <m:t>p</m:t>
                          </m:r>
                          <m:r>
                            <m:rPr>
                              <m:sty m:val="p"/>
                            </m:rPr>
                            <m:t>∧</m:t>
                          </m:r>
                          <m:r>
                            <m:t>r</m:t>
                          </m:r>
                        </m:e>
                      </m:d>
                      <m:r>
                        <m:rPr>
                          <m:sty m:val="p"/>
                        </m:rPr>
                        <m:t>⇔</m:t>
                      </m:r>
                      <m:r>
                        <m:t>p</m:t>
                      </m:r>
                      <m:r>
                        <m:rPr>
                          <m:sty m:val="p"/>
                        </m:rPr>
                        <m:t>∧</m:t>
                      </m:r>
                      <m:d>
                        <m:dPr>
                          <m:begChr m:val="("/>
                          <m:endChr m:val=")"/>
                          <m:sepChr m:val=""/>
                          <m:grow/>
                        </m:dPr>
                        <m:e>
                          <m:r>
                            <m:t>q</m:t>
                          </m:r>
                          <m:r>
                            <m:rPr>
                              <m:sty m:val="p"/>
                            </m:rPr>
                            <m:t>∨</m:t>
                          </m:r>
                          <m:r>
                            <m:t>r</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p</m:t>
                          </m:r>
                          <m:r>
                            <m:rPr>
                              <m:sty m:val="p"/>
                            </m:rPr>
                            <m:t>∨</m:t>
                          </m:r>
                          <m:d>
                            <m:dPr>
                              <m:begChr m:val="("/>
                              <m:endChr m:val=")"/>
                              <m:sepChr m:val=""/>
                              <m:grow/>
                            </m:dPr>
                            <m:e>
                              <m:r>
                                <m:t>q</m:t>
                              </m:r>
                              <m:r>
                                <m:rPr>
                                  <m:sty m:val="p"/>
                                </m:rPr>
                                <m:t>∧</m:t>
                              </m:r>
                              <m:r>
                                <m:rPr>
                                  <m:sty m:val="p"/>
                                </m:rPr>
                                <m:t>¬</m:t>
                              </m:r>
                              <m:r>
                                <m:t>q</m:t>
                              </m:r>
                            </m:e>
                          </m:d>
                          <m:r>
                            <m:rPr>
                              <m:sty m:val="p"/>
                            </m:rPr>
                            <m:t>∨</m:t>
                          </m:r>
                          <m:d>
                            <m:dPr>
                              <m:begChr m:val="("/>
                              <m:endChr m:val=")"/>
                              <m:sepChr m:val=""/>
                              <m:grow/>
                            </m:dPr>
                            <m:e>
                              <m:r>
                                <m:t>r</m:t>
                              </m:r>
                              <m:r>
                                <m:rPr>
                                  <m:sty m:val="p"/>
                                </m:rPr>
                                <m:t>∧</m:t>
                              </m:r>
                              <m:r>
                                <m:rPr>
                                  <m:sty m:val="p"/>
                                </m:rPr>
                                <m:t>¬</m:t>
                              </m:r>
                              <m:r>
                                <m:t>r</m:t>
                              </m:r>
                            </m:e>
                          </m:d>
                        </m:e>
                      </m:d>
                      <m:r>
                        <m:rPr>
                          <m:sty m:val="p"/>
                        </m:rPr>
                        <m:t>∧</m:t>
                      </m:r>
                      <m:d>
                        <m:dPr>
                          <m:begChr m:val="("/>
                          <m:endChr m:val=")"/>
                          <m:sepChr m:val=""/>
                          <m:grow/>
                        </m:dPr>
                        <m:e>
                          <m:d>
                            <m:dPr>
                              <m:begChr m:val="("/>
                              <m:endChr m:val=")"/>
                              <m:sepChr m:val=""/>
                              <m:grow/>
                            </m:dPr>
                            <m:e>
                              <m:r>
                                <m:t>p</m:t>
                              </m:r>
                              <m:r>
                                <m:rPr>
                                  <m:sty m:val="p"/>
                                </m:rPr>
                                <m:t>∧</m:t>
                              </m:r>
                              <m:r>
                                <m:rPr>
                                  <m:sty m:val="p"/>
                                </m:rPr>
                                <m:t>¬</m:t>
                              </m:r>
                              <m:r>
                                <m:t>p</m:t>
                              </m:r>
                            </m:e>
                          </m:d>
                          <m:r>
                            <m:rPr>
                              <m:sty m:val="p"/>
                            </m:rPr>
                            <m:t>∨</m:t>
                          </m:r>
                          <m:r>
                            <m:t>q</m:t>
                          </m:r>
                          <m:r>
                            <m:rPr>
                              <m:sty m:val="p"/>
                            </m:rPr>
                            <m:t>∨</m:t>
                          </m:r>
                          <m:r>
                            <m:t>r</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p</m:t>
                          </m:r>
                          <m:r>
                            <m:rPr>
                              <m:sty m:val="p"/>
                            </m:rPr>
                            <m:t>∨</m:t>
                          </m:r>
                          <m:r>
                            <m:t>q</m:t>
                          </m:r>
                          <m:r>
                            <m:rPr>
                              <m:sty m:val="p"/>
                            </m:rPr>
                            <m:t>∨</m:t>
                          </m:r>
                          <m:r>
                            <m:t>r</m:t>
                          </m:r>
                        </m:e>
                      </m:d>
                      <m:r>
                        <m:rPr>
                          <m:sty m:val="p"/>
                        </m:rPr>
                        <m:t>∧</m:t>
                      </m:r>
                      <m:d>
                        <m:dPr>
                          <m:begChr m:val="("/>
                          <m:endChr m:val=")"/>
                          <m:sepChr m:val=""/>
                          <m:grow/>
                        </m:dPr>
                        <m:e>
                          <m:r>
                            <m:t>p</m:t>
                          </m:r>
                          <m:r>
                            <m:rPr>
                              <m:sty m:val="p"/>
                            </m:rPr>
                            <m:t>∨</m:t>
                          </m:r>
                          <m:r>
                            <m:t>q</m:t>
                          </m:r>
                          <m:r>
                            <m:rPr>
                              <m:sty m:val="p"/>
                            </m:rPr>
                            <m:t>∨</m:t>
                          </m:r>
                          <m:r>
                            <m:rPr>
                              <m:sty m:val="p"/>
                            </m:rPr>
                            <m:t>¬</m:t>
                          </m:r>
                          <m:r>
                            <m:t>r</m:t>
                          </m:r>
                        </m:e>
                      </m:d>
                      <m:r>
                        <m:rPr>
                          <m:sty m:val="p"/>
                        </m:rPr>
                        <m:t>∧</m:t>
                      </m:r>
                      <m:d>
                        <m:dPr>
                          <m:begChr m:val="("/>
                          <m:endChr m:val=")"/>
                          <m:sepChr m:val=""/>
                          <m:grow/>
                        </m:dPr>
                        <m:e>
                          <m:r>
                            <m:t>p</m:t>
                          </m:r>
                          <m:r>
                            <m:rPr>
                              <m:sty m:val="p"/>
                            </m:rPr>
                            <m:t>∨</m:t>
                          </m:r>
                          <m:r>
                            <m:rPr>
                              <m:sty m:val="p"/>
                            </m:rPr>
                            <m:t>¬</m:t>
                          </m:r>
                          <m:r>
                            <m:t>q</m:t>
                          </m:r>
                          <m:r>
                            <m:rPr>
                              <m:sty m:val="p"/>
                            </m:rPr>
                            <m:t>∨</m:t>
                          </m:r>
                          <m:r>
                            <m:t>r</m:t>
                          </m:r>
                        </m:e>
                      </m:d>
                      <m:r>
                        <m:rPr>
                          <m:sty m:val="p"/>
                        </m:rPr>
                        <m:t>∧</m:t>
                      </m:r>
                      <m:d>
                        <m:dPr>
                          <m:begChr m:val="("/>
                          <m:endChr m:val=")"/>
                          <m:sepChr m:val=""/>
                          <m:grow/>
                        </m:dPr>
                        <m:e>
                          <m:r>
                            <m:t>p</m:t>
                          </m:r>
                          <m:r>
                            <m:rPr>
                              <m:sty m:val="p"/>
                            </m:rPr>
                            <m:t>∨</m:t>
                          </m:r>
                          <m:r>
                            <m:rPr>
                              <m:sty m:val="p"/>
                            </m:rPr>
                            <m:t>¬</m:t>
                          </m:r>
                          <m:r>
                            <m:t>q</m:t>
                          </m:r>
                          <m:r>
                            <m:rPr>
                              <m:sty m:val="p"/>
                            </m:rPr>
                            <m:t>∨</m:t>
                          </m:r>
                          <m:r>
                            <m:rPr>
                              <m:sty m:val="p"/>
                            </m:rPr>
                            <m:t>¬</m:t>
                          </m:r>
                          <m:r>
                            <m:t>r</m:t>
                          </m:r>
                        </m:e>
                      </m:d>
                      <m:r>
                        <m:rPr>
                          <m:sty m:val="p"/>
                        </m:rPr>
                        <m:t>∧</m:t>
                      </m:r>
                      <m:d>
                        <m:dPr>
                          <m:begChr m:val="("/>
                          <m:endChr m:val=")"/>
                          <m:sepChr m:val=""/>
                          <m:grow/>
                        </m:dPr>
                        <m:e>
                          <m:r>
                            <m:t>p</m:t>
                          </m:r>
                          <m:r>
                            <m:rPr>
                              <m:sty m:val="p"/>
                            </m:rPr>
                            <m:t>∨</m:t>
                          </m:r>
                          <m:r>
                            <m:t>q</m:t>
                          </m:r>
                          <m:r>
                            <m:rPr>
                              <m:sty m:val="p"/>
                            </m:rPr>
                            <m:t>∨</m:t>
                          </m:r>
                          <m:r>
                            <m:t>r</m:t>
                          </m:r>
                        </m:e>
                      </m:d>
                      <m:r>
                        <m:rPr>
                          <m:sty m:val="p"/>
                        </m:rPr>
                        <m:t>∧</m:t>
                      </m:r>
                      <m:d>
                        <m:dPr>
                          <m:begChr m:val="("/>
                          <m:endChr m:val=")"/>
                          <m:sepChr m:val=""/>
                          <m:grow/>
                        </m:dPr>
                        <m:e>
                          <m:r>
                            <m:rPr>
                              <m:sty m:val="p"/>
                            </m:rPr>
                            <m:t>¬</m:t>
                          </m:r>
                          <m:r>
                            <m:t>p</m:t>
                          </m:r>
                          <m:r>
                            <m:rPr>
                              <m:sty m:val="p"/>
                            </m:rPr>
                            <m:t>∨</m:t>
                          </m:r>
                          <m:r>
                            <m:t>q</m:t>
                          </m:r>
                          <m:r>
                            <m:rPr>
                              <m:sty m:val="p"/>
                            </m:rPr>
                            <m:t>∨</m:t>
                          </m:r>
                          <m:r>
                            <m:t>r</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p</m:t>
                          </m:r>
                          <m:r>
                            <m:rPr>
                              <m:sty m:val="p"/>
                            </m:rPr>
                            <m:t>∨</m:t>
                          </m:r>
                          <m:r>
                            <m:t>q</m:t>
                          </m:r>
                          <m:r>
                            <m:rPr>
                              <m:sty m:val="p"/>
                            </m:rPr>
                            <m:t>∨</m:t>
                          </m:r>
                          <m:r>
                            <m:t>r</m:t>
                          </m:r>
                        </m:e>
                      </m:d>
                      <m:r>
                        <m:rPr>
                          <m:sty m:val="p"/>
                        </m:rPr>
                        <m:t>∧</m:t>
                      </m:r>
                      <m:d>
                        <m:dPr>
                          <m:begChr m:val="("/>
                          <m:endChr m:val=")"/>
                          <m:sepChr m:val=""/>
                          <m:grow/>
                        </m:dPr>
                        <m:e>
                          <m:r>
                            <m:t>p</m:t>
                          </m:r>
                          <m:r>
                            <m:rPr>
                              <m:sty m:val="p"/>
                            </m:rPr>
                            <m:t>∨</m:t>
                          </m:r>
                          <m:r>
                            <m:t>q</m:t>
                          </m:r>
                          <m:r>
                            <m:rPr>
                              <m:sty m:val="p"/>
                            </m:rPr>
                            <m:t>∨</m:t>
                          </m:r>
                          <m:r>
                            <m:rPr>
                              <m:sty m:val="p"/>
                            </m:rPr>
                            <m:t>¬</m:t>
                          </m:r>
                          <m:r>
                            <m:t>r</m:t>
                          </m:r>
                        </m:e>
                      </m:d>
                      <m:r>
                        <m:rPr>
                          <m:sty m:val="p"/>
                        </m:rPr>
                        <m:t>∧</m:t>
                      </m:r>
                      <m:d>
                        <m:dPr>
                          <m:begChr m:val="("/>
                          <m:endChr m:val=")"/>
                          <m:sepChr m:val=""/>
                          <m:grow/>
                        </m:dPr>
                        <m:e>
                          <m:r>
                            <m:t>p</m:t>
                          </m:r>
                          <m:r>
                            <m:rPr>
                              <m:sty m:val="p"/>
                            </m:rPr>
                            <m:t>∨</m:t>
                          </m:r>
                          <m:r>
                            <m:rPr>
                              <m:sty m:val="p"/>
                            </m:rPr>
                            <m:t>¬</m:t>
                          </m:r>
                          <m:r>
                            <m:t>q</m:t>
                          </m:r>
                          <m:r>
                            <m:rPr>
                              <m:sty m:val="p"/>
                            </m:rPr>
                            <m:t>∨</m:t>
                          </m:r>
                          <m:r>
                            <m:t>r</m:t>
                          </m:r>
                        </m:e>
                      </m:d>
                      <m:r>
                        <m:rPr>
                          <m:sty m:val="p"/>
                        </m:rPr>
                        <m:t>∧</m:t>
                      </m:r>
                      <m:d>
                        <m:dPr>
                          <m:begChr m:val="("/>
                          <m:endChr m:val=")"/>
                          <m:sepChr m:val=""/>
                          <m:grow/>
                        </m:dPr>
                        <m:e>
                          <m:r>
                            <m:t>p</m:t>
                          </m:r>
                          <m:r>
                            <m:rPr>
                              <m:sty m:val="p"/>
                            </m:rPr>
                            <m:t>∨</m:t>
                          </m:r>
                          <m:r>
                            <m:rPr>
                              <m:sty m:val="p"/>
                            </m:rPr>
                            <m:t>¬</m:t>
                          </m:r>
                          <m:r>
                            <m:t>q</m:t>
                          </m:r>
                          <m:r>
                            <m:rPr>
                              <m:sty m:val="p"/>
                            </m:rPr>
                            <m:t>∨</m:t>
                          </m:r>
                          <m:r>
                            <m:rPr>
                              <m:sty m:val="p"/>
                            </m:rPr>
                            <m:t>¬</m:t>
                          </m:r>
                          <m:r>
                            <m:t>r</m:t>
                          </m:r>
                        </m:e>
                      </m:d>
                      <m:r>
                        <m:rPr>
                          <m:sty m:val="p"/>
                        </m:rPr>
                        <m:t>∧</m:t>
                      </m:r>
                      <m:d>
                        <m:dPr>
                          <m:begChr m:val="("/>
                          <m:endChr m:val=")"/>
                          <m:sepChr m:val=""/>
                          <m:grow/>
                        </m:dPr>
                        <m:e>
                          <m:r>
                            <m:rPr>
                              <m:sty m:val="p"/>
                            </m:rPr>
                            <m:t>¬</m:t>
                          </m:r>
                          <m:r>
                            <m:t>p</m:t>
                          </m:r>
                          <m:r>
                            <m:rPr>
                              <m:sty m:val="p"/>
                            </m:rPr>
                            <m:t>∨</m:t>
                          </m:r>
                          <m:r>
                            <m:t>q</m:t>
                          </m:r>
                          <m:r>
                            <m:rPr>
                              <m:sty m:val="p"/>
                            </m:rPr>
                            <m:t>∨</m:t>
                          </m:r>
                          <m:r>
                            <m:t>r</m:t>
                          </m:r>
                        </m:e>
                      </m:d>
                    </m:oMath>
                  </m:oMathPara>
                </a14:m>
              </a:p>
              <a:p>
                <a:pPr lvl="0" indent="0" marL="0">
                  <a:buNone/>
                </a:pPr>
                <a:r>
                  <a:rPr/>
                  <a:t>同时,</a:t>
                </a:r>
              </a:p>
              <a:p>
                <a:pPr lvl="0" indent="0" marL="0">
                  <a:buNone/>
                </a:pPr>
                <a14:m>
                  <m:oMathPara xmlns:m="http://schemas.openxmlformats.org/officeDocument/2006/math">
                    <m:oMathParaPr>
                      <m:jc m:val="center"/>
                    </m:oMathParaPr>
                    <m:oMath>
                      <m:d>
                        <m:dPr>
                          <m:begChr m:val="("/>
                          <m:endChr m:val=")"/>
                          <m:sepChr m:val=""/>
                          <m:grow/>
                        </m:dPr>
                        <m:e>
                          <m:r>
                            <m:t>p</m:t>
                          </m:r>
                          <m:r>
                            <m:rPr>
                              <m:sty m:val="p"/>
                            </m:rPr>
                            <m:t>∧</m:t>
                          </m:r>
                          <m:r>
                            <m:t>q</m:t>
                          </m:r>
                        </m:e>
                      </m:d>
                      <m:r>
                        <m:rPr>
                          <m:sty m:val="p"/>
                        </m:rPr>
                        <m:t>∨</m:t>
                      </m:r>
                      <m:d>
                        <m:dPr>
                          <m:begChr m:val="("/>
                          <m:endChr m:val=")"/>
                          <m:sepChr m:val=""/>
                          <m:grow/>
                        </m:dPr>
                        <m:e>
                          <m:r>
                            <m:t>p</m:t>
                          </m:r>
                          <m:r>
                            <m:rPr>
                              <m:sty m:val="p"/>
                            </m:rPr>
                            <m:t>∧</m:t>
                          </m:r>
                          <m:r>
                            <m:t>r</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p</m:t>
                          </m:r>
                          <m:r>
                            <m:rPr>
                              <m:sty m:val="p"/>
                            </m:rPr>
                            <m:t>∧</m:t>
                          </m:r>
                          <m:r>
                            <m:t>q</m:t>
                          </m:r>
                          <m:r>
                            <m:rPr>
                              <m:sty m:val="p"/>
                            </m:rPr>
                            <m:t>∧</m:t>
                          </m:r>
                          <m:d>
                            <m:dPr>
                              <m:begChr m:val="("/>
                              <m:endChr m:val=")"/>
                              <m:sepChr m:val=""/>
                              <m:grow/>
                            </m:dPr>
                            <m:e>
                              <m:r>
                                <m:t>r</m:t>
                              </m:r>
                              <m:r>
                                <m:rPr>
                                  <m:sty m:val="p"/>
                                </m:rPr>
                                <m:t>∨</m:t>
                              </m:r>
                              <m:r>
                                <m:rPr>
                                  <m:sty m:val="p"/>
                                </m:rPr>
                                <m:t>¬</m:t>
                              </m:r>
                              <m:r>
                                <m:t>r</m:t>
                              </m:r>
                            </m:e>
                          </m:d>
                        </m:e>
                      </m:d>
                      <m:r>
                        <m:rPr>
                          <m:sty m:val="p"/>
                        </m:rPr>
                        <m:t>∨</m:t>
                      </m:r>
                      <m:d>
                        <m:dPr>
                          <m:begChr m:val="("/>
                          <m:endChr m:val=")"/>
                          <m:sepChr m:val=""/>
                          <m:grow/>
                        </m:dPr>
                        <m:e>
                          <m:r>
                            <m:t>p</m:t>
                          </m:r>
                          <m:r>
                            <m:rPr>
                              <m:sty m:val="p"/>
                            </m:rPr>
                            <m:t>∧</m:t>
                          </m:r>
                          <m:d>
                            <m:dPr>
                              <m:begChr m:val="("/>
                              <m:endChr m:val=")"/>
                              <m:sepChr m:val=""/>
                              <m:grow/>
                            </m:dPr>
                            <m:e>
                              <m:r>
                                <m:t>q</m:t>
                              </m:r>
                              <m:r>
                                <m:rPr>
                                  <m:sty m:val="p"/>
                                </m:rPr>
                                <m:t>∨</m:t>
                              </m:r>
                              <m:r>
                                <m:rPr>
                                  <m:sty m:val="p"/>
                                </m:rPr>
                                <m:t>¬</m:t>
                              </m:r>
                              <m:r>
                                <m:t>q</m:t>
                              </m:r>
                            </m:e>
                          </m:d>
                          <m:r>
                            <m:rPr>
                              <m:sty m:val="p"/>
                            </m:rPr>
                            <m:t>∧</m:t>
                          </m:r>
                          <m:r>
                            <m:t>r</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p</m:t>
                          </m:r>
                          <m:r>
                            <m:rPr>
                              <m:sty m:val="p"/>
                            </m:rPr>
                            <m:t>∧</m:t>
                          </m:r>
                          <m:r>
                            <m:t>q</m:t>
                          </m:r>
                          <m:r>
                            <m:rPr>
                              <m:sty m:val="p"/>
                            </m:rPr>
                            <m:t>∧</m:t>
                          </m:r>
                          <m:r>
                            <m:t>r</m:t>
                          </m:r>
                        </m:e>
                      </m:d>
                      <m:r>
                        <m:rPr>
                          <m:sty m:val="p"/>
                        </m:rPr>
                        <m:t>∨</m:t>
                      </m:r>
                      <m:d>
                        <m:dPr>
                          <m:begChr m:val="("/>
                          <m:endChr m:val=")"/>
                          <m:sepChr m:val=""/>
                          <m:grow/>
                        </m:dPr>
                        <m:e>
                          <m:r>
                            <m:t>p</m:t>
                          </m:r>
                          <m:r>
                            <m:rPr>
                              <m:sty m:val="p"/>
                            </m:rPr>
                            <m:t>∧</m:t>
                          </m:r>
                          <m:r>
                            <m:t>q</m:t>
                          </m:r>
                          <m:r>
                            <m:rPr>
                              <m:sty m:val="p"/>
                            </m:rPr>
                            <m:t>∧</m:t>
                          </m:r>
                          <m:r>
                            <m:rPr>
                              <m:sty m:val="p"/>
                            </m:rPr>
                            <m:t>¬</m:t>
                          </m:r>
                          <m:r>
                            <m:t>r</m:t>
                          </m:r>
                        </m:e>
                      </m:d>
                      <m:r>
                        <m:rPr>
                          <m:sty m:val="p"/>
                        </m:rPr>
                        <m:t>∨</m:t>
                      </m:r>
                      <m:d>
                        <m:dPr>
                          <m:begChr m:val="("/>
                          <m:endChr m:val=")"/>
                          <m:sepChr m:val=""/>
                          <m:grow/>
                        </m:dPr>
                        <m:e>
                          <m:r>
                            <m:t>p</m:t>
                          </m:r>
                          <m:r>
                            <m:rPr>
                              <m:sty m:val="p"/>
                            </m:rPr>
                            <m:t>∧</m:t>
                          </m:r>
                          <m:r>
                            <m:t>q</m:t>
                          </m:r>
                          <m:r>
                            <m:rPr>
                              <m:sty m:val="p"/>
                            </m:rPr>
                            <m:t>∧</m:t>
                          </m:r>
                          <m:r>
                            <m:t>r</m:t>
                          </m:r>
                        </m:e>
                      </m:d>
                      <m:r>
                        <m:rPr>
                          <m:sty m:val="p"/>
                        </m:rPr>
                        <m:t>∨</m:t>
                      </m:r>
                      <m:d>
                        <m:dPr>
                          <m:begChr m:val="("/>
                          <m:endChr m:val=")"/>
                          <m:sepChr m:val=""/>
                          <m:grow/>
                        </m:dPr>
                        <m:e>
                          <m:r>
                            <m:t>p</m:t>
                          </m:r>
                          <m:r>
                            <m:rPr>
                              <m:sty m:val="p"/>
                            </m:rPr>
                            <m:t>∧</m:t>
                          </m:r>
                          <m:r>
                            <m:rPr>
                              <m:sty m:val="p"/>
                            </m:rPr>
                            <m:t>¬</m:t>
                          </m:r>
                          <m:r>
                            <m:t>q</m:t>
                          </m:r>
                          <m:r>
                            <m:rPr>
                              <m:sty m:val="p"/>
                            </m:rPr>
                            <m:t>∧</m:t>
                          </m:r>
                          <m:r>
                            <m:t>r</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p</m:t>
                          </m:r>
                          <m:r>
                            <m:rPr>
                              <m:sty m:val="p"/>
                            </m:rPr>
                            <m:t>∧</m:t>
                          </m:r>
                          <m:r>
                            <m:t>q</m:t>
                          </m:r>
                          <m:r>
                            <m:rPr>
                              <m:sty m:val="p"/>
                            </m:rPr>
                            <m:t>∧</m:t>
                          </m:r>
                          <m:r>
                            <m:t>r</m:t>
                          </m:r>
                        </m:e>
                      </m:d>
                      <m:r>
                        <m:rPr>
                          <m:sty m:val="p"/>
                        </m:rPr>
                        <m:t>∨</m:t>
                      </m:r>
                      <m:d>
                        <m:dPr>
                          <m:begChr m:val="("/>
                          <m:endChr m:val=")"/>
                          <m:sepChr m:val=""/>
                          <m:grow/>
                        </m:dPr>
                        <m:e>
                          <m:r>
                            <m:t>p</m:t>
                          </m:r>
                          <m:r>
                            <m:rPr>
                              <m:sty m:val="p"/>
                            </m:rPr>
                            <m:t>∧</m:t>
                          </m:r>
                          <m:r>
                            <m:t>q</m:t>
                          </m:r>
                          <m:r>
                            <m:rPr>
                              <m:sty m:val="p"/>
                            </m:rPr>
                            <m:t>∧</m:t>
                          </m:r>
                          <m:r>
                            <m:rPr>
                              <m:sty m:val="p"/>
                            </m:rPr>
                            <m:t>¬</m:t>
                          </m:r>
                          <m:r>
                            <m:t>r</m:t>
                          </m:r>
                        </m:e>
                      </m:d>
                      <m:r>
                        <m:rPr>
                          <m:sty m:val="p"/>
                        </m:rPr>
                        <m:t>∨</m:t>
                      </m:r>
                      <m:d>
                        <m:dPr>
                          <m:begChr m:val="("/>
                          <m:endChr m:val=")"/>
                          <m:sepChr m:val=""/>
                          <m:grow/>
                        </m:dPr>
                        <m:e>
                          <m:r>
                            <m:t>p</m:t>
                          </m:r>
                          <m:r>
                            <m:rPr>
                              <m:sty m:val="p"/>
                            </m:rPr>
                            <m:t>∧</m:t>
                          </m:r>
                          <m:r>
                            <m:rPr>
                              <m:sty m:val="p"/>
                            </m:rPr>
                            <m:t>¬</m:t>
                          </m:r>
                          <m:r>
                            <m:t>q</m:t>
                          </m:r>
                          <m:r>
                            <m:rPr>
                              <m:sty m:val="p"/>
                            </m:rPr>
                            <m:t>∧</m:t>
                          </m:r>
                          <m:r>
                            <m:t>r</m:t>
                          </m:r>
                        </m:e>
                      </m:d>
                    </m:oMath>
                  </m:oMathPara>
                </a14:m>
              </a:p>
              <a:p>
                <a:pPr lvl="0" indent="0" marL="0">
                  <a:buNone/>
                </a:pPr>
                <a:r>
                  <a:rPr/>
                  <a:t> </a:t>
                </a:r>
              </a:p>
              <a:p>
                <a:pPr lvl="0" indent="0" marL="0">
                  <a:buNone/>
                </a:pPr>
                <a:r>
                  <a:rPr/>
                  <a:t>主析取范式与主合取范式项数相加是: </a:t>
                </a:r>
                <a14:m>
                  <m:oMath xmlns:m="http://schemas.openxmlformats.org/officeDocument/2006/math">
                    <m:r>
                      <m:t>8</m:t>
                    </m:r>
                    <m:r>
                      <m:rPr>
                        <m:sty m:val="p"/>
                      </m:rPr>
                      <m:t>=</m:t>
                    </m:r>
                    <m:sSup>
                      <m:e>
                        <m:r>
                          <m:t>2</m:t>
                        </m:r>
                      </m:e>
                      <m:sup>
                        <m:r>
                          <m:t>3</m:t>
                        </m:r>
                      </m:sup>
                    </m:sSup>
                  </m:oMath>
                </a14:m>
                <a:r>
                  <a:rPr/>
                  <a:t>.</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spcBef>
                    <a:spcPts val="3000"/>
                  </a:spcBef>
                  <a:buNone/>
                </a:pPr>
                <a:r>
                  <a:rPr b="1"/>
                  <a:t>真值表法求主范式的简化</a:t>
                </a:r>
              </a:p>
              <a:p>
                <a:pPr lvl="0" indent="0" marL="0">
                  <a:buNone/>
                </a:pPr>
                <a:r>
                  <a:rPr/>
                  <a:t>一般情况下, </a:t>
                </a:r>
                <a14:m>
                  <m:oMath xmlns:m="http://schemas.openxmlformats.org/officeDocument/2006/math">
                    <m:r>
                      <m:t>n</m:t>
                    </m:r>
                  </m:oMath>
                </a14:m>
                <a:r>
                  <a:rPr/>
                  <a:t>个命题变元共有</a:t>
                </a:r>
                <a14:m>
                  <m:oMath xmlns:m="http://schemas.openxmlformats.org/officeDocument/2006/math">
                    <m:sSup>
                      <m:e>
                        <m:r>
                          <m:t>2</m:t>
                        </m:r>
                      </m:e>
                      <m:sup>
                        <m:r>
                          <m:t>n</m:t>
                        </m:r>
                      </m:sup>
                    </m:sSup>
                  </m:oMath>
                </a14:m>
                <a:r>
                  <a:rPr/>
                  <a:t>个不同的极小项, 分别记为</a:t>
                </a:r>
                <a14:m>
                  <m:oMath xmlns:m="http://schemas.openxmlformats.org/officeDocument/2006/math">
                    <m:sSub>
                      <m:e>
                        <m:r>
                          <m:t>m</m:t>
                        </m:r>
                      </m:e>
                      <m:sub>
                        <m:r>
                          <m:t>0</m:t>
                        </m:r>
                      </m:sub>
                    </m:sSub>
                    <m:r>
                      <m:rPr>
                        <m:sty m:val="p"/>
                      </m:rPr>
                      <m:t>,</m:t>
                    </m:r>
                    <m:sSub>
                      <m:e>
                        <m:r>
                          <m:t>m</m:t>
                        </m:r>
                      </m:e>
                      <m:sub>
                        <m:r>
                          <m:t>1</m:t>
                        </m:r>
                      </m:sub>
                    </m:sSub>
                    <m:r>
                      <m:rPr>
                        <m:sty m:val="p"/>
                      </m:rPr>
                      <m:t>,</m:t>
                    </m:r>
                    <m:r>
                      <m:rPr>
                        <m:sty m:val="p"/>
                      </m:rPr>
                      <m:t>⋯</m:t>
                    </m:r>
                    <m:r>
                      <m:rPr>
                        <m:sty m:val="p"/>
                      </m:rPr>
                      <m:t>,</m:t>
                    </m:r>
                    <m:sSub>
                      <m:e>
                        <m:r>
                          <m:t>m</m:t>
                        </m:r>
                      </m:e>
                      <m:sub>
                        <m:sSup>
                          <m:e>
                            <m:r>
                              <m:t>2</m:t>
                            </m:r>
                          </m:e>
                          <m:sup>
                            <m:r>
                              <m:t>n</m:t>
                            </m:r>
                          </m:sup>
                        </m:sSup>
                        <m:r>
                          <m:rPr>
                            <m:sty m:val="p"/>
                          </m:rPr>
                          <m:t>−</m:t>
                        </m:r>
                        <m:r>
                          <m:t>1</m:t>
                        </m:r>
                      </m:sub>
                    </m:sSub>
                    <m:r>
                      <m:rPr>
                        <m:sty m:val="p"/>
                      </m:rPr>
                      <m:t>,</m:t>
                    </m:r>
                    <m:sSub>
                      <m:e>
                        <m:r>
                          <m:t>m</m:t>
                        </m:r>
                      </m:e>
                      <m:sub>
                        <m:r>
                          <m:t>i</m:t>
                        </m:r>
                      </m:sub>
                    </m:sSub>
                  </m:oMath>
                </a14:m>
                <a:r>
                  <a:rPr/>
                  <a:t>表示第</a:t>
                </a:r>
                <a14:m>
                  <m:oMath xmlns:m="http://schemas.openxmlformats.org/officeDocument/2006/math">
                    <m:r>
                      <m:t>i</m:t>
                    </m:r>
                  </m:oMath>
                </a14:m>
                <a:r>
                  <a:rPr/>
                  <a:t>个极小项.</a:t>
                </a:r>
              </a:p>
              <a:p>
                <a:pPr lvl="0" indent="0" marL="0">
                  <a:buNone/>
                </a:pPr>
                <a:r>
                  <a:rPr/>
                  <a:t>极小项下标的表示: n个命题变元构成的</a:t>
                </a:r>
                <a14:m>
                  <m:oMath xmlns:m="http://schemas.openxmlformats.org/officeDocument/2006/math">
                    <m:sSup>
                      <m:e>
                        <m:r>
                          <m:t>2</m:t>
                        </m:r>
                      </m:e>
                      <m:sup>
                        <m:r>
                          <m:t>n</m:t>
                        </m:r>
                      </m:sup>
                    </m:sSup>
                  </m:oMath>
                </a14:m>
                <a:r>
                  <a:rPr/>
                  <a:t>个极小项, 其第</a:t>
                </a:r>
                <a14:m>
                  <m:oMath xmlns:m="http://schemas.openxmlformats.org/officeDocument/2006/math">
                    <m:r>
                      <m:t>i</m:t>
                    </m:r>
                  </m:oMath>
                </a14:m>
                <a:r>
                  <a:rPr/>
                  <a:t>个极小项</a:t>
                </a:r>
                <a14:m>
                  <m:oMath xmlns:m="http://schemas.openxmlformats.org/officeDocument/2006/math">
                    <m:sSub>
                      <m:e>
                        <m:r>
                          <m:t>m</m:t>
                        </m:r>
                      </m:e>
                      <m:sub>
                        <m:r>
                          <m:t>i</m:t>
                        </m:r>
                      </m:sub>
                    </m:sSub>
                  </m:oMath>
                </a14:m>
                <a:r>
                  <a:rPr/>
                  <a:t>的下标</a:t>
                </a:r>
                <a14:m>
                  <m:oMath xmlns:m="http://schemas.openxmlformats.org/officeDocument/2006/math">
                    <m:r>
                      <m:t>i</m:t>
                    </m:r>
                  </m:oMath>
                </a14:m>
                <a:r>
                  <a:rPr/>
                  <a:t>使用</a:t>
                </a:r>
                <a14:m>
                  <m:oMath xmlns:m="http://schemas.openxmlformats.org/officeDocument/2006/math">
                    <m:r>
                      <m:t>n</m:t>
                    </m:r>
                  </m:oMath>
                </a14:m>
                <a:r>
                  <a:rPr/>
                  <a:t>位二进制编码表示.</a:t>
                </a:r>
              </a:p>
              <a:p>
                <a:pPr lvl="0" indent="0" marL="0">
                  <a:buNone/>
                </a:pPr>
                <a:r>
                  <a:rPr/>
                  <a:t>当某一位为命题变元时, 该位对应的二进制编码为1; 当某一位为命题变元的否时, 该位对应的二进制编码为0.</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两个命题变元的4个不同的极小项真值表</a:t>
                </a:r>
              </a:p>
              <a:p>
                <a:pPr lvl="0" indent="0" marL="0">
                  <a:buNone/>
                </a:pPr>
                <a:r>
                  <a:rPr/>
                  <a:t> </a:t>
                </a:r>
              </a:p>
              <a:p>
                <a:pPr lvl="0" indent="0" marL="0">
                  <a:buNone/>
                </a:pPr>
                <a14:m>
                  <m:oMathPara xmlns:m="http://schemas.openxmlformats.org/officeDocument/2006/math">
                    <m:oMathParaPr>
                      <m:jc m:val="center"/>
                    </m:oMathParaPr>
                    <m:oMath>
                      <m:m>
                        <m:mPr>
                          <m:baseJc m:val="center"/>
                          <m:plcHide m:val="1"/>
                          <m:mcs>
                            <m:mc>
                              <m:mcPr>
                                <m:mcJc m:val="center"/>
                                <m:count m:val="1"/>
                              </m:mcPr>
                            </m:mc>
                            <m:mc>
                              <m:mcPr>
                                <m:mcJc m:val="center"/>
                                <m:count m:val="1"/>
                              </m:mcPr>
                            </m:mc>
                            <m:mc>
                              <m:mcPr>
                                <m:mcJc m:val="center"/>
                                <m:count m:val="1"/>
                              </m:mcPr>
                            </m:mc>
                            <m:mc>
                              <m:mcPr>
                                <m:mcJc m:val="center"/>
                                <m:count m:val="1"/>
                              </m:mcPr>
                            </m:mc>
                            <m:mc>
                              <m:mcPr>
                                <m:mcJc m:val="center"/>
                                <m:count m:val="1"/>
                              </m:mcPr>
                            </m:mc>
                            <m:mc>
                              <m:mcPr>
                                <m:mcJc m:val="center"/>
                                <m:count m:val="1"/>
                              </m:mcPr>
                            </m:mc>
                            <m:mc>
                              <m:mcPr>
                                <m:mcJc m:val="center"/>
                                <m:count m:val="1"/>
                              </m:mcPr>
                            </m:mc>
                          </m:mcs>
                        </m:mPr>
                        <m:mr>
                          <m:e>
                            <m:r>
                              <m:t>p</m:t>
                            </m:r>
                          </m:e>
                          <m:e>
                            <m:r>
                              <m:t>q</m:t>
                            </m:r>
                          </m:e>
                          <m:e>
                            <m:r>
                              <m:rPr>
                                <m:sty m:val="p"/>
                              </m:rPr>
                              <m:t>¬</m:t>
                            </m:r>
                            <m:r>
                              <m:t>p</m:t>
                            </m:r>
                            <m:r>
                              <m:rPr>
                                <m:sty m:val="p"/>
                              </m:rPr>
                              <m:t>∧</m:t>
                            </m:r>
                            <m:r>
                              <m:rPr>
                                <m:sty m:val="p"/>
                              </m:rPr>
                              <m:t>¬</m:t>
                            </m:r>
                            <m:r>
                              <m:t>q</m:t>
                            </m:r>
                          </m:e>
                          <m:e>
                            <m:r>
                              <m:rPr>
                                <m:sty m:val="p"/>
                              </m:rPr>
                              <m:t>¬</m:t>
                            </m:r>
                            <m:r>
                              <m:t>p</m:t>
                            </m:r>
                            <m:r>
                              <m:rPr>
                                <m:sty m:val="p"/>
                              </m:rPr>
                              <m:t>∧</m:t>
                            </m:r>
                            <m:r>
                              <m:t>q</m:t>
                            </m:r>
                          </m:e>
                          <m:e>
                            <m:r>
                              <m:t>p</m:t>
                            </m:r>
                            <m:r>
                              <m:rPr>
                                <m:sty m:val="p"/>
                              </m:rPr>
                              <m:t>∧</m:t>
                            </m:r>
                            <m:r>
                              <m:rPr>
                                <m:sty m:val="p"/>
                              </m:rPr>
                              <m:t>¬</m:t>
                            </m:r>
                            <m:r>
                              <m:t>q</m:t>
                            </m:r>
                          </m:e>
                          <m:e>
                            <m:r>
                              <m:t>p</m:t>
                            </m:r>
                            <m:r>
                              <m:rPr>
                                <m:sty m:val="p"/>
                              </m:rPr>
                              <m:t>∧</m:t>
                            </m:r>
                            <m:r>
                              <m:t>q</m:t>
                            </m:r>
                          </m:e>
                          <m:e/>
                        </m:mr>
                        <m:mr>
                          <m:e/>
                          <m:e/>
                          <m:e>
                            <m:sSub>
                              <m:e>
                                <m:r>
                                  <m:t>m</m:t>
                                </m:r>
                              </m:e>
                              <m:sub>
                                <m:r>
                                  <m:t>0</m:t>
                                </m:r>
                              </m:sub>
                            </m:sSub>
                            <m:d>
                              <m:dPr>
                                <m:begChr m:val="("/>
                                <m:endChr m:val=")"/>
                                <m:sepChr m:val=""/>
                                <m:grow/>
                              </m:dPr>
                              <m:e>
                                <m:sSub>
                                  <m:e>
                                    <m:r>
                                      <m:t>m</m:t>
                                    </m:r>
                                  </m:e>
                                  <m:sub>
                                    <m:r>
                                      <m:t>00</m:t>
                                    </m:r>
                                  </m:sub>
                                </m:sSub>
                              </m:e>
                            </m:d>
                          </m:e>
                          <m:e>
                            <m:sSub>
                              <m:e>
                                <m:r>
                                  <m:t>m</m:t>
                                </m:r>
                              </m:e>
                              <m:sub>
                                <m:r>
                                  <m:t>1</m:t>
                                </m:r>
                              </m:sub>
                            </m:sSub>
                            <m:d>
                              <m:dPr>
                                <m:begChr m:val="("/>
                                <m:endChr m:val=")"/>
                                <m:sepChr m:val=""/>
                                <m:grow/>
                              </m:dPr>
                              <m:e>
                                <m:sSub>
                                  <m:e>
                                    <m:r>
                                      <m:t>m</m:t>
                                    </m:r>
                                  </m:e>
                                  <m:sub>
                                    <m:r>
                                      <m:t>01</m:t>
                                    </m:r>
                                  </m:sub>
                                </m:sSub>
                              </m:e>
                            </m:d>
                          </m:e>
                          <m:e>
                            <m:sSub>
                              <m:e>
                                <m:r>
                                  <m:t>m</m:t>
                                </m:r>
                              </m:e>
                              <m:sub>
                                <m:r>
                                  <m:t>2</m:t>
                                </m:r>
                              </m:sub>
                            </m:sSub>
                            <m:d>
                              <m:dPr>
                                <m:begChr m:val="("/>
                                <m:endChr m:val=")"/>
                                <m:sepChr m:val=""/>
                                <m:grow/>
                              </m:dPr>
                              <m:e>
                                <m:sSub>
                                  <m:e>
                                    <m:r>
                                      <m:t>m</m:t>
                                    </m:r>
                                  </m:e>
                                  <m:sub>
                                    <m:r>
                                      <m:t>10</m:t>
                                    </m:r>
                                  </m:sub>
                                </m:sSub>
                              </m:e>
                            </m:d>
                          </m:e>
                          <m:e>
                            <m:sSub>
                              <m:e>
                                <m:r>
                                  <m:t>m</m:t>
                                </m:r>
                              </m:e>
                              <m:sub>
                                <m:r>
                                  <m:t>3</m:t>
                                </m:r>
                              </m:sub>
                            </m:sSub>
                            <m:d>
                              <m:dPr>
                                <m:begChr m:val="("/>
                                <m:endChr m:val=")"/>
                                <m:sepChr m:val=""/>
                                <m:grow/>
                              </m:dPr>
                              <m:e>
                                <m:sSub>
                                  <m:e>
                                    <m:r>
                                      <m:t>m</m:t>
                                    </m:r>
                                  </m:e>
                                  <m:sub>
                                    <m:r>
                                      <m:t>11</m:t>
                                    </m:r>
                                  </m:sub>
                                </m:sSub>
                              </m:e>
                            </m:d>
                          </m:e>
                          <m:e/>
                        </m:mr>
                        <m:mr>
                          <m:e>
                            <m:r>
                              <m:t>0</m:t>
                            </m:r>
                          </m:e>
                          <m:e>
                            <m:r>
                              <m:t>0</m:t>
                            </m:r>
                          </m:e>
                          <m:e>
                            <m:r>
                              <m:t>1</m:t>
                            </m:r>
                          </m:e>
                          <m:e>
                            <m:r>
                              <m:t>0</m:t>
                            </m:r>
                          </m:e>
                          <m:e>
                            <m:r>
                              <m:t>0</m:t>
                            </m:r>
                          </m:e>
                          <m:e>
                            <m:r>
                              <m:t>0</m:t>
                            </m:r>
                          </m:e>
                          <m:e>
                            <m:sSub>
                              <m:e>
                                <m:r>
                                  <m:t>m</m:t>
                                </m:r>
                              </m:e>
                              <m:sub>
                                <m:r>
                                  <m:t>0</m:t>
                                </m:r>
                              </m:sub>
                            </m:sSub>
                          </m:e>
                        </m:mr>
                        <m:mr>
                          <m:e>
                            <m:r>
                              <m:t>0</m:t>
                            </m:r>
                          </m:e>
                          <m:e>
                            <m:r>
                              <m:t>1</m:t>
                            </m:r>
                          </m:e>
                          <m:e>
                            <m:r>
                              <m:t>0</m:t>
                            </m:r>
                          </m:e>
                          <m:e>
                            <m:r>
                              <m:t>1</m:t>
                            </m:r>
                          </m:e>
                          <m:e>
                            <m:r>
                              <m:t>0</m:t>
                            </m:r>
                          </m:e>
                          <m:e>
                            <m:r>
                              <m:t>0</m:t>
                            </m:r>
                          </m:e>
                          <m:e>
                            <m:sSub>
                              <m:e>
                                <m:r>
                                  <m:t>m</m:t>
                                </m:r>
                              </m:e>
                              <m:sub>
                                <m:r>
                                  <m:t>1</m:t>
                                </m:r>
                              </m:sub>
                            </m:sSub>
                          </m:e>
                        </m:mr>
                        <m:mr>
                          <m:e>
                            <m:r>
                              <m:t>1</m:t>
                            </m:r>
                          </m:e>
                          <m:e>
                            <m:r>
                              <m:t>0</m:t>
                            </m:r>
                          </m:e>
                          <m:e>
                            <m:r>
                              <m:t>0</m:t>
                            </m:r>
                          </m:e>
                          <m:e>
                            <m:r>
                              <m:t>0</m:t>
                            </m:r>
                          </m:e>
                          <m:e>
                            <m:r>
                              <m:t>1</m:t>
                            </m:r>
                          </m:e>
                          <m:e>
                            <m:r>
                              <m:t>0</m:t>
                            </m:r>
                          </m:e>
                          <m:e>
                            <m:sSub>
                              <m:e>
                                <m:r>
                                  <m:t>m</m:t>
                                </m:r>
                              </m:e>
                              <m:sub>
                                <m:r>
                                  <m:t>2</m:t>
                                </m:r>
                              </m:sub>
                            </m:sSub>
                          </m:e>
                        </m:mr>
                        <m:mr>
                          <m:e>
                            <m:r>
                              <m:t>1</m:t>
                            </m:r>
                          </m:e>
                          <m:e>
                            <m:r>
                              <m:t>1</m:t>
                            </m:r>
                          </m:e>
                          <m:e>
                            <m:r>
                              <m:t>0</m:t>
                            </m:r>
                          </m:e>
                          <m:e>
                            <m:r>
                              <m:t>0</m:t>
                            </m:r>
                          </m:e>
                          <m:e>
                            <m:r>
                              <m:t>0</m:t>
                            </m:r>
                          </m:e>
                          <m:e>
                            <m:r>
                              <m:t>1</m:t>
                            </m:r>
                          </m:e>
                          <m:e>
                            <m:sSub>
                              <m:e>
                                <m:r>
                                  <m:t>m</m:t>
                                </m:r>
                              </m:e>
                              <m:sub>
                                <m:r>
                                  <m:t>3</m:t>
                                </m:r>
                              </m:sub>
                            </m:sSub>
                          </m:e>
                        </m:mr>
                      </m:m>
                    </m:oMath>
                  </m:oMathPara>
                </a14:m>
              </a:p>
              <a:p>
                <a:pPr lvl="0" indent="0" marL="0">
                  <a:buNone/>
                </a:pPr>
                <a:r>
                  <a:rPr/>
                  <a:t> </a:t>
                </a:r>
              </a:p>
              <a:p>
                <a:pPr lvl="0" indent="0" marL="0">
                  <a:buNone/>
                </a:pPr>
                <a:r>
                  <a:rPr/>
                  <a:t>极小项的十进制下标编码和二进制下标编码.</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极小项的性质:</a:t>
                </a:r>
              </a:p>
              <a:p>
                <a:pPr lvl="0" indent="-457200" marL="457200">
                  <a:buAutoNum type="arabicParenBoth"/>
                </a:pPr>
                <a:r>
                  <a:rPr/>
                  <a:t>每个极小项当其解释与编码相同时, 其真值为</a:t>
                </a:r>
                <a14:m>
                  <m:oMath xmlns:m="http://schemas.openxmlformats.org/officeDocument/2006/math">
                    <m:r>
                      <m:t>T</m:t>
                    </m:r>
                  </m:oMath>
                </a14:m>
                <a:r>
                  <a:rPr/>
                  <a:t>; 而解释与编码不同时其真值为</a:t>
                </a:r>
                <a14:m>
                  <m:oMath xmlns:m="http://schemas.openxmlformats.org/officeDocument/2006/math">
                    <m:r>
                      <m:t>F</m:t>
                    </m:r>
                  </m:oMath>
                </a14:m>
                <a:r>
                  <a:rPr/>
                  <a:t>, 即在其余</a:t>
                </a:r>
                <a14:m>
                  <m:oMath xmlns:m="http://schemas.openxmlformats.org/officeDocument/2006/math">
                    <m:sSup>
                      <m:e>
                        <m:r>
                          <m:t>2</m:t>
                        </m:r>
                      </m:e>
                      <m:sup>
                        <m:r>
                          <m:t>n</m:t>
                        </m:r>
                      </m:sup>
                    </m:sSup>
                    <m:r>
                      <m:rPr>
                        <m:sty m:val="p"/>
                      </m:rPr>
                      <m:t>−</m:t>
                    </m:r>
                    <m:r>
                      <m:t>1</m:t>
                    </m:r>
                  </m:oMath>
                </a14:m>
                <a:r>
                  <a:rPr/>
                  <a:t>个解释下其真值均为</a:t>
                </a:r>
                <a14:m>
                  <m:oMath xmlns:m="http://schemas.openxmlformats.org/officeDocument/2006/math">
                    <m:r>
                      <m:t>F</m:t>
                    </m:r>
                  </m:oMath>
                </a14:m>
                <a:r>
                  <a:rPr/>
                  <a:t>.</a:t>
                </a:r>
              </a:p>
              <a:p>
                <a:pPr lvl="0" indent="-457200" marL="457200">
                  <a:buAutoNum type="arabicParenBoth"/>
                </a:pPr>
                <a:r>
                  <a:rPr/>
                  <a:t>任意两个不同极小项的合取式为永假式, 即 </a:t>
                </a:r>
                <a14:m>
                  <m:oMath xmlns:m="http://schemas.openxmlformats.org/officeDocument/2006/math">
                    <m:sSub>
                      <m:e>
                        <m:r>
                          <m:t>m</m:t>
                        </m:r>
                      </m:e>
                      <m:sub>
                        <m:r>
                          <m:t>i</m:t>
                        </m:r>
                      </m:sub>
                    </m:sSub>
                    <m:r>
                      <m:rPr>
                        <m:sty m:val="p"/>
                      </m:rPr>
                      <m:t>∧</m:t>
                    </m:r>
                    <m:sSub>
                      <m:e>
                        <m:r>
                          <m:t>m</m:t>
                        </m:r>
                      </m:e>
                      <m:sub>
                        <m:r>
                          <m:t>j</m:t>
                        </m:r>
                      </m:sub>
                    </m:sSub>
                    <m:r>
                      <m:rPr>
                        <m:sty m:val="p"/>
                      </m:rPr>
                      <m:t>⇔</m:t>
                    </m:r>
                    <m:r>
                      <m:t>F</m:t>
                    </m:r>
                    <m:d>
                      <m:dPr>
                        <m:begChr m:val="("/>
                        <m:endChr m:val=")"/>
                        <m:sepChr m:val=""/>
                        <m:grow/>
                      </m:dPr>
                      <m:e>
                        <m:r>
                          <m:t>i</m:t>
                        </m:r>
                        <m:r>
                          <m:rPr>
                            <m:sty m:val="p"/>
                          </m:rPr>
                          <m:t>≠</m:t>
                        </m:r>
                        <m:r>
                          <m:t>j</m:t>
                        </m:r>
                      </m:e>
                    </m:d>
                    <m:r>
                      <m:rPr>
                        <m:sty m:val="p"/>
                      </m:rPr>
                      <m:t>.</m:t>
                    </m:r>
                  </m:oMath>
                </a14:m>
              </a:p>
              <a:p>
                <a:pPr lvl="0" indent="-457200" marL="457200">
                  <a:buAutoNum type="arabicParenBoth"/>
                </a:pPr>
                <a:r>
                  <a:rPr/>
                  <a:t>所有极小项的析取式为永真式, 即 </a:t>
                </a:r>
                <a14:m>
                  <m:oMath xmlns:m="http://schemas.openxmlformats.org/officeDocument/2006/math">
                    <m:sSub>
                      <m:e>
                        <m:r>
                          <m:t>m</m:t>
                        </m:r>
                      </m:e>
                      <m:sub>
                        <m:r>
                          <m:t>0</m:t>
                        </m:r>
                      </m:sub>
                    </m:sSub>
                    <m:r>
                      <m:rPr>
                        <m:sty m:val="p"/>
                      </m:rPr>
                      <m:t>∨</m:t>
                    </m:r>
                    <m:sSub>
                      <m:e>
                        <m:r>
                          <m:t>m</m:t>
                        </m:r>
                      </m:e>
                      <m:sub>
                        <m:r>
                          <m:t>1</m:t>
                        </m:r>
                      </m:sub>
                    </m:sSub>
                    <m:r>
                      <m:rPr>
                        <m:sty m:val="p"/>
                      </m:rPr>
                      <m:t>∨</m:t>
                    </m:r>
                    <m:r>
                      <m:rPr>
                        <m:sty m:val="p"/>
                      </m:rPr>
                      <m:t>⋯</m:t>
                    </m:r>
                    <m:r>
                      <m:rPr>
                        <m:sty m:val="p"/>
                      </m:rPr>
                      <m:t>∨</m:t>
                    </m:r>
                    <m:sSub>
                      <m:e>
                        <m:r>
                          <m:t>m</m:t>
                        </m:r>
                      </m:e>
                      <m:sub>
                        <m:sSup>
                          <m:e>
                            <m:r>
                              <m:t>2</m:t>
                            </m:r>
                          </m:e>
                          <m:sup>
                            <m:r>
                              <m:t>n</m:t>
                            </m:r>
                          </m:sup>
                        </m:sSup>
                        <m:r>
                          <m:rPr>
                            <m:sty m:val="p"/>
                          </m:rPr>
                          <m:t>−</m:t>
                        </m:r>
                        <m:r>
                          <m:t>1</m:t>
                        </m:r>
                      </m:sub>
                    </m:sSub>
                    <m:r>
                      <m:rPr>
                        <m:sty m:val="p"/>
                      </m:rPr>
                      <m:t>⇔</m:t>
                    </m:r>
                    <m:r>
                      <m:t>T</m:t>
                    </m:r>
                    <m:r>
                      <m:rPr>
                        <m:sty m:val="p"/>
                      </m:rPr>
                      <m:t>.</m:t>
                    </m:r>
                  </m:oMath>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一般情况下, </a:t>
                </a:r>
                <a14:m>
                  <m:oMath xmlns:m="http://schemas.openxmlformats.org/officeDocument/2006/math">
                    <m:r>
                      <m:t>n</m:t>
                    </m:r>
                  </m:oMath>
                </a14:m>
                <a:r>
                  <a:rPr/>
                  <a:t>个命题变元共有</a:t>
                </a:r>
                <a14:m>
                  <m:oMath xmlns:m="http://schemas.openxmlformats.org/officeDocument/2006/math">
                    <m:sSup>
                      <m:e>
                        <m:r>
                          <m:t>2</m:t>
                        </m:r>
                      </m:e>
                      <m:sup>
                        <m:r>
                          <m:t>n</m:t>
                        </m:r>
                      </m:sup>
                    </m:sSup>
                  </m:oMath>
                </a14:m>
                <a:r>
                  <a:rPr/>
                  <a:t>个不同的极大项, 分别记为</a:t>
                </a:r>
                <a14:m>
                  <m:oMath xmlns:m="http://schemas.openxmlformats.org/officeDocument/2006/math">
                    <m:sSub>
                      <m:e>
                        <m:r>
                          <m:t>M</m:t>
                        </m:r>
                      </m:e>
                      <m:sub>
                        <m:r>
                          <m:t>0</m:t>
                        </m:r>
                      </m:sub>
                    </m:sSub>
                    <m:r>
                      <m:rPr>
                        <m:sty m:val="p"/>
                      </m:rPr>
                      <m:t>,</m:t>
                    </m:r>
                    <m:sSub>
                      <m:e>
                        <m:r>
                          <m:t>M</m:t>
                        </m:r>
                      </m:e>
                      <m:sub>
                        <m:r>
                          <m:t>1</m:t>
                        </m:r>
                      </m:sub>
                    </m:sSub>
                    <m:r>
                      <m:rPr>
                        <m:sty m:val="p"/>
                      </m:rPr>
                      <m:t>,</m:t>
                    </m:r>
                    <m:r>
                      <m:rPr>
                        <m:sty m:val="p"/>
                      </m:rPr>
                      <m:t>⋯</m:t>
                    </m:r>
                    <m:r>
                      <m:rPr>
                        <m:sty m:val="p"/>
                      </m:rPr>
                      <m:t>,</m:t>
                    </m:r>
                    <m:sSub>
                      <m:e>
                        <m:r>
                          <m:t>M</m:t>
                        </m:r>
                      </m:e>
                      <m:sub>
                        <m:sSup>
                          <m:e>
                            <m:r>
                              <m:t>2</m:t>
                            </m:r>
                          </m:e>
                          <m:sup>
                            <m:r>
                              <m:t>n</m:t>
                            </m:r>
                          </m:sup>
                        </m:sSup>
                        <m:r>
                          <m:rPr>
                            <m:sty m:val="p"/>
                          </m:rPr>
                          <m:t>−</m:t>
                        </m:r>
                        <m:r>
                          <m:t>1</m:t>
                        </m:r>
                      </m:sub>
                    </m:sSub>
                    <m:r>
                      <m:rPr>
                        <m:sty m:val="p"/>
                      </m:rPr>
                      <m:t>,</m:t>
                    </m:r>
                    <m:sSub>
                      <m:e>
                        <m:r>
                          <m:t>M</m:t>
                        </m:r>
                      </m:e>
                      <m:sub>
                        <m:r>
                          <m:t>i</m:t>
                        </m:r>
                      </m:sub>
                    </m:sSub>
                  </m:oMath>
                </a14:m>
                <a:r>
                  <a:rPr/>
                  <a:t>表示第</a:t>
                </a:r>
                <a14:m>
                  <m:oMath xmlns:m="http://schemas.openxmlformats.org/officeDocument/2006/math">
                    <m:r>
                      <m:t>i</m:t>
                    </m:r>
                  </m:oMath>
                </a14:m>
                <a:r>
                  <a:rPr/>
                  <a:t>个极大项.</a:t>
                </a:r>
              </a:p>
              <a:p>
                <a:pPr lvl="0" indent="0" marL="0">
                  <a:buNone/>
                </a:pPr>
                <a:r>
                  <a:rPr/>
                  <a:t>极大项下标的表示: </a:t>
                </a:r>
                <a14:m>
                  <m:oMath xmlns:m="http://schemas.openxmlformats.org/officeDocument/2006/math">
                    <m:r>
                      <m:t>n</m:t>
                    </m:r>
                  </m:oMath>
                </a14:m>
                <a:r>
                  <a:rPr/>
                  <a:t>个命题变元构成的</a:t>
                </a:r>
                <a14:m>
                  <m:oMath xmlns:m="http://schemas.openxmlformats.org/officeDocument/2006/math">
                    <m:sSup>
                      <m:e>
                        <m:r>
                          <m:t>2</m:t>
                        </m:r>
                      </m:e>
                      <m:sup>
                        <m:r>
                          <m:t>n</m:t>
                        </m:r>
                      </m:sup>
                    </m:sSup>
                  </m:oMath>
                </a14:m>
                <a:r>
                  <a:rPr/>
                  <a:t>个不同的极大项, 其第</a:t>
                </a:r>
                <a14:m>
                  <m:oMath xmlns:m="http://schemas.openxmlformats.org/officeDocument/2006/math">
                    <m:r>
                      <m:t>i</m:t>
                    </m:r>
                  </m:oMath>
                </a14:m>
                <a:r>
                  <a:rPr/>
                  <a:t>个极大项</a:t>
                </a:r>
                <a14:m>
                  <m:oMath xmlns:m="http://schemas.openxmlformats.org/officeDocument/2006/math">
                    <m:sSub>
                      <m:e>
                        <m:r>
                          <m:t>M</m:t>
                        </m:r>
                      </m:e>
                      <m:sub>
                        <m:r>
                          <m:t>i</m:t>
                        </m:r>
                      </m:sub>
                    </m:sSub>
                  </m:oMath>
                </a14:m>
                <a:r>
                  <a:rPr/>
                  <a:t>的下标i可以使用</a:t>
                </a:r>
                <a14:m>
                  <m:oMath xmlns:m="http://schemas.openxmlformats.org/officeDocument/2006/math">
                    <m:r>
                      <m:t>n</m:t>
                    </m:r>
                  </m:oMath>
                </a14:m>
                <a:r>
                  <a:rPr/>
                  <a:t>位二进制编码表示.</a:t>
                </a:r>
              </a:p>
              <a:p>
                <a:pPr lvl="0" indent="0" marL="0">
                  <a:buNone/>
                </a:pPr>
                <a:r>
                  <a:rPr/>
                  <a:t>当极大项的某一位为命题变元时, 该位对应的二进制为0; 当极大项的某一位为命题变元的否时, 该位对应的二进制为1.</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两个命题变元的4个不同的极大项真值表</a:t>
                </a:r>
              </a:p>
              <a:p>
                <a:pPr lvl="0" indent="0" marL="0">
                  <a:buNone/>
                </a:pPr>
                <a:r>
                  <a:rPr/>
                  <a:t> </a:t>
                </a:r>
              </a:p>
              <a:p>
                <a:pPr lvl="0" indent="0" marL="0">
                  <a:buNone/>
                </a:pPr>
                <a14:m>
                  <m:oMathPara xmlns:m="http://schemas.openxmlformats.org/officeDocument/2006/math">
                    <m:oMathParaPr>
                      <m:jc m:val="center"/>
                    </m:oMathParaPr>
                    <m:oMath>
                      <m:m>
                        <m:mPr>
                          <m:baseJc m:val="center"/>
                          <m:plcHide m:val="1"/>
                          <m:mcs>
                            <m:mc>
                              <m:mcPr>
                                <m:mcJc m:val="center"/>
                                <m:count m:val="1"/>
                              </m:mcPr>
                            </m:mc>
                            <m:mc>
                              <m:mcPr>
                                <m:mcJc m:val="center"/>
                                <m:count m:val="1"/>
                              </m:mcPr>
                            </m:mc>
                            <m:mc>
                              <m:mcPr>
                                <m:mcJc m:val="center"/>
                                <m:count m:val="1"/>
                              </m:mcPr>
                            </m:mc>
                            <m:mc>
                              <m:mcPr>
                                <m:mcJc m:val="center"/>
                                <m:count m:val="1"/>
                              </m:mcPr>
                            </m:mc>
                            <m:mc>
                              <m:mcPr>
                                <m:mcJc m:val="center"/>
                                <m:count m:val="1"/>
                              </m:mcPr>
                            </m:mc>
                            <m:mc>
                              <m:mcPr>
                                <m:mcJc m:val="center"/>
                                <m:count m:val="1"/>
                              </m:mcPr>
                            </m:mc>
                            <m:mc>
                              <m:mcPr>
                                <m:mcJc m:val="center"/>
                                <m:count m:val="1"/>
                              </m:mcPr>
                            </m:mc>
                          </m:mcs>
                        </m:mPr>
                        <m:mr>
                          <m:e>
                            <m:r>
                              <m:t>p</m:t>
                            </m:r>
                          </m:e>
                          <m:e>
                            <m:r>
                              <m:t>q</m:t>
                            </m:r>
                          </m:e>
                          <m:e>
                            <m:r>
                              <m:rPr>
                                <m:sty m:val="p"/>
                              </m:rPr>
                              <m:t>¬</m:t>
                            </m:r>
                            <m:r>
                              <m:t>p</m:t>
                            </m:r>
                            <m:r>
                              <m:rPr>
                                <m:sty m:val="p"/>
                              </m:rPr>
                              <m:t>∨</m:t>
                            </m:r>
                            <m:r>
                              <m:rPr>
                                <m:sty m:val="p"/>
                              </m:rPr>
                              <m:t>¬</m:t>
                            </m:r>
                            <m:r>
                              <m:t>q</m:t>
                            </m:r>
                          </m:e>
                          <m:e>
                            <m:r>
                              <m:rPr>
                                <m:sty m:val="p"/>
                              </m:rPr>
                              <m:t>¬</m:t>
                            </m:r>
                            <m:r>
                              <m:t>p</m:t>
                            </m:r>
                            <m:r>
                              <m:rPr>
                                <m:sty m:val="p"/>
                              </m:rPr>
                              <m:t>∨</m:t>
                            </m:r>
                            <m:r>
                              <m:t>q</m:t>
                            </m:r>
                          </m:e>
                          <m:e>
                            <m:r>
                              <m:t>p</m:t>
                            </m:r>
                            <m:r>
                              <m:rPr>
                                <m:sty m:val="p"/>
                              </m:rPr>
                              <m:t>∨</m:t>
                            </m:r>
                            <m:r>
                              <m:rPr>
                                <m:sty m:val="p"/>
                              </m:rPr>
                              <m:t>¬</m:t>
                            </m:r>
                            <m:r>
                              <m:t>q</m:t>
                            </m:r>
                          </m:e>
                          <m:e>
                            <m:r>
                              <m:t>p</m:t>
                            </m:r>
                            <m:r>
                              <m:rPr>
                                <m:sty m:val="p"/>
                              </m:rPr>
                              <m:t>∨</m:t>
                            </m:r>
                            <m:r>
                              <m:t>q</m:t>
                            </m:r>
                          </m:e>
                          <m:e/>
                        </m:mr>
                        <m:mr>
                          <m:e/>
                          <m:e/>
                          <m:e>
                            <m:sSub>
                              <m:e>
                                <m:r>
                                  <m:t>M</m:t>
                                </m:r>
                              </m:e>
                              <m:sub>
                                <m:r>
                                  <m:t>3</m:t>
                                </m:r>
                              </m:sub>
                            </m:sSub>
                            <m:d>
                              <m:dPr>
                                <m:begChr m:val="("/>
                                <m:endChr m:val=")"/>
                                <m:sepChr m:val=""/>
                                <m:grow/>
                              </m:dPr>
                              <m:e>
                                <m:sSub>
                                  <m:e>
                                    <m:r>
                                      <m:t>M</m:t>
                                    </m:r>
                                  </m:e>
                                  <m:sub>
                                    <m:r>
                                      <m:t>11</m:t>
                                    </m:r>
                                  </m:sub>
                                </m:sSub>
                              </m:e>
                            </m:d>
                          </m:e>
                          <m:e>
                            <m:sSub>
                              <m:e>
                                <m:r>
                                  <m:t>M</m:t>
                                </m:r>
                              </m:e>
                              <m:sub>
                                <m:r>
                                  <m:t>2</m:t>
                                </m:r>
                              </m:sub>
                            </m:sSub>
                            <m:d>
                              <m:dPr>
                                <m:begChr m:val="("/>
                                <m:endChr m:val=")"/>
                                <m:sepChr m:val=""/>
                                <m:grow/>
                              </m:dPr>
                              <m:e>
                                <m:sSub>
                                  <m:e>
                                    <m:r>
                                      <m:t>M</m:t>
                                    </m:r>
                                  </m:e>
                                  <m:sub>
                                    <m:r>
                                      <m:t>10</m:t>
                                    </m:r>
                                  </m:sub>
                                </m:sSub>
                              </m:e>
                            </m:d>
                          </m:e>
                          <m:e>
                            <m:sSub>
                              <m:e>
                                <m:r>
                                  <m:t>M</m:t>
                                </m:r>
                              </m:e>
                              <m:sub>
                                <m:r>
                                  <m:t>1</m:t>
                                </m:r>
                              </m:sub>
                            </m:sSub>
                            <m:d>
                              <m:dPr>
                                <m:begChr m:val="("/>
                                <m:endChr m:val=")"/>
                                <m:sepChr m:val=""/>
                                <m:grow/>
                              </m:dPr>
                              <m:e>
                                <m:sSub>
                                  <m:e>
                                    <m:r>
                                      <m:t>M</m:t>
                                    </m:r>
                                  </m:e>
                                  <m:sub>
                                    <m:r>
                                      <m:t>01</m:t>
                                    </m:r>
                                  </m:sub>
                                </m:sSub>
                              </m:e>
                            </m:d>
                          </m:e>
                          <m:e>
                            <m:sSub>
                              <m:e>
                                <m:r>
                                  <m:t>M</m:t>
                                </m:r>
                              </m:e>
                              <m:sub>
                                <m:r>
                                  <m:t>0</m:t>
                                </m:r>
                              </m:sub>
                            </m:sSub>
                            <m:d>
                              <m:dPr>
                                <m:begChr m:val="("/>
                                <m:endChr m:val=")"/>
                                <m:sepChr m:val=""/>
                                <m:grow/>
                              </m:dPr>
                              <m:e>
                                <m:sSub>
                                  <m:e>
                                    <m:r>
                                      <m:t>M</m:t>
                                    </m:r>
                                  </m:e>
                                  <m:sub>
                                    <m:r>
                                      <m:t>00</m:t>
                                    </m:r>
                                  </m:sub>
                                </m:sSub>
                              </m:e>
                            </m:d>
                          </m:e>
                          <m:e/>
                        </m:mr>
                        <m:mr>
                          <m:e>
                            <m:r>
                              <m:t>1</m:t>
                            </m:r>
                          </m:e>
                          <m:e>
                            <m:r>
                              <m:t>1</m:t>
                            </m:r>
                          </m:e>
                          <m:e>
                            <m:r>
                              <m:t>0</m:t>
                            </m:r>
                          </m:e>
                          <m:e>
                            <m:r>
                              <m:t>1</m:t>
                            </m:r>
                          </m:e>
                          <m:e>
                            <m:r>
                              <m:t>1</m:t>
                            </m:r>
                          </m:e>
                          <m:e>
                            <m:r>
                              <m:t>1</m:t>
                            </m:r>
                          </m:e>
                          <m:e>
                            <m:sSub>
                              <m:e>
                                <m:r>
                                  <m:t>M</m:t>
                                </m:r>
                              </m:e>
                              <m:sub>
                                <m:r>
                                  <m:t>3</m:t>
                                </m:r>
                              </m:sub>
                            </m:sSub>
                          </m:e>
                        </m:mr>
                        <m:mr>
                          <m:e>
                            <m:r>
                              <m:t>1</m:t>
                            </m:r>
                          </m:e>
                          <m:e>
                            <m:r>
                              <m:t>0</m:t>
                            </m:r>
                          </m:e>
                          <m:e>
                            <m:r>
                              <m:t>1</m:t>
                            </m:r>
                          </m:e>
                          <m:e>
                            <m:r>
                              <m:t>0</m:t>
                            </m:r>
                          </m:e>
                          <m:e>
                            <m:r>
                              <m:t>1</m:t>
                            </m:r>
                          </m:e>
                          <m:e>
                            <m:r>
                              <m:t>1</m:t>
                            </m:r>
                          </m:e>
                          <m:e>
                            <m:sSub>
                              <m:e>
                                <m:r>
                                  <m:t>M</m:t>
                                </m:r>
                              </m:e>
                              <m:sub>
                                <m:r>
                                  <m:t>2</m:t>
                                </m:r>
                              </m:sub>
                            </m:sSub>
                          </m:e>
                        </m:mr>
                        <m:mr>
                          <m:e>
                            <m:r>
                              <m:t>0</m:t>
                            </m:r>
                          </m:e>
                          <m:e>
                            <m:r>
                              <m:t>1</m:t>
                            </m:r>
                          </m:e>
                          <m:e>
                            <m:r>
                              <m:t>1</m:t>
                            </m:r>
                          </m:e>
                          <m:e>
                            <m:r>
                              <m:t>1</m:t>
                            </m:r>
                          </m:e>
                          <m:e>
                            <m:r>
                              <m:t>0</m:t>
                            </m:r>
                          </m:e>
                          <m:e>
                            <m:r>
                              <m:t>1</m:t>
                            </m:r>
                          </m:e>
                          <m:e>
                            <m:sSub>
                              <m:e>
                                <m:r>
                                  <m:t>M</m:t>
                                </m:r>
                              </m:e>
                              <m:sub>
                                <m:r>
                                  <m:t>1</m:t>
                                </m:r>
                              </m:sub>
                            </m:sSub>
                          </m:e>
                        </m:mr>
                        <m:mr>
                          <m:e>
                            <m:r>
                              <m:t>0</m:t>
                            </m:r>
                          </m:e>
                          <m:e>
                            <m:r>
                              <m:t>0</m:t>
                            </m:r>
                          </m:e>
                          <m:e>
                            <m:r>
                              <m:t>1</m:t>
                            </m:r>
                          </m:e>
                          <m:e>
                            <m:r>
                              <m:t>1</m:t>
                            </m:r>
                          </m:e>
                          <m:e>
                            <m:r>
                              <m:t>1</m:t>
                            </m:r>
                          </m:e>
                          <m:e>
                            <m:r>
                              <m:t>0</m:t>
                            </m:r>
                          </m:e>
                          <m:e>
                            <m:sSub>
                              <m:e>
                                <m:r>
                                  <m:t>M</m:t>
                                </m:r>
                              </m:e>
                              <m:sub>
                                <m:r>
                                  <m:t>0</m:t>
                                </m:r>
                              </m:sub>
                            </m:sSub>
                          </m:e>
                        </m:mr>
                      </m:m>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极大项的性质:</a:t>
                </a:r>
              </a:p>
              <a:p>
                <a:pPr lvl="0" indent="-457200" marL="457200">
                  <a:buAutoNum type="arabicParenBoth"/>
                </a:pPr>
                <a:r>
                  <a:rPr/>
                  <a:t>每个极大项当其解释与编码相同时, 其真值为</a:t>
                </a:r>
                <a14:m>
                  <m:oMath xmlns:m="http://schemas.openxmlformats.org/officeDocument/2006/math">
                    <m:r>
                      <m:t>F</m:t>
                    </m:r>
                  </m:oMath>
                </a14:m>
                <a:r>
                  <a:rPr/>
                  <a:t>; 而解释与编码不同时其真值为</a:t>
                </a:r>
                <a14:m>
                  <m:oMath xmlns:m="http://schemas.openxmlformats.org/officeDocument/2006/math">
                    <m:r>
                      <m:t>T</m:t>
                    </m:r>
                  </m:oMath>
                </a14:m>
                <a:r>
                  <a:rPr/>
                  <a:t>, 即在其余</a:t>
                </a:r>
                <a14:m>
                  <m:oMath xmlns:m="http://schemas.openxmlformats.org/officeDocument/2006/math">
                    <m:sSup>
                      <m:e>
                        <m:r>
                          <m:t>2</m:t>
                        </m:r>
                      </m:e>
                      <m:sup>
                        <m:r>
                          <m:t>n</m:t>
                        </m:r>
                      </m:sup>
                    </m:sSup>
                    <m:r>
                      <m:rPr>
                        <m:sty m:val="p"/>
                      </m:rPr>
                      <m:t>−</m:t>
                    </m:r>
                    <m:r>
                      <m:t>1</m:t>
                    </m:r>
                  </m:oMath>
                </a14:m>
                <a:r>
                  <a:rPr/>
                  <a:t>个解释下其真值均为</a:t>
                </a:r>
                <a14:m>
                  <m:oMath xmlns:m="http://schemas.openxmlformats.org/officeDocument/2006/math">
                    <m:r>
                      <m:t>T</m:t>
                    </m:r>
                  </m:oMath>
                </a14:m>
                <a:r>
                  <a:rPr/>
                  <a:t>.</a:t>
                </a:r>
              </a:p>
              <a:p>
                <a:pPr lvl="0" indent="-457200" marL="457200">
                  <a:buAutoNum type="arabicParenBoth"/>
                </a:pPr>
                <a:r>
                  <a:rPr/>
                  <a:t>任意两个不同极大项的的析取式为永真式, 即</a:t>
                </a:r>
                <a14:m>
                  <m:oMath xmlns:m="http://schemas.openxmlformats.org/officeDocument/2006/math">
                    <m:sSub>
                      <m:e>
                        <m:r>
                          <m:t>M</m:t>
                        </m:r>
                      </m:e>
                      <m:sub>
                        <m:r>
                          <m:t>i</m:t>
                        </m:r>
                      </m:sub>
                    </m:sSub>
                    <m:r>
                      <m:rPr>
                        <m:sty m:val="p"/>
                      </m:rPr>
                      <m:t>∨</m:t>
                    </m:r>
                    <m:sSub>
                      <m:e>
                        <m:r>
                          <m:t>M</m:t>
                        </m:r>
                      </m:e>
                      <m:sub>
                        <m:r>
                          <m:t>j</m:t>
                        </m:r>
                      </m:sub>
                    </m:sSub>
                    <m:r>
                      <m:rPr>
                        <m:sty m:val="p"/>
                      </m:rPr>
                      <m:t>⇔</m:t>
                    </m:r>
                    <m:r>
                      <m:t>T</m:t>
                    </m:r>
                    <m:d>
                      <m:dPr>
                        <m:begChr m:val="("/>
                        <m:endChr m:val=")"/>
                        <m:sepChr m:val=""/>
                        <m:grow/>
                      </m:dPr>
                      <m:e>
                        <m:r>
                          <m:t>i</m:t>
                        </m:r>
                        <m:r>
                          <m:rPr>
                            <m:sty m:val="p"/>
                          </m:rPr>
                          <m:t>≠</m:t>
                        </m:r>
                        <m:r>
                          <m:t>j</m:t>
                        </m:r>
                      </m:e>
                    </m:d>
                    <m:r>
                      <m:rPr>
                        <m:sty m:val="p"/>
                      </m:rPr>
                      <m:t>.</m:t>
                    </m:r>
                  </m:oMath>
                </a14:m>
              </a:p>
              <a:p>
                <a:pPr lvl="0" indent="-457200" marL="457200">
                  <a:buAutoNum type="arabicParenBoth"/>
                </a:pPr>
                <a:r>
                  <a:rPr/>
                  <a:t>所有极大项的合取式为永假式, 即 </a:t>
                </a:r>
                <a14:m>
                  <m:oMath xmlns:m="http://schemas.openxmlformats.org/officeDocument/2006/math">
                    <m:sSub>
                      <m:e>
                        <m:r>
                          <m:t>M</m:t>
                        </m:r>
                      </m:e>
                      <m:sub>
                        <m:r>
                          <m:t>0</m:t>
                        </m:r>
                      </m:sub>
                    </m:sSub>
                    <m:r>
                      <m:rPr>
                        <m:sty m:val="p"/>
                      </m:rPr>
                      <m:t>∧</m:t>
                    </m:r>
                    <m:sSub>
                      <m:e>
                        <m:r>
                          <m:t>M</m:t>
                        </m:r>
                      </m:e>
                      <m:sub>
                        <m:r>
                          <m:t>1</m:t>
                        </m:r>
                      </m:sub>
                    </m:sSub>
                    <m:r>
                      <m:rPr>
                        <m:sty m:val="p"/>
                      </m:rPr>
                      <m:t>∧</m:t>
                    </m:r>
                    <m:r>
                      <m:rPr>
                        <m:sty m:val="p"/>
                      </m:rPr>
                      <m:t>⋯</m:t>
                    </m:r>
                    <m:r>
                      <m:rPr>
                        <m:sty m:val="p"/>
                      </m:rPr>
                      <m:t>∧</m:t>
                    </m:r>
                    <m:sSub>
                      <m:e>
                        <m:r>
                          <m:t>M</m:t>
                        </m:r>
                      </m:e>
                      <m:sub>
                        <m:sSup>
                          <m:e>
                            <m:r>
                              <m:t>2</m:t>
                            </m:r>
                          </m:e>
                          <m:sup>
                            <m:r>
                              <m:t>n</m:t>
                            </m:r>
                          </m:sup>
                        </m:sSup>
                        <m:r>
                          <m:rPr>
                            <m:sty m:val="p"/>
                          </m:rPr>
                          <m:t>−</m:t>
                        </m:r>
                        <m:r>
                          <m:t>1</m:t>
                        </m:r>
                      </m:sub>
                    </m:sSub>
                    <m:r>
                      <m:rPr>
                        <m:sty m:val="p"/>
                      </m:rPr>
                      <m:t>⇔</m:t>
                    </m:r>
                    <m:r>
                      <m:t>F</m:t>
                    </m:r>
                    <m:r>
                      <m:rPr>
                        <m:sty m:val="p"/>
                      </m:rPr>
                      <m:t>.</m:t>
                    </m:r>
                  </m:oMath>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求如下命题公式的主析取和主合取范式:</a:t>
                </a:r>
              </a:p>
              <a:p>
                <a:pPr lvl="0" indent="0" marL="0">
                  <a:buNone/>
                </a:pPr>
                <a14:m>
                  <m:oMathPara xmlns:m="http://schemas.openxmlformats.org/officeDocument/2006/math">
                    <m:oMathParaPr>
                      <m:jc m:val="center"/>
                    </m:oMathParaPr>
                    <m:oMath>
                      <m:r>
                        <m:t>q</m:t>
                      </m:r>
                      <m:r>
                        <m:rPr>
                          <m:sty m:val="p"/>
                        </m:rPr>
                        <m:t>∧</m:t>
                      </m:r>
                      <m:d>
                        <m:dPr>
                          <m:begChr m:val="("/>
                          <m:endChr m:val=")"/>
                          <m:sepChr m:val=""/>
                          <m:grow/>
                        </m:dPr>
                        <m:e>
                          <m:r>
                            <m:t>p</m:t>
                          </m:r>
                          <m:r>
                            <m:rPr>
                              <m:sty m:val="p"/>
                            </m:rPr>
                            <m:t>∨</m:t>
                          </m:r>
                          <m:r>
                            <m:rPr>
                              <m:sty m:val="p"/>
                            </m:rPr>
                            <m:t>¬</m:t>
                          </m:r>
                          <m:r>
                            <m:t>q</m:t>
                          </m:r>
                        </m:e>
                      </m:d>
                    </m:oMath>
                  </m:oMathPara>
                </a14:m>
              </a:p>
              <a:p>
                <a:pPr lvl="0" indent="0" marL="0">
                  <a:buNone/>
                </a:pPr>
                <a:r>
                  <a:rPr/>
                  <a:t>解: 构造主析取范式  </a:t>
                </a:r>
              </a:p>
              <a:p>
                <a:pPr lvl="0" indent="0" marL="0">
                  <a:buNone/>
                </a:pPr>
                <a14:m>
                  <m:oMathPara xmlns:m="http://schemas.openxmlformats.org/officeDocument/2006/math">
                    <m:oMathParaPr>
                      <m:jc m:val="center"/>
                    </m:oMathParaPr>
                    <m:oMath>
                      <m:m>
                        <m:mPr>
                          <m:baseJc m:val="center"/>
                          <m:plcHide m:val="1"/>
                          <m:mcs>
                            <m:mc>
                              <m:mcPr>
                                <m:mcJc m:val="center"/>
                                <m:count m:val="1"/>
                              </m:mcPr>
                            </m:mc>
                            <m:mc>
                              <m:mcPr>
                                <m:mcJc m:val="center"/>
                                <m:count m:val="1"/>
                              </m:mcPr>
                            </m:mc>
                            <m:mc>
                              <m:mcPr>
                                <m:mcJc m:val="center"/>
                                <m:count m:val="1"/>
                              </m:mcPr>
                            </m:mc>
                            <m:mc>
                              <m:mcPr>
                                <m:mcJc m:val="center"/>
                                <m:count m:val="1"/>
                              </m:mcPr>
                            </m:mc>
                          </m:mcs>
                        </m:mPr>
                        <m:mr>
                          <m:e>
                            <m:r>
                              <m:t>p</m:t>
                            </m:r>
                          </m:e>
                          <m:e>
                            <m:r>
                              <m:t>q</m:t>
                            </m:r>
                          </m:e>
                          <m:e>
                            <m:r>
                              <m:t>q</m:t>
                            </m:r>
                            <m:r>
                              <m:rPr>
                                <m:sty m:val="p"/>
                              </m:rPr>
                              <m:t>∧</m:t>
                            </m:r>
                            <m:d>
                              <m:dPr>
                                <m:begChr m:val="("/>
                                <m:endChr m:val=")"/>
                                <m:sepChr m:val=""/>
                                <m:grow/>
                              </m:dPr>
                              <m:e>
                                <m:r>
                                  <m:t>p</m:t>
                                </m:r>
                                <m:r>
                                  <m:rPr>
                                    <m:sty m:val="p"/>
                                  </m:rPr>
                                  <m:t>∨</m:t>
                                </m:r>
                                <m:r>
                                  <m:rPr>
                                    <m:sty m:val="p"/>
                                  </m:rPr>
                                  <m:t>¬</m:t>
                                </m:r>
                                <m:r>
                                  <m:t>q</m:t>
                                </m:r>
                              </m:e>
                            </m:d>
                          </m:e>
                          <m:e/>
                        </m:mr>
                        <m:mr>
                          <m:e>
                            <m:r>
                              <m:t>0</m:t>
                            </m:r>
                          </m:e>
                          <m:e>
                            <m:r>
                              <m:t>0</m:t>
                            </m:r>
                          </m:e>
                          <m:e>
                            <m:r>
                              <m:t>0</m:t>
                            </m:r>
                          </m:e>
                          <m:e>
                            <m:sSub>
                              <m:e>
                                <m:r>
                                  <m:t>m</m:t>
                                </m:r>
                              </m:e>
                              <m:sub>
                                <m:r>
                                  <m:t>0</m:t>
                                </m:r>
                              </m:sub>
                            </m:sSub>
                          </m:e>
                        </m:mr>
                        <m:mr>
                          <m:e>
                            <m:r>
                              <m:t>0</m:t>
                            </m:r>
                          </m:e>
                          <m:e>
                            <m:r>
                              <m:t>1</m:t>
                            </m:r>
                          </m:e>
                          <m:e>
                            <m:r>
                              <m:t>0</m:t>
                            </m:r>
                          </m:e>
                          <m:e>
                            <m:sSub>
                              <m:e>
                                <m:r>
                                  <m:t>m</m:t>
                                </m:r>
                              </m:e>
                              <m:sub>
                                <m:r>
                                  <m:t>1</m:t>
                                </m:r>
                              </m:sub>
                            </m:sSub>
                          </m:e>
                        </m:mr>
                        <m:mr>
                          <m:e>
                            <m:r>
                              <m:t>1</m:t>
                            </m:r>
                          </m:e>
                          <m:e>
                            <m:r>
                              <m:t>0</m:t>
                            </m:r>
                          </m:e>
                          <m:e>
                            <m:r>
                              <m:t>0</m:t>
                            </m:r>
                          </m:e>
                          <m:e>
                            <m:sSub>
                              <m:e>
                                <m:r>
                                  <m:t>m</m:t>
                                </m:r>
                              </m:e>
                              <m:sub>
                                <m:r>
                                  <m:t>2</m:t>
                                </m:r>
                              </m:sub>
                            </m:sSub>
                          </m:e>
                        </m:mr>
                        <m:mr>
                          <m:e>
                            <m:r>
                              <m:t>1</m:t>
                            </m:r>
                          </m:e>
                          <m:e>
                            <m:r>
                              <m:t>1</m:t>
                            </m:r>
                          </m:e>
                          <m:e>
                            <m:r>
                              <m:t>1</m:t>
                            </m:r>
                          </m:e>
                          <m:e>
                            <m:sSub>
                              <m:e>
                                <m:r>
                                  <m:t>m</m:t>
                                </m:r>
                              </m:e>
                              <m:sub>
                                <m:r>
                                  <m:t>3</m:t>
                                </m:r>
                              </m:sub>
                            </m:sSub>
                          </m:e>
                        </m:mr>
                      </m:m>
                    </m:oMath>
                  </m:oMathPara>
                </a14:m>
              </a:p>
              <a:p>
                <a:pPr lvl="0" indent="0" marL="0">
                  <a:buNone/>
                </a:pPr>
                <a:r>
                  <a:rPr/>
                  <a:t>故</a:t>
                </a:r>
                <a14:m>
                  <m:oMath xmlns:m="http://schemas.openxmlformats.org/officeDocument/2006/math">
                    <m:r>
                      <m:t>q</m:t>
                    </m:r>
                    <m:r>
                      <m:rPr>
                        <m:sty m:val="p"/>
                      </m:rPr>
                      <m:t>∧</m:t>
                    </m:r>
                    <m:d>
                      <m:dPr>
                        <m:begChr m:val="("/>
                        <m:endChr m:val=")"/>
                        <m:sepChr m:val=""/>
                        <m:grow/>
                      </m:dPr>
                      <m:e>
                        <m:r>
                          <m:t>p</m:t>
                        </m:r>
                        <m:r>
                          <m:rPr>
                            <m:sty m:val="p"/>
                          </m:rPr>
                          <m:t>∨</m:t>
                        </m:r>
                        <m:r>
                          <m:rPr>
                            <m:sty m:val="p"/>
                          </m:rPr>
                          <m:t>¬</m:t>
                        </m:r>
                        <m:r>
                          <m:t>q</m:t>
                        </m:r>
                      </m:e>
                    </m:d>
                  </m:oMath>
                </a14:m>
                <a:r>
                  <a:rPr/>
                  <a:t>的主析取式为:</a:t>
                </a:r>
              </a:p>
              <a:p>
                <a:pPr lvl="0" indent="0" marL="0">
                  <a:buNone/>
                </a:pPr>
                <a14:m>
                  <m:oMathPara xmlns:m="http://schemas.openxmlformats.org/officeDocument/2006/math">
                    <m:oMathParaPr>
                      <m:jc m:val="center"/>
                    </m:oMathParaPr>
                    <m:oMath>
                      <m:r>
                        <m:t>q</m:t>
                      </m:r>
                      <m:r>
                        <m:rPr>
                          <m:sty m:val="p"/>
                        </m:rPr>
                        <m:t>∧</m:t>
                      </m:r>
                      <m:d>
                        <m:dPr>
                          <m:begChr m:val="("/>
                          <m:endChr m:val=")"/>
                          <m:sepChr m:val=""/>
                          <m:grow/>
                        </m:dPr>
                        <m:e>
                          <m:r>
                            <m:t>p</m:t>
                          </m:r>
                          <m:r>
                            <m:rPr>
                              <m:sty m:val="p"/>
                            </m:rPr>
                            <m:t>∨</m:t>
                          </m:r>
                          <m:r>
                            <m:rPr>
                              <m:sty m:val="p"/>
                            </m:rPr>
                            <m:t>¬</m:t>
                          </m:r>
                          <m:r>
                            <m:t>q</m:t>
                          </m:r>
                        </m:e>
                      </m:d>
                      <m:r>
                        <m:rPr>
                          <m:sty m:val="p"/>
                        </m:rPr>
                        <m:t>⇔</m:t>
                      </m:r>
                      <m:sSub>
                        <m:e>
                          <m:r>
                            <m:t>m</m:t>
                          </m:r>
                        </m:e>
                        <m:sub>
                          <m:r>
                            <m:t>3</m:t>
                          </m:r>
                        </m:sub>
                      </m:sSub>
                      <m:r>
                        <m:rPr>
                          <m:sty m:val="p"/>
                        </m:rPr>
                        <m:t>⇔</m:t>
                      </m:r>
                      <m:sSub>
                        <m:e>
                          <m:r>
                            <m:t>m</m:t>
                          </m:r>
                        </m:e>
                        <m:sub>
                          <m:r>
                            <m:t>11</m:t>
                          </m:r>
                        </m:sub>
                      </m:sSub>
                      <m:r>
                        <m:rPr>
                          <m:sty m:val="p"/>
                        </m:rPr>
                        <m:t>⇔</m:t>
                      </m:r>
                      <m:r>
                        <m:t>p</m:t>
                      </m:r>
                      <m:r>
                        <m:rPr>
                          <m:sty m:val="p"/>
                        </m:rPr>
                        <m:t>∧</m:t>
                      </m:r>
                      <m:r>
                        <m:t>q</m:t>
                      </m:r>
                      <m:r>
                        <m:rPr>
                          <m:sty m:val="p"/>
                        </m:rPr>
                        <m:t>.</m:t>
                      </m:r>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构造主合取范式</a:t>
                </a:r>
              </a:p>
              <a:p>
                <a:pPr lvl="0" indent="0" marL="0">
                  <a:buNone/>
                </a:pPr>
                <a14:m>
                  <m:oMathPara xmlns:m="http://schemas.openxmlformats.org/officeDocument/2006/math">
                    <m:oMathParaPr>
                      <m:jc m:val="center"/>
                    </m:oMathParaPr>
                    <m:oMath>
                      <m:m>
                        <m:mPr>
                          <m:baseJc m:val="center"/>
                          <m:plcHide m:val="1"/>
                          <m:mcs>
                            <m:mc>
                              <m:mcPr>
                                <m:mcJc m:val="center"/>
                                <m:count m:val="1"/>
                              </m:mcPr>
                            </m:mc>
                            <m:mc>
                              <m:mcPr>
                                <m:mcJc m:val="center"/>
                                <m:count m:val="1"/>
                              </m:mcPr>
                            </m:mc>
                            <m:mc>
                              <m:mcPr>
                                <m:mcJc m:val="center"/>
                                <m:count m:val="1"/>
                              </m:mcPr>
                            </m:mc>
                            <m:mc>
                              <m:mcPr>
                                <m:mcJc m:val="center"/>
                                <m:count m:val="1"/>
                              </m:mcPr>
                            </m:mc>
                          </m:mcs>
                        </m:mPr>
                        <m:mr>
                          <m:e>
                            <m:r>
                              <m:t>p</m:t>
                            </m:r>
                          </m:e>
                          <m:e>
                            <m:r>
                              <m:t>q</m:t>
                            </m:r>
                          </m:e>
                          <m:e>
                            <m:r>
                              <m:t>q</m:t>
                            </m:r>
                            <m:r>
                              <m:rPr>
                                <m:sty m:val="p"/>
                              </m:rPr>
                              <m:t>∧</m:t>
                            </m:r>
                            <m:d>
                              <m:dPr>
                                <m:begChr m:val="("/>
                                <m:endChr m:val=")"/>
                                <m:sepChr m:val=""/>
                                <m:grow/>
                              </m:dPr>
                              <m:e>
                                <m:r>
                                  <m:t>p</m:t>
                                </m:r>
                                <m:r>
                                  <m:rPr>
                                    <m:sty m:val="p"/>
                                  </m:rPr>
                                  <m:t>∨</m:t>
                                </m:r>
                                <m:r>
                                  <m:rPr>
                                    <m:sty m:val="p"/>
                                  </m:rPr>
                                  <m:t>¬</m:t>
                                </m:r>
                                <m:r>
                                  <m:t>q</m:t>
                                </m:r>
                              </m:e>
                            </m:d>
                          </m:e>
                          <m:e/>
                        </m:mr>
                        <m:mr>
                          <m:e>
                            <m:r>
                              <m:t>1</m:t>
                            </m:r>
                          </m:e>
                          <m:e>
                            <m:r>
                              <m:t>1</m:t>
                            </m:r>
                          </m:e>
                          <m:e>
                            <m:r>
                              <m:t>1</m:t>
                            </m:r>
                          </m:e>
                          <m:e>
                            <m:sSub>
                              <m:e>
                                <m:r>
                                  <m:t>M</m:t>
                                </m:r>
                              </m:e>
                              <m:sub>
                                <m:r>
                                  <m:t>3</m:t>
                                </m:r>
                              </m:sub>
                            </m:sSub>
                          </m:e>
                        </m:mr>
                        <m:mr>
                          <m:e>
                            <m:r>
                              <m:t>1</m:t>
                            </m:r>
                          </m:e>
                          <m:e>
                            <m:r>
                              <m:t>0</m:t>
                            </m:r>
                          </m:e>
                          <m:e>
                            <m:r>
                              <m:t>0</m:t>
                            </m:r>
                          </m:e>
                          <m:e>
                            <m:sSub>
                              <m:e>
                                <m:r>
                                  <m:t>M</m:t>
                                </m:r>
                              </m:e>
                              <m:sub>
                                <m:r>
                                  <m:t>2</m:t>
                                </m:r>
                              </m:sub>
                            </m:sSub>
                          </m:e>
                        </m:mr>
                        <m:mr>
                          <m:e>
                            <m:r>
                              <m:t>0</m:t>
                            </m:r>
                          </m:e>
                          <m:e>
                            <m:r>
                              <m:t>1</m:t>
                            </m:r>
                          </m:e>
                          <m:e>
                            <m:r>
                              <m:t>0</m:t>
                            </m:r>
                          </m:e>
                          <m:e>
                            <m:sSub>
                              <m:e>
                                <m:r>
                                  <m:t>M</m:t>
                                </m:r>
                              </m:e>
                              <m:sub>
                                <m:r>
                                  <m:t>1</m:t>
                                </m:r>
                              </m:sub>
                            </m:sSub>
                          </m:e>
                        </m:mr>
                        <m:mr>
                          <m:e>
                            <m:r>
                              <m:t>0</m:t>
                            </m:r>
                          </m:e>
                          <m:e>
                            <m:r>
                              <m:t>0</m:t>
                            </m:r>
                          </m:e>
                          <m:e>
                            <m:r>
                              <m:t>0</m:t>
                            </m:r>
                          </m:e>
                          <m:e>
                            <m:sSub>
                              <m:e>
                                <m:r>
                                  <m:t>M</m:t>
                                </m:r>
                              </m:e>
                              <m:sub>
                                <m:r>
                                  <m:t>0</m:t>
                                </m:r>
                              </m:sub>
                            </m:sSub>
                          </m:e>
                        </m:mr>
                      </m:m>
                    </m:oMath>
                  </m:oMathPara>
                </a14:m>
              </a:p>
              <a:p>
                <a:pPr lvl="0" indent="0" marL="0">
                  <a:buNone/>
                </a:pPr>
                <a:r>
                  <a:rPr/>
                  <a:t>故</a:t>
                </a:r>
                <a14:m>
                  <m:oMath xmlns:m="http://schemas.openxmlformats.org/officeDocument/2006/math">
                    <m:r>
                      <m:t>q</m:t>
                    </m:r>
                    <m:r>
                      <m:rPr>
                        <m:sty m:val="p"/>
                      </m:rPr>
                      <m:t>∧</m:t>
                    </m:r>
                    <m:d>
                      <m:dPr>
                        <m:begChr m:val="("/>
                        <m:endChr m:val=")"/>
                        <m:sepChr m:val=""/>
                        <m:grow/>
                      </m:dPr>
                      <m:e>
                        <m:r>
                          <m:t>p</m:t>
                        </m:r>
                        <m:r>
                          <m:rPr>
                            <m:sty m:val="p"/>
                          </m:rPr>
                          <m:t>∨</m:t>
                        </m:r>
                        <m:r>
                          <m:rPr>
                            <m:sty m:val="p"/>
                          </m:rPr>
                          <m:t>¬</m:t>
                        </m:r>
                        <m:r>
                          <m:t>q</m:t>
                        </m:r>
                      </m:e>
                    </m:d>
                  </m:oMath>
                </a14:m>
                <a:r>
                  <a:rPr/>
                  <a:t>的主合取式为:</a:t>
                </a:r>
              </a:p>
              <a:p>
                <a:pPr lvl="0" indent="0" marL="0">
                  <a:buNone/>
                </a:pPr>
                <a14:m>
                  <m:oMathPara xmlns:m="http://schemas.openxmlformats.org/officeDocument/2006/math">
                    <m:oMathParaPr>
                      <m:jc m:val="center"/>
                    </m:oMathParaPr>
                    <m:oMath>
                      <m:r>
                        <m:t>q</m:t>
                      </m:r>
                      <m:r>
                        <m:rPr>
                          <m:sty m:val="p"/>
                        </m:rPr>
                        <m:t>∧</m:t>
                      </m:r>
                      <m:d>
                        <m:dPr>
                          <m:begChr m:val="("/>
                          <m:endChr m:val=")"/>
                          <m:sepChr m:val=""/>
                          <m:grow/>
                        </m:dPr>
                        <m:e>
                          <m:r>
                            <m:t>p</m:t>
                          </m:r>
                          <m:r>
                            <m:rPr>
                              <m:sty m:val="p"/>
                            </m:rPr>
                            <m:t>∨</m:t>
                          </m:r>
                          <m:r>
                            <m:rPr>
                              <m:sty m:val="p"/>
                            </m:rPr>
                            <m:t>¬</m:t>
                          </m:r>
                          <m:r>
                            <m:t>q</m:t>
                          </m:r>
                        </m:e>
                      </m:d>
                    </m:oMath>
                  </m:oMathPara>
                </a14:m>
              </a:p>
              <a:p>
                <a:pPr lvl="0" indent="0" marL="0">
                  <a:buNone/>
                </a:pPr>
                <a14:m>
                  <m:oMathPara xmlns:m="http://schemas.openxmlformats.org/officeDocument/2006/math">
                    <m:oMathParaPr>
                      <m:jc m:val="center"/>
                    </m:oMathParaPr>
                    <m:oMath>
                      <m:r>
                        <m:rPr>
                          <m:sty m:val="p"/>
                        </m:rPr>
                        <m:t>⇔</m:t>
                      </m:r>
                      <m:sSub>
                        <m:e>
                          <m:r>
                            <m:t>M</m:t>
                          </m:r>
                        </m:e>
                        <m:sub>
                          <m:r>
                            <m:t>0</m:t>
                          </m:r>
                        </m:sub>
                      </m:sSub>
                      <m:r>
                        <m:rPr>
                          <m:sty m:val="p"/>
                        </m:rPr>
                        <m:t>∧</m:t>
                      </m:r>
                      <m:sSub>
                        <m:e>
                          <m:r>
                            <m:t>M</m:t>
                          </m:r>
                        </m:e>
                        <m:sub>
                          <m:r>
                            <m:t>1</m:t>
                          </m:r>
                        </m:sub>
                      </m:sSub>
                      <m:r>
                        <m:rPr>
                          <m:sty m:val="p"/>
                        </m:rPr>
                        <m:t>∧</m:t>
                      </m:r>
                      <m:sSub>
                        <m:e>
                          <m:r>
                            <m:t>M</m:t>
                          </m:r>
                        </m:e>
                        <m:sub>
                          <m:r>
                            <m:t>2</m:t>
                          </m:r>
                        </m:sub>
                      </m:sSub>
                    </m:oMath>
                  </m:oMathPara>
                </a14:m>
              </a:p>
              <a:p>
                <a:pPr lvl="0" indent="0" marL="0">
                  <a:buNone/>
                </a:pPr>
                <a14:m>
                  <m:oMathPara xmlns:m="http://schemas.openxmlformats.org/officeDocument/2006/math">
                    <m:oMathParaPr>
                      <m:jc m:val="center"/>
                    </m:oMathParaPr>
                    <m:oMath>
                      <m:r>
                        <m:rPr>
                          <m:sty m:val="p"/>
                        </m:rPr>
                        <m:t>⇔</m:t>
                      </m:r>
                      <m:sSub>
                        <m:e>
                          <m:r>
                            <m:t>M</m:t>
                          </m:r>
                        </m:e>
                        <m:sub>
                          <m:r>
                            <m:t>00</m:t>
                          </m:r>
                        </m:sub>
                      </m:sSub>
                      <m:r>
                        <m:rPr>
                          <m:sty m:val="p"/>
                        </m:rPr>
                        <m:t>∧</m:t>
                      </m:r>
                      <m:sSub>
                        <m:e>
                          <m:r>
                            <m:t>M</m:t>
                          </m:r>
                        </m:e>
                        <m:sub>
                          <m:r>
                            <m:t>01</m:t>
                          </m:r>
                        </m:sub>
                      </m:sSub>
                      <m:r>
                        <m:rPr>
                          <m:sty m:val="p"/>
                        </m:rPr>
                        <m:t>∧</m:t>
                      </m:r>
                      <m:sSub>
                        <m:e>
                          <m:r>
                            <m:t>M</m:t>
                          </m:r>
                        </m:e>
                        <m:sub>
                          <m:r>
                            <m:t>10</m:t>
                          </m:r>
                        </m:sub>
                      </m:sSub>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p</m:t>
                          </m:r>
                          <m:r>
                            <m:rPr>
                              <m:sty m:val="p"/>
                            </m:rPr>
                            <m:t>∨</m:t>
                          </m:r>
                          <m:r>
                            <m:t>q</m:t>
                          </m:r>
                        </m:e>
                      </m:d>
                      <m:r>
                        <m:rPr>
                          <m:sty m:val="p"/>
                        </m:rPr>
                        <m:t>∧</m:t>
                      </m:r>
                      <m:d>
                        <m:dPr>
                          <m:begChr m:val="("/>
                          <m:endChr m:val=")"/>
                          <m:sepChr m:val=""/>
                          <m:grow/>
                        </m:dPr>
                        <m:e>
                          <m:r>
                            <m:t>p</m:t>
                          </m:r>
                          <m:r>
                            <m:rPr>
                              <m:sty m:val="p"/>
                            </m:rPr>
                            <m:t>∨</m:t>
                          </m:r>
                          <m:r>
                            <m:rPr>
                              <m:sty m:val="p"/>
                            </m:rPr>
                            <m:t>¬</m:t>
                          </m:r>
                          <m:r>
                            <m:t>q</m:t>
                          </m:r>
                        </m:e>
                      </m:d>
                      <m:r>
                        <m:rPr>
                          <m:sty m:val="p"/>
                        </m:rPr>
                        <m:t>∧</m:t>
                      </m:r>
                      <m:d>
                        <m:dPr>
                          <m:begChr m:val="("/>
                          <m:endChr m:val=")"/>
                          <m:sepChr m:val=""/>
                          <m:grow/>
                        </m:dPr>
                        <m:e>
                          <m:r>
                            <m:rPr>
                              <m:sty m:val="p"/>
                            </m:rPr>
                            <m:t>¬</m:t>
                          </m:r>
                          <m:r>
                            <m:t>p</m:t>
                          </m:r>
                          <m:r>
                            <m:rPr>
                              <m:sty m:val="p"/>
                            </m:rPr>
                            <m:t>∨</m:t>
                          </m:r>
                          <m:r>
                            <m:t>q</m:t>
                          </m:r>
                        </m:e>
                      </m:d>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三个命题变元的8个不同的极小项真值表</a:t>
                </a:r>
              </a:p>
              <a:p>
                <a:pPr lvl="0" indent="0" marL="0">
                  <a:buNone/>
                </a:pPr>
                <a:r>
                  <a:rPr/>
                  <a:t> </a:t>
                </a:r>
              </a:p>
              <a:p>
                <a:pPr lvl="0" indent="0" marL="0">
                  <a:buNone/>
                </a:pPr>
                <a14:m>
                  <m:oMathPara xmlns:m="http://schemas.openxmlformats.org/officeDocument/2006/math">
                    <m:oMathParaPr>
                      <m:jc m:val="center"/>
                    </m:oMathParaPr>
                    <m:oMath>
                      <m:m>
                        <m:mPr>
                          <m:baseJc m:val="center"/>
                          <m:plcHide m:val="1"/>
                          <m:mcs>
                            <m:mc>
                              <m:mcPr>
                                <m:mcJc m:val="center"/>
                                <m:count m:val="1"/>
                              </m:mcPr>
                            </m:mc>
                            <m:mc>
                              <m:mcPr>
                                <m:mcJc m:val="center"/>
                                <m:count m:val="1"/>
                              </m:mcPr>
                            </m:mc>
                            <m:mc>
                              <m:mcPr>
                                <m:mcJc m:val="center"/>
                                <m:count m:val="1"/>
                              </m:mcPr>
                            </m:mc>
                            <m:mc>
                              <m:mcPr>
                                <m:mcJc m:val="center"/>
                                <m:count m:val="1"/>
                              </m:mcPr>
                            </m:mc>
                            <m:mc>
                              <m:mcPr>
                                <m:mcJc m:val="center"/>
                                <m:count m:val="1"/>
                              </m:mcPr>
                            </m:mc>
                            <m:mc>
                              <m:mcPr>
                                <m:mcJc m:val="center"/>
                                <m:count m:val="1"/>
                              </m:mcPr>
                            </m:mc>
                            <m:mc>
                              <m:mcPr>
                                <m:mcJc m:val="center"/>
                                <m:count m:val="1"/>
                              </m:mcPr>
                            </m:mc>
                            <m:mc>
                              <m:mcPr>
                                <m:mcJc m:val="center"/>
                                <m:count m:val="1"/>
                              </m:mcPr>
                            </m:mc>
                            <m:mc>
                              <m:mcPr>
                                <m:mcJc m:val="center"/>
                                <m:count m:val="1"/>
                              </m:mcPr>
                            </m:mc>
                            <m:mc>
                              <m:mcPr>
                                <m:mcJc m:val="center"/>
                                <m:count m:val="1"/>
                              </m:mcPr>
                            </m:mc>
                            <m:mc>
                              <m:mcPr>
                                <m:mcJc m:val="center"/>
                                <m:count m:val="1"/>
                              </m:mcPr>
                            </m:mc>
                            <m:mc>
                              <m:mcPr>
                                <m:mcJc m:val="center"/>
                                <m:count m:val="1"/>
                              </m:mcPr>
                            </m:mc>
                          </m:mcs>
                        </m:mPr>
                        <m:mr>
                          <m:e/>
                          <m:e/>
                          <m:e/>
                          <m:e>
                            <m:sSub>
                              <m:e>
                                <m:r>
                                  <m:t>m</m:t>
                                </m:r>
                              </m:e>
                              <m:sub>
                                <m:r>
                                  <m:t>0</m:t>
                                </m:r>
                              </m:sub>
                            </m:sSub>
                          </m:e>
                          <m:e>
                            <m:sSub>
                              <m:e>
                                <m:r>
                                  <m:t>m</m:t>
                                </m:r>
                              </m:e>
                              <m:sub>
                                <m:r>
                                  <m:t>1</m:t>
                                </m:r>
                              </m:sub>
                            </m:sSub>
                          </m:e>
                          <m:e>
                            <m:sSub>
                              <m:e>
                                <m:r>
                                  <m:t>m</m:t>
                                </m:r>
                              </m:e>
                              <m:sub>
                                <m:r>
                                  <m:t>2</m:t>
                                </m:r>
                              </m:sub>
                            </m:sSub>
                          </m:e>
                          <m:e>
                            <m:sSub>
                              <m:e>
                                <m:r>
                                  <m:t>m</m:t>
                                </m:r>
                              </m:e>
                              <m:sub>
                                <m:r>
                                  <m:t>3</m:t>
                                </m:r>
                              </m:sub>
                            </m:sSub>
                          </m:e>
                          <m:e>
                            <m:sSub>
                              <m:e>
                                <m:r>
                                  <m:t>m</m:t>
                                </m:r>
                              </m:e>
                              <m:sub>
                                <m:r>
                                  <m:t>4</m:t>
                                </m:r>
                              </m:sub>
                            </m:sSub>
                          </m:e>
                          <m:e>
                            <m:sSub>
                              <m:e>
                                <m:r>
                                  <m:t>m</m:t>
                                </m:r>
                              </m:e>
                              <m:sub>
                                <m:r>
                                  <m:t>5</m:t>
                                </m:r>
                              </m:sub>
                            </m:sSub>
                          </m:e>
                          <m:e>
                            <m:sSub>
                              <m:e>
                                <m:r>
                                  <m:t>m</m:t>
                                </m:r>
                              </m:e>
                              <m:sub>
                                <m:r>
                                  <m:t>6</m:t>
                                </m:r>
                              </m:sub>
                            </m:sSub>
                          </m:e>
                          <m:e>
                            <m:sSub>
                              <m:e>
                                <m:r>
                                  <m:t>m</m:t>
                                </m:r>
                              </m:e>
                              <m:sub>
                                <m:r>
                                  <m:t>7</m:t>
                                </m:r>
                              </m:sub>
                            </m:sSub>
                          </m:e>
                        </m:mr>
                        <m:mr>
                          <m:e>
                            <m:r>
                              <m:t>p</m:t>
                            </m:r>
                          </m:e>
                          <m:e>
                            <m:r>
                              <m:t>q</m:t>
                            </m:r>
                          </m:e>
                          <m:e>
                            <m:r>
                              <m:t>r</m:t>
                            </m:r>
                          </m:e>
                          <m:e>
                            <m:acc>
                              <m:accPr>
                                <m:chr m:val="‾"/>
                              </m:accPr>
                              <m:e>
                                <m:r>
                                  <m:t>p</m:t>
                                </m:r>
                              </m:e>
                            </m:acc>
                            <m:acc>
                              <m:accPr>
                                <m:chr m:val="‾"/>
                              </m:accPr>
                              <m:e>
                                <m:r>
                                  <m:t>q</m:t>
                                </m:r>
                              </m:e>
                            </m:acc>
                            <m:acc>
                              <m:accPr>
                                <m:chr m:val="‾"/>
                              </m:accPr>
                              <m:e>
                                <m:r>
                                  <m:t>r</m:t>
                                </m:r>
                              </m:e>
                            </m:acc>
                          </m:e>
                          <m:e>
                            <m:acc>
                              <m:accPr>
                                <m:chr m:val="‾"/>
                              </m:accPr>
                              <m:e>
                                <m:r>
                                  <m:t>p</m:t>
                                </m:r>
                              </m:e>
                            </m:acc>
                            <m:acc>
                              <m:accPr>
                                <m:chr m:val="‾"/>
                              </m:accPr>
                              <m:e>
                                <m:r>
                                  <m:t>q</m:t>
                                </m:r>
                              </m:e>
                            </m:acc>
                            <m:r>
                              <m:t>r</m:t>
                            </m:r>
                          </m:e>
                          <m:e>
                            <m:acc>
                              <m:accPr>
                                <m:chr m:val="‾"/>
                              </m:accPr>
                              <m:e>
                                <m:r>
                                  <m:t>p</m:t>
                                </m:r>
                              </m:e>
                            </m:acc>
                            <m:r>
                              <m:t>q</m:t>
                            </m:r>
                            <m:acc>
                              <m:accPr>
                                <m:chr m:val="‾"/>
                              </m:accPr>
                              <m:e>
                                <m:r>
                                  <m:t>r</m:t>
                                </m:r>
                              </m:e>
                            </m:acc>
                          </m:e>
                          <m:e>
                            <m:acc>
                              <m:accPr>
                                <m:chr m:val="‾"/>
                              </m:accPr>
                              <m:e>
                                <m:r>
                                  <m:t>p</m:t>
                                </m:r>
                              </m:e>
                            </m:acc>
                            <m:r>
                              <m:t>q</m:t>
                            </m:r>
                            <m:r>
                              <m:t>r</m:t>
                            </m:r>
                          </m:e>
                          <m:e>
                            <m:r>
                              <m:t>p</m:t>
                            </m:r>
                            <m:acc>
                              <m:accPr>
                                <m:chr m:val="‾"/>
                              </m:accPr>
                              <m:e>
                                <m:r>
                                  <m:t>q</m:t>
                                </m:r>
                              </m:e>
                            </m:acc>
                            <m:acc>
                              <m:accPr>
                                <m:chr m:val="‾"/>
                              </m:accPr>
                              <m:e>
                                <m:r>
                                  <m:t>r</m:t>
                                </m:r>
                              </m:e>
                            </m:acc>
                          </m:e>
                          <m:e>
                            <m:r>
                              <m:t>p</m:t>
                            </m:r>
                            <m:acc>
                              <m:accPr>
                                <m:chr m:val="‾"/>
                              </m:accPr>
                              <m:e>
                                <m:r>
                                  <m:t>q</m:t>
                                </m:r>
                              </m:e>
                            </m:acc>
                            <m:r>
                              <m:t>r</m:t>
                            </m:r>
                          </m:e>
                          <m:e>
                            <m:r>
                              <m:t>p</m:t>
                            </m:r>
                            <m:r>
                              <m:t>q</m:t>
                            </m:r>
                            <m:acc>
                              <m:accPr>
                                <m:chr m:val="‾"/>
                              </m:accPr>
                              <m:e>
                                <m:r>
                                  <m:t>r</m:t>
                                </m:r>
                              </m:e>
                            </m:acc>
                          </m:e>
                          <m:e>
                            <m:r>
                              <m:t>p</m:t>
                            </m:r>
                            <m:r>
                              <m:t>q</m:t>
                            </m:r>
                            <m:r>
                              <m:t>r</m:t>
                            </m:r>
                          </m:e>
                        </m:mr>
                        <m:mr>
                          <m:e>
                            <m:r>
                              <m:t>0</m:t>
                            </m:r>
                          </m:e>
                          <m:e>
                            <m:r>
                              <m:t>0</m:t>
                            </m:r>
                          </m:e>
                          <m:e>
                            <m:r>
                              <m:t>0</m:t>
                            </m:r>
                          </m:e>
                          <m:e>
                            <m:r>
                              <m:t>1</m:t>
                            </m:r>
                          </m:e>
                          <m:e>
                            <m:r>
                              <m:t>0</m:t>
                            </m:r>
                          </m:e>
                          <m:e>
                            <m:r>
                              <m:t>0</m:t>
                            </m:r>
                          </m:e>
                          <m:e>
                            <m:r>
                              <m:t>0</m:t>
                            </m:r>
                          </m:e>
                          <m:e>
                            <m:r>
                              <m:t>0</m:t>
                            </m:r>
                          </m:e>
                          <m:e>
                            <m:r>
                              <m:t>0</m:t>
                            </m:r>
                          </m:e>
                          <m:e>
                            <m:r>
                              <m:t>0</m:t>
                            </m:r>
                          </m:e>
                          <m:e>
                            <m:r>
                              <m:t>0</m:t>
                            </m:r>
                          </m:e>
                          <m:e>
                            <m:sSub>
                              <m:e>
                                <m:r>
                                  <m:t>m</m:t>
                                </m:r>
                              </m:e>
                              <m:sub>
                                <m:r>
                                  <m:t>0</m:t>
                                </m:r>
                              </m:sub>
                            </m:sSub>
                          </m:e>
                        </m:mr>
                        <m:mr>
                          <m:e>
                            <m:r>
                              <m:t>0</m:t>
                            </m:r>
                          </m:e>
                          <m:e>
                            <m:r>
                              <m:t>0</m:t>
                            </m:r>
                          </m:e>
                          <m:e>
                            <m:r>
                              <m:t>1</m:t>
                            </m:r>
                          </m:e>
                          <m:e>
                            <m:r>
                              <m:t>0</m:t>
                            </m:r>
                          </m:e>
                          <m:e>
                            <m:r>
                              <m:t>1</m:t>
                            </m:r>
                          </m:e>
                          <m:e>
                            <m:r>
                              <m:t>0</m:t>
                            </m:r>
                          </m:e>
                          <m:e>
                            <m:r>
                              <m:t>0</m:t>
                            </m:r>
                          </m:e>
                          <m:e>
                            <m:r>
                              <m:t>0</m:t>
                            </m:r>
                          </m:e>
                          <m:e>
                            <m:r>
                              <m:t>0</m:t>
                            </m:r>
                          </m:e>
                          <m:e>
                            <m:r>
                              <m:t>0</m:t>
                            </m:r>
                          </m:e>
                          <m:e>
                            <m:r>
                              <m:t>0</m:t>
                            </m:r>
                          </m:e>
                          <m:e>
                            <m:sSub>
                              <m:e>
                                <m:r>
                                  <m:t>m</m:t>
                                </m:r>
                              </m:e>
                              <m:sub>
                                <m:r>
                                  <m:t>1</m:t>
                                </m:r>
                              </m:sub>
                            </m:sSub>
                          </m:e>
                        </m:mr>
                        <m:mr>
                          <m:e>
                            <m:r>
                              <m:t>0</m:t>
                            </m:r>
                          </m:e>
                          <m:e>
                            <m:r>
                              <m:t>1</m:t>
                            </m:r>
                          </m:e>
                          <m:e>
                            <m:r>
                              <m:t>0</m:t>
                            </m:r>
                          </m:e>
                          <m:e>
                            <m:r>
                              <m:t>0</m:t>
                            </m:r>
                          </m:e>
                          <m:e>
                            <m:r>
                              <m:t>0</m:t>
                            </m:r>
                          </m:e>
                          <m:e>
                            <m:r>
                              <m:t>1</m:t>
                            </m:r>
                          </m:e>
                          <m:e>
                            <m:r>
                              <m:t>0</m:t>
                            </m:r>
                          </m:e>
                          <m:e>
                            <m:r>
                              <m:t>0</m:t>
                            </m:r>
                          </m:e>
                          <m:e>
                            <m:r>
                              <m:t>0</m:t>
                            </m:r>
                          </m:e>
                          <m:e>
                            <m:r>
                              <m:t>0</m:t>
                            </m:r>
                          </m:e>
                          <m:e>
                            <m:r>
                              <m:t>0</m:t>
                            </m:r>
                          </m:e>
                          <m:e>
                            <m:sSub>
                              <m:e>
                                <m:r>
                                  <m:t>m</m:t>
                                </m:r>
                              </m:e>
                              <m:sub>
                                <m:r>
                                  <m:t>2</m:t>
                                </m:r>
                              </m:sub>
                            </m:sSub>
                          </m:e>
                        </m:mr>
                        <m:mr>
                          <m:e>
                            <m:r>
                              <m:t>0</m:t>
                            </m:r>
                          </m:e>
                          <m:e>
                            <m:r>
                              <m:t>1</m:t>
                            </m:r>
                          </m:e>
                          <m:e>
                            <m:r>
                              <m:t>1</m:t>
                            </m:r>
                          </m:e>
                          <m:e>
                            <m:r>
                              <m:t>0</m:t>
                            </m:r>
                          </m:e>
                          <m:e>
                            <m:r>
                              <m:t>0</m:t>
                            </m:r>
                          </m:e>
                          <m:e>
                            <m:r>
                              <m:t>0</m:t>
                            </m:r>
                          </m:e>
                          <m:e>
                            <m:r>
                              <m:t>1</m:t>
                            </m:r>
                          </m:e>
                          <m:e>
                            <m:r>
                              <m:t>0</m:t>
                            </m:r>
                          </m:e>
                          <m:e>
                            <m:r>
                              <m:t>0</m:t>
                            </m:r>
                          </m:e>
                          <m:e>
                            <m:r>
                              <m:t>0</m:t>
                            </m:r>
                          </m:e>
                          <m:e>
                            <m:r>
                              <m:t>0</m:t>
                            </m:r>
                          </m:e>
                          <m:e>
                            <m:sSub>
                              <m:e>
                                <m:r>
                                  <m:t>m</m:t>
                                </m:r>
                              </m:e>
                              <m:sub>
                                <m:r>
                                  <m:t>3</m:t>
                                </m:r>
                              </m:sub>
                            </m:sSub>
                          </m:e>
                        </m:mr>
                        <m:mr>
                          <m:e>
                            <m:r>
                              <m:t>1</m:t>
                            </m:r>
                          </m:e>
                          <m:e>
                            <m:r>
                              <m:t>0</m:t>
                            </m:r>
                          </m:e>
                          <m:e>
                            <m:r>
                              <m:t>0</m:t>
                            </m:r>
                          </m:e>
                          <m:e>
                            <m:r>
                              <m:t>0</m:t>
                            </m:r>
                          </m:e>
                          <m:e>
                            <m:r>
                              <m:t>0</m:t>
                            </m:r>
                          </m:e>
                          <m:e>
                            <m:r>
                              <m:t>0</m:t>
                            </m:r>
                          </m:e>
                          <m:e>
                            <m:r>
                              <m:t>0</m:t>
                            </m:r>
                          </m:e>
                          <m:e>
                            <m:r>
                              <m:t>1</m:t>
                            </m:r>
                          </m:e>
                          <m:e>
                            <m:r>
                              <m:t>0</m:t>
                            </m:r>
                          </m:e>
                          <m:e>
                            <m:r>
                              <m:t>0</m:t>
                            </m:r>
                          </m:e>
                          <m:e>
                            <m:r>
                              <m:t>0</m:t>
                            </m:r>
                          </m:e>
                          <m:e>
                            <m:sSub>
                              <m:e>
                                <m:r>
                                  <m:t>m</m:t>
                                </m:r>
                              </m:e>
                              <m:sub>
                                <m:r>
                                  <m:t>4</m:t>
                                </m:r>
                              </m:sub>
                            </m:sSub>
                          </m:e>
                        </m:mr>
                        <m:mr>
                          <m:e>
                            <m:r>
                              <m:t>1</m:t>
                            </m:r>
                          </m:e>
                          <m:e>
                            <m:r>
                              <m:t>0</m:t>
                            </m:r>
                          </m:e>
                          <m:e>
                            <m:r>
                              <m:t>1</m:t>
                            </m:r>
                          </m:e>
                          <m:e>
                            <m:r>
                              <m:t>0</m:t>
                            </m:r>
                          </m:e>
                          <m:e>
                            <m:r>
                              <m:t>0</m:t>
                            </m:r>
                          </m:e>
                          <m:e>
                            <m:r>
                              <m:t>0</m:t>
                            </m:r>
                          </m:e>
                          <m:e>
                            <m:r>
                              <m:t>0</m:t>
                            </m:r>
                          </m:e>
                          <m:e>
                            <m:r>
                              <m:t>0</m:t>
                            </m:r>
                          </m:e>
                          <m:e>
                            <m:r>
                              <m:t>1</m:t>
                            </m:r>
                          </m:e>
                          <m:e>
                            <m:r>
                              <m:t>0</m:t>
                            </m:r>
                          </m:e>
                          <m:e>
                            <m:r>
                              <m:t>0</m:t>
                            </m:r>
                          </m:e>
                          <m:e>
                            <m:sSub>
                              <m:e>
                                <m:r>
                                  <m:t>m</m:t>
                                </m:r>
                              </m:e>
                              <m:sub>
                                <m:r>
                                  <m:t>5</m:t>
                                </m:r>
                              </m:sub>
                            </m:sSub>
                          </m:e>
                        </m:mr>
                        <m:mr>
                          <m:e>
                            <m:r>
                              <m:t>1</m:t>
                            </m:r>
                          </m:e>
                          <m:e>
                            <m:r>
                              <m:t>1</m:t>
                            </m:r>
                          </m:e>
                          <m:e>
                            <m:r>
                              <m:t>0</m:t>
                            </m:r>
                          </m:e>
                          <m:e>
                            <m:r>
                              <m:t>0</m:t>
                            </m:r>
                          </m:e>
                          <m:e>
                            <m:r>
                              <m:t>0</m:t>
                            </m:r>
                          </m:e>
                          <m:e>
                            <m:r>
                              <m:t>0</m:t>
                            </m:r>
                          </m:e>
                          <m:e>
                            <m:r>
                              <m:t>0</m:t>
                            </m:r>
                          </m:e>
                          <m:e>
                            <m:r>
                              <m:t>0</m:t>
                            </m:r>
                          </m:e>
                          <m:e>
                            <m:r>
                              <m:t>0</m:t>
                            </m:r>
                          </m:e>
                          <m:e>
                            <m:r>
                              <m:t>1</m:t>
                            </m:r>
                          </m:e>
                          <m:e>
                            <m:r>
                              <m:t>0</m:t>
                            </m:r>
                          </m:e>
                          <m:e>
                            <m:sSub>
                              <m:e>
                                <m:r>
                                  <m:t>m</m:t>
                                </m:r>
                              </m:e>
                              <m:sub>
                                <m:r>
                                  <m:t>6</m:t>
                                </m:r>
                              </m:sub>
                            </m:sSub>
                          </m:e>
                        </m:mr>
                        <m:mr>
                          <m:e>
                            <m:r>
                              <m:t>1</m:t>
                            </m:r>
                          </m:e>
                          <m:e>
                            <m:r>
                              <m:t>1</m:t>
                            </m:r>
                          </m:e>
                          <m:e>
                            <m:r>
                              <m:t>1</m:t>
                            </m:r>
                          </m:e>
                          <m:e>
                            <m:r>
                              <m:t>0</m:t>
                            </m:r>
                          </m:e>
                          <m:e>
                            <m:r>
                              <m:t>0</m:t>
                            </m:r>
                          </m:e>
                          <m:e>
                            <m:r>
                              <m:t>0</m:t>
                            </m:r>
                          </m:e>
                          <m:e>
                            <m:r>
                              <m:t>0</m:t>
                            </m:r>
                          </m:e>
                          <m:e>
                            <m:r>
                              <m:t>0</m:t>
                            </m:r>
                          </m:e>
                          <m:e>
                            <m:r>
                              <m:t>0</m:t>
                            </m:r>
                          </m:e>
                          <m:e>
                            <m:r>
                              <m:t>0</m:t>
                            </m:r>
                          </m:e>
                          <m:e>
                            <m:r>
                              <m:t>1</m:t>
                            </m:r>
                          </m:e>
                          <m:e>
                            <m:sSub>
                              <m:e>
                                <m:r>
                                  <m:t>m</m:t>
                                </m:r>
                              </m:e>
                              <m:sub>
                                <m:r>
                                  <m:t>7</m:t>
                                </m:r>
                              </m:sub>
                            </m:sSub>
                          </m:e>
                        </m:mr>
                      </m:m>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spcBef>
                    <a:spcPts val="3000"/>
                  </a:spcBef>
                  <a:buNone/>
                </a:pPr>
                <a:r>
                  <a:rPr b="1"/>
                  <a:t>逻辑联结词</a:t>
                </a:r>
              </a:p>
              <a:p>
                <a:pPr lvl="0" indent="0" marL="0">
                  <a:buNone/>
                </a:pPr>
                <a:r>
                  <a:rPr/>
                  <a:t>定义:设</a:t>
                </a:r>
                <a14:m>
                  <m:oMath xmlns:m="http://schemas.openxmlformats.org/officeDocument/2006/math">
                    <m:r>
                      <m:t>p</m:t>
                    </m:r>
                  </m:oMath>
                </a14:m>
                <a:r>
                  <a:rPr/>
                  <a:t>为一命题, 则</a:t>
                </a:r>
                <a14:m>
                  <m:oMath xmlns:m="http://schemas.openxmlformats.org/officeDocument/2006/math">
                    <m:r>
                      <m:t>p</m:t>
                    </m:r>
                  </m:oMath>
                </a14:m>
                <a:r>
                  <a:rPr/>
                  <a:t>的否定称为命题</a:t>
                </a:r>
                <a14:m>
                  <m:oMath xmlns:m="http://schemas.openxmlformats.org/officeDocument/2006/math">
                    <m:r>
                      <m:t>p</m:t>
                    </m:r>
                  </m:oMath>
                </a14:m>
                <a:r>
                  <a:rPr/>
                  <a:t>的</a:t>
                </a:r>
                <a:r>
                  <a:rPr b="1"/>
                  <a:t>否命题</a:t>
                </a:r>
                <a:r>
                  <a:rPr/>
                  <a:t>, 记作</a:t>
                </a:r>
                <a14:m>
                  <m:oMath xmlns:m="http://schemas.openxmlformats.org/officeDocument/2006/math">
                    <m:r>
                      <m:rPr>
                        <m:sty m:val="p"/>
                      </m:rPr>
                      <m:t>¬</m:t>
                    </m:r>
                    <m:r>
                      <m:t>p</m:t>
                    </m:r>
                  </m:oMath>
                </a14:m>
                <a:r>
                  <a:rPr/>
                  <a:t>(或</a:t>
                </a:r>
                <a14:m>
                  <m:oMath xmlns:m="http://schemas.openxmlformats.org/officeDocument/2006/math">
                    <m:r>
                      <m:rPr>
                        <m:sty m:val="p"/>
                      </m:rPr>
                      <m:t>∼</m:t>
                    </m:r>
                    <m:r>
                      <m:t>p</m:t>
                    </m:r>
                  </m:oMath>
                </a14:m>
                <a:r>
                  <a:rPr/>
                  <a:t>).</a:t>
                </a:r>
              </a:p>
              <a:p>
                <a:pPr lvl="0" indent="0" marL="0">
                  <a:buNone/>
                </a:pPr>
                <a:r>
                  <a:rPr/>
                  <a:t>符号</a:t>
                </a:r>
                <a14:m>
                  <m:oMath xmlns:m="http://schemas.openxmlformats.org/officeDocument/2006/math">
                    <m:r>
                      <m:rPr>
                        <m:sty m:val="p"/>
                      </m:rPr>
                      <m:t>¬</m:t>
                    </m:r>
                  </m:oMath>
                </a14:m>
                <a:r>
                  <a:rPr/>
                  <a:t>称为</a:t>
                </a:r>
                <a:r>
                  <a:rPr b="1"/>
                  <a:t>否定联结词</a:t>
                </a:r>
                <a:r>
                  <a:rPr/>
                  <a:t>.</a:t>
                </a:r>
              </a:p>
              <a:p>
                <a:pPr lvl="0" indent="0" marL="0">
                  <a:buNone/>
                </a:pPr>
                <a:r>
                  <a:rPr/>
                  <a:t>在自然语言中，表示”不是”, “并非”, “不成立”, “没有”, “是不对的”都可以符号化为</a:t>
                </a:r>
                <a14:m>
                  <m:oMath xmlns:m="http://schemas.openxmlformats.org/officeDocument/2006/math">
                    <m:r>
                      <m:rPr>
                        <m:sty m:val="p"/>
                      </m:rPr>
                      <m:t>¬</m:t>
                    </m:r>
                  </m:oMath>
                </a14:m>
                <a:r>
                  <a:rPr/>
                  <a:t>.</a:t>
                </a:r>
              </a:p>
              <a:p>
                <a:pPr lvl="0" indent="0" marL="0">
                  <a:buNone/>
                </a:pPr>
                <a:r>
                  <a:rPr/>
                  <a:t>复合命题</a:t>
                </a:r>
                <a14:m>
                  <m:oMath xmlns:m="http://schemas.openxmlformats.org/officeDocument/2006/math">
                    <m:r>
                      <m:rPr>
                        <m:sty m:val="p"/>
                      </m:rPr>
                      <m:t>¬</m:t>
                    </m:r>
                    <m:r>
                      <m:t>P</m:t>
                    </m:r>
                  </m:oMath>
                </a14:m>
                <a:r>
                  <a:rPr/>
                  <a:t>的真值由下表给出, </a:t>
                </a:r>
                <a14:m>
                  <m:oMath xmlns:m="http://schemas.openxmlformats.org/officeDocument/2006/math">
                    <m:r>
                      <m:rPr>
                        <m:sty m:val="p"/>
                      </m:rPr>
                      <m:t>¬</m:t>
                    </m:r>
                    <m:r>
                      <m:t>P</m:t>
                    </m:r>
                  </m:oMath>
                </a14:m>
                <a:r>
                  <a:rPr/>
                  <a:t>为真当且仅当</a:t>
                </a:r>
                <a14:m>
                  <m:oMath xmlns:m="http://schemas.openxmlformats.org/officeDocument/2006/math">
                    <m:r>
                      <m:t>P</m:t>
                    </m:r>
                  </m:oMath>
                </a14:m>
                <a:r>
                  <a:rPr/>
                  <a:t>为假.</a:t>
                </a:r>
              </a:p>
              <a:p>
                <a:pPr lvl="0" indent="0" marL="0">
                  <a:buNone/>
                </a:pPr>
                <a:r>
                  <a:rPr/>
                  <a:t> </a:t>
                </a:r>
              </a:p>
              <a:p>
                <a:pPr lvl="0" indent="0" marL="0">
                  <a:buNone/>
                </a:pPr>
                <a14:m>
                  <m:oMathPara xmlns:m="http://schemas.openxmlformats.org/officeDocument/2006/math">
                    <m:oMathParaPr>
                      <m:jc m:val="center"/>
                    </m:oMathParaPr>
                    <m:oMath>
                      <m:m>
                        <m:mPr>
                          <m:baseJc m:val="center"/>
                          <m:plcHide m:val="1"/>
                          <m:mcs>
                            <m:mc>
                              <m:mcPr>
                                <m:mcJc m:val="center"/>
                                <m:count m:val="1"/>
                              </m:mcPr>
                            </m:mc>
                            <m:mc>
                              <m:mcPr>
                                <m:mcJc m:val="center"/>
                                <m:count m:val="1"/>
                              </m:mcPr>
                            </m:mc>
                          </m:mcs>
                        </m:mPr>
                        <m:mr>
                          <m:e>
                            <m:r>
                              <m:t>p</m:t>
                            </m:r>
                          </m:e>
                          <m:e>
                            <m:r>
                              <m:rPr>
                                <m:sty m:val="p"/>
                              </m:rPr>
                              <m:t>¬</m:t>
                            </m:r>
                            <m:r>
                              <m:t>p</m:t>
                            </m:r>
                          </m:e>
                        </m:mr>
                        <m:mr>
                          <m:e>
                            <m:r>
                              <m:t>0</m:t>
                            </m:r>
                          </m:e>
                          <m:e>
                            <m:r>
                              <m:t>1</m:t>
                            </m:r>
                          </m:e>
                        </m:mr>
                        <m:mr>
                          <m:e>
                            <m:r>
                              <m:t>1</m:t>
                            </m:r>
                          </m:e>
                          <m:e>
                            <m:r>
                              <m:t>0</m:t>
                            </m:r>
                          </m:e>
                        </m:mr>
                      </m:m>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三个命题变元的8个不同的极大项真值表</a:t>
                </a:r>
              </a:p>
              <a:p>
                <a:pPr lvl="0" indent="0" marL="0">
                  <a:buNone/>
                </a:pPr>
                <a:r>
                  <a:rPr/>
                  <a:t> </a:t>
                </a:r>
              </a:p>
              <a:p>
                <a:pPr lvl="0" indent="0" marL="0">
                  <a:buNone/>
                </a:pPr>
                <a14:m>
                  <m:oMathPara xmlns:m="http://schemas.openxmlformats.org/officeDocument/2006/math">
                    <m:oMathParaPr>
                      <m:jc m:val="center"/>
                    </m:oMathParaPr>
                    <m:oMath>
                      <m:m>
                        <m:mPr>
                          <m:baseJc m:val="center"/>
                          <m:plcHide m:val="1"/>
                          <m:mcs>
                            <m:mc>
                              <m:mcPr>
                                <m:mcJc m:val="center"/>
                                <m:count m:val="1"/>
                              </m:mcPr>
                            </m:mc>
                            <m:mc>
                              <m:mcPr>
                                <m:mcJc m:val="center"/>
                                <m:count m:val="1"/>
                              </m:mcPr>
                            </m:mc>
                            <m:mc>
                              <m:mcPr>
                                <m:mcJc m:val="center"/>
                                <m:count m:val="1"/>
                              </m:mcPr>
                            </m:mc>
                            <m:mc>
                              <m:mcPr>
                                <m:mcJc m:val="center"/>
                                <m:count m:val="1"/>
                              </m:mcPr>
                            </m:mc>
                            <m:mc>
                              <m:mcPr>
                                <m:mcJc m:val="center"/>
                                <m:count m:val="1"/>
                              </m:mcPr>
                            </m:mc>
                            <m:mc>
                              <m:mcPr>
                                <m:mcJc m:val="center"/>
                                <m:count m:val="1"/>
                              </m:mcPr>
                            </m:mc>
                            <m:mc>
                              <m:mcPr>
                                <m:mcJc m:val="center"/>
                                <m:count m:val="1"/>
                              </m:mcPr>
                            </m:mc>
                            <m:mc>
                              <m:mcPr>
                                <m:mcJc m:val="center"/>
                                <m:count m:val="1"/>
                              </m:mcPr>
                            </m:mc>
                            <m:mc>
                              <m:mcPr>
                                <m:mcJc m:val="center"/>
                                <m:count m:val="1"/>
                              </m:mcPr>
                            </m:mc>
                            <m:mc>
                              <m:mcPr>
                                <m:mcJc m:val="center"/>
                                <m:count m:val="1"/>
                              </m:mcPr>
                            </m:mc>
                            <m:mc>
                              <m:mcPr>
                                <m:mcJc m:val="center"/>
                                <m:count m:val="1"/>
                              </m:mcPr>
                            </m:mc>
                            <m:mc>
                              <m:mcPr>
                                <m:mcJc m:val="center"/>
                                <m:count m:val="1"/>
                              </m:mcPr>
                            </m:mc>
                          </m:mcs>
                        </m:mPr>
                        <m:mr>
                          <m:e>
                            <m:r>
                              <m:t>p</m:t>
                            </m:r>
                          </m:e>
                          <m:e>
                            <m:r>
                              <m:t>q</m:t>
                            </m:r>
                          </m:e>
                          <m:e>
                            <m:r>
                              <m:t>r</m:t>
                            </m:r>
                          </m:e>
                          <m:e>
                            <m:sSub>
                              <m:e>
                                <m:r>
                                  <m:t>M</m:t>
                                </m:r>
                              </m:e>
                              <m:sub>
                                <m:r>
                                  <m:t>7</m:t>
                                </m:r>
                              </m:sub>
                            </m:sSub>
                          </m:e>
                          <m:e>
                            <m:sSub>
                              <m:e>
                                <m:r>
                                  <m:t>M</m:t>
                                </m:r>
                              </m:e>
                              <m:sub>
                                <m:r>
                                  <m:t>6</m:t>
                                </m:r>
                              </m:sub>
                            </m:sSub>
                          </m:e>
                          <m:e>
                            <m:sSub>
                              <m:e>
                                <m:r>
                                  <m:t>M</m:t>
                                </m:r>
                              </m:e>
                              <m:sub>
                                <m:r>
                                  <m:t>5</m:t>
                                </m:r>
                              </m:sub>
                            </m:sSub>
                          </m:e>
                          <m:e>
                            <m:sSub>
                              <m:e>
                                <m:r>
                                  <m:t>M</m:t>
                                </m:r>
                              </m:e>
                              <m:sub>
                                <m:r>
                                  <m:t>4</m:t>
                                </m:r>
                              </m:sub>
                            </m:sSub>
                          </m:e>
                          <m:e>
                            <m:sSub>
                              <m:e>
                                <m:r>
                                  <m:t>M</m:t>
                                </m:r>
                              </m:e>
                              <m:sub>
                                <m:r>
                                  <m:t>3</m:t>
                                </m:r>
                              </m:sub>
                            </m:sSub>
                          </m:e>
                          <m:e>
                            <m:sSub>
                              <m:e>
                                <m:r>
                                  <m:t>M</m:t>
                                </m:r>
                              </m:e>
                              <m:sub>
                                <m:r>
                                  <m:t>2</m:t>
                                </m:r>
                              </m:sub>
                            </m:sSub>
                          </m:e>
                          <m:e>
                            <m:sSub>
                              <m:e>
                                <m:r>
                                  <m:t>M</m:t>
                                </m:r>
                              </m:e>
                              <m:sub>
                                <m:r>
                                  <m:t>1</m:t>
                                </m:r>
                              </m:sub>
                            </m:sSub>
                          </m:e>
                          <m:e>
                            <m:sSub>
                              <m:e>
                                <m:r>
                                  <m:t>M</m:t>
                                </m:r>
                              </m:e>
                              <m:sub>
                                <m:r>
                                  <m:t>0</m:t>
                                </m:r>
                              </m:sub>
                            </m:sSub>
                          </m:e>
                        </m:mr>
                        <m:mr>
                          <m:e>
                            <m:r>
                              <m:t>1</m:t>
                            </m:r>
                          </m:e>
                          <m:e>
                            <m:r>
                              <m:t>1</m:t>
                            </m:r>
                          </m:e>
                          <m:e>
                            <m:r>
                              <m:t>1</m:t>
                            </m:r>
                          </m:e>
                          <m:e>
                            <m:r>
                              <m:t>0</m:t>
                            </m:r>
                          </m:e>
                          <m:e>
                            <m:r>
                              <m:t>1</m:t>
                            </m:r>
                          </m:e>
                          <m:e>
                            <m:r>
                              <m:t>1</m:t>
                            </m:r>
                          </m:e>
                          <m:e>
                            <m:r>
                              <m:t>1</m:t>
                            </m:r>
                          </m:e>
                          <m:e>
                            <m:r>
                              <m:t>1</m:t>
                            </m:r>
                          </m:e>
                          <m:e>
                            <m:r>
                              <m:t>1</m:t>
                            </m:r>
                          </m:e>
                          <m:e>
                            <m:r>
                              <m:t>1</m:t>
                            </m:r>
                          </m:e>
                          <m:e>
                            <m:r>
                              <m:t>1</m:t>
                            </m:r>
                          </m:e>
                          <m:e>
                            <m:sSub>
                              <m:e>
                                <m:r>
                                  <m:t>M</m:t>
                                </m:r>
                              </m:e>
                              <m:sub>
                                <m:r>
                                  <m:t>7</m:t>
                                </m:r>
                              </m:sub>
                            </m:sSub>
                          </m:e>
                        </m:mr>
                        <m:mr>
                          <m:e>
                            <m:r>
                              <m:t>1</m:t>
                            </m:r>
                          </m:e>
                          <m:e>
                            <m:r>
                              <m:t>1</m:t>
                            </m:r>
                          </m:e>
                          <m:e>
                            <m:r>
                              <m:t>0</m:t>
                            </m:r>
                          </m:e>
                          <m:e>
                            <m:r>
                              <m:t>1</m:t>
                            </m:r>
                          </m:e>
                          <m:e>
                            <m:r>
                              <m:t>0</m:t>
                            </m:r>
                          </m:e>
                          <m:e>
                            <m:r>
                              <m:t>1</m:t>
                            </m:r>
                          </m:e>
                          <m:e>
                            <m:r>
                              <m:t>1</m:t>
                            </m:r>
                          </m:e>
                          <m:e>
                            <m:r>
                              <m:t>1</m:t>
                            </m:r>
                          </m:e>
                          <m:e>
                            <m:r>
                              <m:t>1</m:t>
                            </m:r>
                          </m:e>
                          <m:e>
                            <m:r>
                              <m:t>1</m:t>
                            </m:r>
                          </m:e>
                          <m:e>
                            <m:r>
                              <m:t>1</m:t>
                            </m:r>
                          </m:e>
                          <m:e>
                            <m:sSub>
                              <m:e>
                                <m:r>
                                  <m:t>M</m:t>
                                </m:r>
                              </m:e>
                              <m:sub>
                                <m:r>
                                  <m:t>6</m:t>
                                </m:r>
                              </m:sub>
                            </m:sSub>
                          </m:e>
                        </m:mr>
                        <m:mr>
                          <m:e>
                            <m:r>
                              <m:t>1</m:t>
                            </m:r>
                          </m:e>
                          <m:e>
                            <m:r>
                              <m:t>0</m:t>
                            </m:r>
                          </m:e>
                          <m:e>
                            <m:r>
                              <m:t>1</m:t>
                            </m:r>
                          </m:e>
                          <m:e>
                            <m:r>
                              <m:t>1</m:t>
                            </m:r>
                          </m:e>
                          <m:e>
                            <m:r>
                              <m:t>1</m:t>
                            </m:r>
                          </m:e>
                          <m:e>
                            <m:r>
                              <m:t>0</m:t>
                            </m:r>
                          </m:e>
                          <m:e>
                            <m:r>
                              <m:t>1</m:t>
                            </m:r>
                          </m:e>
                          <m:e>
                            <m:r>
                              <m:t>1</m:t>
                            </m:r>
                          </m:e>
                          <m:e>
                            <m:r>
                              <m:t>1</m:t>
                            </m:r>
                          </m:e>
                          <m:e>
                            <m:r>
                              <m:t>1</m:t>
                            </m:r>
                          </m:e>
                          <m:e>
                            <m:r>
                              <m:t>1</m:t>
                            </m:r>
                          </m:e>
                          <m:e>
                            <m:sSub>
                              <m:e>
                                <m:r>
                                  <m:t>M</m:t>
                                </m:r>
                              </m:e>
                              <m:sub>
                                <m:r>
                                  <m:t>5</m:t>
                                </m:r>
                              </m:sub>
                            </m:sSub>
                          </m:e>
                        </m:mr>
                        <m:mr>
                          <m:e>
                            <m:r>
                              <m:t>1</m:t>
                            </m:r>
                          </m:e>
                          <m:e>
                            <m:r>
                              <m:t>0</m:t>
                            </m:r>
                          </m:e>
                          <m:e>
                            <m:r>
                              <m:t>0</m:t>
                            </m:r>
                          </m:e>
                          <m:e>
                            <m:r>
                              <m:t>1</m:t>
                            </m:r>
                          </m:e>
                          <m:e>
                            <m:r>
                              <m:t>1</m:t>
                            </m:r>
                          </m:e>
                          <m:e>
                            <m:r>
                              <m:t>1</m:t>
                            </m:r>
                          </m:e>
                          <m:e>
                            <m:r>
                              <m:t>0</m:t>
                            </m:r>
                          </m:e>
                          <m:e>
                            <m:r>
                              <m:t>1</m:t>
                            </m:r>
                          </m:e>
                          <m:e>
                            <m:r>
                              <m:t>1</m:t>
                            </m:r>
                          </m:e>
                          <m:e>
                            <m:r>
                              <m:t>1</m:t>
                            </m:r>
                          </m:e>
                          <m:e>
                            <m:r>
                              <m:t>1</m:t>
                            </m:r>
                          </m:e>
                          <m:e>
                            <m:sSub>
                              <m:e>
                                <m:r>
                                  <m:t>M</m:t>
                                </m:r>
                              </m:e>
                              <m:sub>
                                <m:r>
                                  <m:t>4</m:t>
                                </m:r>
                              </m:sub>
                            </m:sSub>
                          </m:e>
                        </m:mr>
                        <m:mr>
                          <m:e>
                            <m:r>
                              <m:t>0</m:t>
                            </m:r>
                          </m:e>
                          <m:e>
                            <m:r>
                              <m:t>1</m:t>
                            </m:r>
                          </m:e>
                          <m:e>
                            <m:r>
                              <m:t>1</m:t>
                            </m:r>
                          </m:e>
                          <m:e>
                            <m:r>
                              <m:t>1</m:t>
                            </m:r>
                          </m:e>
                          <m:e>
                            <m:r>
                              <m:t>1</m:t>
                            </m:r>
                          </m:e>
                          <m:e>
                            <m:r>
                              <m:t>1</m:t>
                            </m:r>
                          </m:e>
                          <m:e>
                            <m:r>
                              <m:t>1</m:t>
                            </m:r>
                          </m:e>
                          <m:e>
                            <m:r>
                              <m:t>0</m:t>
                            </m:r>
                          </m:e>
                          <m:e>
                            <m:r>
                              <m:t>1</m:t>
                            </m:r>
                          </m:e>
                          <m:e>
                            <m:r>
                              <m:t>1</m:t>
                            </m:r>
                          </m:e>
                          <m:e>
                            <m:r>
                              <m:t>1</m:t>
                            </m:r>
                          </m:e>
                          <m:e>
                            <m:sSub>
                              <m:e>
                                <m:r>
                                  <m:t>M</m:t>
                                </m:r>
                              </m:e>
                              <m:sub>
                                <m:r>
                                  <m:t>3</m:t>
                                </m:r>
                              </m:sub>
                            </m:sSub>
                          </m:e>
                        </m:mr>
                        <m:mr>
                          <m:e>
                            <m:r>
                              <m:t>0</m:t>
                            </m:r>
                          </m:e>
                          <m:e>
                            <m:r>
                              <m:t>1</m:t>
                            </m:r>
                          </m:e>
                          <m:e>
                            <m:r>
                              <m:t>0</m:t>
                            </m:r>
                          </m:e>
                          <m:e>
                            <m:r>
                              <m:t>1</m:t>
                            </m:r>
                          </m:e>
                          <m:e>
                            <m:r>
                              <m:t>1</m:t>
                            </m:r>
                          </m:e>
                          <m:e>
                            <m:r>
                              <m:t>1</m:t>
                            </m:r>
                          </m:e>
                          <m:e>
                            <m:r>
                              <m:t>1</m:t>
                            </m:r>
                          </m:e>
                          <m:e>
                            <m:r>
                              <m:t>1</m:t>
                            </m:r>
                          </m:e>
                          <m:e>
                            <m:r>
                              <m:t>0</m:t>
                            </m:r>
                          </m:e>
                          <m:e>
                            <m:r>
                              <m:t>1</m:t>
                            </m:r>
                          </m:e>
                          <m:e>
                            <m:r>
                              <m:t>1</m:t>
                            </m:r>
                          </m:e>
                          <m:e>
                            <m:sSub>
                              <m:e>
                                <m:r>
                                  <m:t>M</m:t>
                                </m:r>
                              </m:e>
                              <m:sub>
                                <m:r>
                                  <m:t>2</m:t>
                                </m:r>
                              </m:sub>
                            </m:sSub>
                          </m:e>
                        </m:mr>
                        <m:mr>
                          <m:e>
                            <m:r>
                              <m:t>0</m:t>
                            </m:r>
                          </m:e>
                          <m:e>
                            <m:r>
                              <m:t>0</m:t>
                            </m:r>
                          </m:e>
                          <m:e>
                            <m:r>
                              <m:t>1</m:t>
                            </m:r>
                          </m:e>
                          <m:e>
                            <m:r>
                              <m:t>1</m:t>
                            </m:r>
                          </m:e>
                          <m:e>
                            <m:r>
                              <m:t>1</m:t>
                            </m:r>
                          </m:e>
                          <m:e>
                            <m:r>
                              <m:t>1</m:t>
                            </m:r>
                          </m:e>
                          <m:e>
                            <m:r>
                              <m:t>1</m:t>
                            </m:r>
                          </m:e>
                          <m:e>
                            <m:r>
                              <m:t>1</m:t>
                            </m:r>
                          </m:e>
                          <m:e>
                            <m:r>
                              <m:t>1</m:t>
                            </m:r>
                          </m:e>
                          <m:e>
                            <m:r>
                              <m:t>0</m:t>
                            </m:r>
                          </m:e>
                          <m:e>
                            <m:r>
                              <m:t>1</m:t>
                            </m:r>
                          </m:e>
                          <m:e>
                            <m:sSub>
                              <m:e>
                                <m:r>
                                  <m:t>M</m:t>
                                </m:r>
                              </m:e>
                              <m:sub>
                                <m:r>
                                  <m:t>1</m:t>
                                </m:r>
                              </m:sub>
                            </m:sSub>
                          </m:e>
                        </m:mr>
                        <m:mr>
                          <m:e>
                            <m:r>
                              <m:t>0</m:t>
                            </m:r>
                          </m:e>
                          <m:e>
                            <m:r>
                              <m:t>0</m:t>
                            </m:r>
                          </m:e>
                          <m:e>
                            <m:r>
                              <m:t>0</m:t>
                            </m:r>
                          </m:e>
                          <m:e>
                            <m:r>
                              <m:t>1</m:t>
                            </m:r>
                          </m:e>
                          <m:e>
                            <m:r>
                              <m:t>1</m:t>
                            </m:r>
                          </m:e>
                          <m:e>
                            <m:r>
                              <m:t>1</m:t>
                            </m:r>
                          </m:e>
                          <m:e>
                            <m:r>
                              <m:t>1</m:t>
                            </m:r>
                          </m:e>
                          <m:e>
                            <m:r>
                              <m:t>1</m:t>
                            </m:r>
                          </m:e>
                          <m:e>
                            <m:r>
                              <m:t>1</m:t>
                            </m:r>
                          </m:e>
                          <m:e>
                            <m:r>
                              <m:t>1</m:t>
                            </m:r>
                          </m:e>
                          <m:e>
                            <m:r>
                              <m:t>0</m:t>
                            </m:r>
                          </m:e>
                          <m:e>
                            <m:sSub>
                              <m:e>
                                <m:r>
                                  <m:t>M</m:t>
                                </m:r>
                              </m:e>
                              <m:sub>
                                <m:r>
                                  <m:t>0</m:t>
                                </m:r>
                              </m:sub>
                            </m:sSub>
                          </m:e>
                        </m:mr>
                      </m:m>
                    </m:oMath>
                  </m:oMathPara>
                </a14:m>
              </a:p>
              <a:p>
                <a:pPr lvl="0" indent="0" marL="0">
                  <a:buNone/>
                </a:pPr>
                <a:r>
                  <a:rPr/>
                  <a:t> </a:t>
                </a:r>
              </a:p>
              <a:p>
                <a:pPr lvl="0" indent="0" marL="0">
                  <a:buNone/>
                </a:pPr>
                <a:r>
                  <a:rPr/>
                  <a:t>注意: 这里</a:t>
                </a:r>
                <a14:m>
                  <m:oMath xmlns:m="http://schemas.openxmlformats.org/officeDocument/2006/math">
                    <m:sSub>
                      <m:e>
                        <m:r>
                          <m:t>M</m:t>
                        </m:r>
                      </m:e>
                      <m:sub>
                        <m:r>
                          <m:t>7</m:t>
                        </m:r>
                      </m:sub>
                    </m:sSub>
                  </m:oMath>
                </a14:m>
                <a:r>
                  <a:rPr/>
                  <a:t>对应于</a:t>
                </a:r>
                <a14:m>
                  <m:oMath xmlns:m="http://schemas.openxmlformats.org/officeDocument/2006/math">
                    <m:r>
                      <m:rPr>
                        <m:sty m:val="p"/>
                      </m:rPr>
                      <m:t>¬</m:t>
                    </m:r>
                    <m:r>
                      <m:t>p</m:t>
                    </m:r>
                    <m:r>
                      <m:rPr>
                        <m:sty m:val="p"/>
                      </m:rPr>
                      <m:t>∨</m:t>
                    </m:r>
                    <m:r>
                      <m:rPr>
                        <m:sty m:val="p"/>
                      </m:rPr>
                      <m:t>¬</m:t>
                    </m:r>
                    <m:r>
                      <m:t>q</m:t>
                    </m:r>
                    <m:r>
                      <m:rPr>
                        <m:sty m:val="p"/>
                      </m:rPr>
                      <m:t>∨</m:t>
                    </m:r>
                    <m:r>
                      <m:rPr>
                        <m:sty m:val="p"/>
                      </m:rPr>
                      <m:t>¬</m:t>
                    </m:r>
                    <m:r>
                      <m:t>r</m:t>
                    </m:r>
                  </m:oMath>
                </a14:m>
                <a:r>
                  <a:rPr/>
                  <a:t>.</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求</a:t>
                </a:r>
                <a14:m>
                  <m:oMath xmlns:m="http://schemas.openxmlformats.org/officeDocument/2006/math">
                    <m:d>
                      <m:dPr>
                        <m:begChr m:val="("/>
                        <m:endChr m:val=")"/>
                        <m:sepChr m:val=""/>
                        <m:grow/>
                      </m:dPr>
                      <m:e>
                        <m:r>
                          <m:t>p</m:t>
                        </m:r>
                        <m:r>
                          <m:rPr>
                            <m:sty m:val="p"/>
                          </m:rPr>
                          <m:t>∧</m:t>
                        </m:r>
                        <m:r>
                          <m:t>q</m:t>
                        </m:r>
                      </m:e>
                    </m:d>
                    <m:r>
                      <m:rPr>
                        <m:sty m:val="p"/>
                      </m:rPr>
                      <m:t>∨</m:t>
                    </m:r>
                    <m:r>
                      <m:t>r</m:t>
                    </m:r>
                  </m:oMath>
                </a14:m>
                <a:r>
                  <a:rPr/>
                  <a:t>的主范式.</a:t>
                </a:r>
              </a:p>
              <a:p>
                <a:pPr lvl="0" indent="0" marL="0">
                  <a:buNone/>
                </a:pPr>
                <a14:m>
                  <m:oMathPara xmlns:m="http://schemas.openxmlformats.org/officeDocument/2006/math">
                    <m:oMathParaPr>
                      <m:jc m:val="center"/>
                    </m:oMathParaPr>
                    <m:oMath>
                      <m:m>
                        <m:mPr>
                          <m:baseJc m:val="center"/>
                          <m:plcHide m:val="1"/>
                          <m:mcs>
                            <m:mc>
                              <m:mcPr>
                                <m:mcJc m:val="center"/>
                                <m:count m:val="1"/>
                              </m:mcPr>
                            </m:mc>
                            <m:mc>
                              <m:mcPr>
                                <m:mcJc m:val="center"/>
                                <m:count m:val="1"/>
                              </m:mcPr>
                            </m:mc>
                            <m:mc>
                              <m:mcPr>
                                <m:mcJc m:val="center"/>
                                <m:count m:val="1"/>
                              </m:mcPr>
                            </m:mc>
                            <m:mc>
                              <m:mcPr>
                                <m:mcJc m:val="center"/>
                                <m:count m:val="1"/>
                              </m:mcPr>
                            </m:mc>
                            <m:mc>
                              <m:mcPr>
                                <m:mcJc m:val="center"/>
                                <m:count m:val="1"/>
                              </m:mcPr>
                            </m:mc>
                            <m:mc>
                              <m:mcPr>
                                <m:mcJc m:val="center"/>
                                <m:count m:val="1"/>
                              </m:mcPr>
                            </m:mc>
                          </m:mcs>
                        </m:mPr>
                        <m:mr>
                          <m:e>
                            <m:r>
                              <m:t>p</m:t>
                            </m:r>
                          </m:e>
                          <m:e>
                            <m:r>
                              <m:t>q</m:t>
                            </m:r>
                          </m:e>
                          <m:e>
                            <m:r>
                              <m:t>r</m:t>
                            </m:r>
                          </m:e>
                          <m:e>
                            <m:d>
                              <m:dPr>
                                <m:begChr m:val="("/>
                                <m:endChr m:val=")"/>
                                <m:sepChr m:val=""/>
                                <m:grow/>
                              </m:dPr>
                              <m:e>
                                <m:r>
                                  <m:t>p</m:t>
                                </m:r>
                                <m:r>
                                  <m:rPr>
                                    <m:sty m:val="p"/>
                                  </m:rPr>
                                  <m:t>∧</m:t>
                                </m:r>
                                <m:r>
                                  <m:t>q</m:t>
                                </m:r>
                              </m:e>
                            </m:d>
                            <m:r>
                              <m:rPr>
                                <m:sty m:val="p"/>
                              </m:rPr>
                              <m:t>∨</m:t>
                            </m:r>
                            <m:r>
                              <m:t>r</m:t>
                            </m:r>
                          </m:e>
                          <m:e/>
                          <m:e/>
                        </m:mr>
                        <m:mr>
                          <m:e>
                            <m:r>
                              <m:t>0</m:t>
                            </m:r>
                          </m:e>
                          <m:e>
                            <m:r>
                              <m:t>0</m:t>
                            </m:r>
                          </m:e>
                          <m:e>
                            <m:r>
                              <m:t>0</m:t>
                            </m:r>
                          </m:e>
                          <m:e>
                            <m:r>
                              <m:t>0</m:t>
                            </m:r>
                          </m:e>
                          <m:e>
                            <m:sSub>
                              <m:e>
                                <m:r>
                                  <m:t>m</m:t>
                                </m:r>
                              </m:e>
                              <m:sub>
                                <m:r>
                                  <m:t>0</m:t>
                                </m:r>
                              </m:sub>
                            </m:sSub>
                          </m:e>
                          <m:e>
                            <m:borderBox>
                              <m:e>
                                <m:sSub>
                                  <m:e>
                                    <m:r>
                                      <m:t>M</m:t>
                                    </m:r>
                                  </m:e>
                                  <m:sub>
                                    <m:r>
                                      <m:t>0</m:t>
                                    </m:r>
                                  </m:sub>
                                </m:sSub>
                              </m:e>
                            </m:borderBox>
                          </m:e>
                        </m:mr>
                        <m:mr>
                          <m:e>
                            <m:r>
                              <m:t>0</m:t>
                            </m:r>
                          </m:e>
                          <m:e>
                            <m:r>
                              <m:t>0</m:t>
                            </m:r>
                          </m:e>
                          <m:e>
                            <m:r>
                              <m:t>1</m:t>
                            </m:r>
                          </m:e>
                          <m:e>
                            <m:r>
                              <m:t>1</m:t>
                            </m:r>
                          </m:e>
                          <m:e>
                            <m:borderBox>
                              <m:e>
                                <m:sSub>
                                  <m:e>
                                    <m:r>
                                      <m:t>m</m:t>
                                    </m:r>
                                  </m:e>
                                  <m:sub>
                                    <m:r>
                                      <m:t>1</m:t>
                                    </m:r>
                                  </m:sub>
                                </m:sSub>
                              </m:e>
                            </m:borderBox>
                          </m:e>
                          <m:e>
                            <m:sSub>
                              <m:e>
                                <m:r>
                                  <m:t>M</m:t>
                                </m:r>
                              </m:e>
                              <m:sub>
                                <m:r>
                                  <m:t>1</m:t>
                                </m:r>
                              </m:sub>
                            </m:sSub>
                          </m:e>
                        </m:mr>
                        <m:mr>
                          <m:e>
                            <m:r>
                              <m:t>0</m:t>
                            </m:r>
                          </m:e>
                          <m:e>
                            <m:r>
                              <m:t>1</m:t>
                            </m:r>
                          </m:e>
                          <m:e>
                            <m:r>
                              <m:t>0</m:t>
                            </m:r>
                          </m:e>
                          <m:e>
                            <m:r>
                              <m:t>0</m:t>
                            </m:r>
                          </m:e>
                          <m:e>
                            <m:sSub>
                              <m:e>
                                <m:r>
                                  <m:t>m</m:t>
                                </m:r>
                              </m:e>
                              <m:sub>
                                <m:r>
                                  <m:t>2</m:t>
                                </m:r>
                              </m:sub>
                            </m:sSub>
                          </m:e>
                          <m:e>
                            <m:borderBox>
                              <m:e>
                                <m:sSub>
                                  <m:e>
                                    <m:r>
                                      <m:t>M</m:t>
                                    </m:r>
                                  </m:e>
                                  <m:sub>
                                    <m:r>
                                      <m:t>2</m:t>
                                    </m:r>
                                  </m:sub>
                                </m:sSub>
                              </m:e>
                            </m:borderBox>
                          </m:e>
                        </m:mr>
                        <m:mr>
                          <m:e>
                            <m:r>
                              <m:t>0</m:t>
                            </m:r>
                          </m:e>
                          <m:e>
                            <m:r>
                              <m:t>1</m:t>
                            </m:r>
                          </m:e>
                          <m:e>
                            <m:r>
                              <m:t>1</m:t>
                            </m:r>
                          </m:e>
                          <m:e>
                            <m:r>
                              <m:t>1</m:t>
                            </m:r>
                          </m:e>
                          <m:e>
                            <m:borderBox>
                              <m:e>
                                <m:sSub>
                                  <m:e>
                                    <m:r>
                                      <m:t>m</m:t>
                                    </m:r>
                                  </m:e>
                                  <m:sub>
                                    <m:r>
                                      <m:t>3</m:t>
                                    </m:r>
                                  </m:sub>
                                </m:sSub>
                              </m:e>
                            </m:borderBox>
                          </m:e>
                          <m:e>
                            <m:sSub>
                              <m:e>
                                <m:r>
                                  <m:t>M</m:t>
                                </m:r>
                              </m:e>
                              <m:sub>
                                <m:r>
                                  <m:t>3</m:t>
                                </m:r>
                              </m:sub>
                            </m:sSub>
                          </m:e>
                        </m:mr>
                        <m:mr>
                          <m:e>
                            <m:r>
                              <m:t>1</m:t>
                            </m:r>
                          </m:e>
                          <m:e>
                            <m:r>
                              <m:t>0</m:t>
                            </m:r>
                          </m:e>
                          <m:e>
                            <m:r>
                              <m:t>0</m:t>
                            </m:r>
                          </m:e>
                          <m:e>
                            <m:r>
                              <m:t>0</m:t>
                            </m:r>
                          </m:e>
                          <m:e>
                            <m:sSub>
                              <m:e>
                                <m:r>
                                  <m:t>m</m:t>
                                </m:r>
                              </m:e>
                              <m:sub>
                                <m:r>
                                  <m:t>4</m:t>
                                </m:r>
                              </m:sub>
                            </m:sSub>
                          </m:e>
                          <m:e>
                            <m:borderBox>
                              <m:e>
                                <m:sSub>
                                  <m:e>
                                    <m:r>
                                      <m:t>M</m:t>
                                    </m:r>
                                  </m:e>
                                  <m:sub>
                                    <m:r>
                                      <m:t>4</m:t>
                                    </m:r>
                                  </m:sub>
                                </m:sSub>
                              </m:e>
                            </m:borderBox>
                          </m:e>
                        </m:mr>
                        <m:mr>
                          <m:e>
                            <m:r>
                              <m:t>1</m:t>
                            </m:r>
                          </m:e>
                          <m:e>
                            <m:r>
                              <m:t>0</m:t>
                            </m:r>
                          </m:e>
                          <m:e>
                            <m:r>
                              <m:t>1</m:t>
                            </m:r>
                          </m:e>
                          <m:e>
                            <m:r>
                              <m:t>1</m:t>
                            </m:r>
                          </m:e>
                          <m:e>
                            <m:borderBox>
                              <m:e>
                                <m:sSub>
                                  <m:e>
                                    <m:r>
                                      <m:t>m</m:t>
                                    </m:r>
                                  </m:e>
                                  <m:sub>
                                    <m:r>
                                      <m:t>5</m:t>
                                    </m:r>
                                  </m:sub>
                                </m:sSub>
                              </m:e>
                            </m:borderBox>
                          </m:e>
                          <m:e>
                            <m:sSub>
                              <m:e>
                                <m:r>
                                  <m:t>M</m:t>
                                </m:r>
                              </m:e>
                              <m:sub>
                                <m:r>
                                  <m:t>5</m:t>
                                </m:r>
                              </m:sub>
                            </m:sSub>
                          </m:e>
                        </m:mr>
                        <m:mr>
                          <m:e>
                            <m:r>
                              <m:t>1</m:t>
                            </m:r>
                          </m:e>
                          <m:e>
                            <m:r>
                              <m:t>1</m:t>
                            </m:r>
                          </m:e>
                          <m:e>
                            <m:r>
                              <m:t>0</m:t>
                            </m:r>
                          </m:e>
                          <m:e>
                            <m:r>
                              <m:t>1</m:t>
                            </m:r>
                          </m:e>
                          <m:e>
                            <m:borderBox>
                              <m:e>
                                <m:sSub>
                                  <m:e>
                                    <m:r>
                                      <m:t>m</m:t>
                                    </m:r>
                                  </m:e>
                                  <m:sub>
                                    <m:r>
                                      <m:t>6</m:t>
                                    </m:r>
                                  </m:sub>
                                </m:sSub>
                              </m:e>
                            </m:borderBox>
                          </m:e>
                          <m:e>
                            <m:sSub>
                              <m:e>
                                <m:r>
                                  <m:t>M</m:t>
                                </m:r>
                              </m:e>
                              <m:sub>
                                <m:r>
                                  <m:t>6</m:t>
                                </m:r>
                              </m:sub>
                            </m:sSub>
                          </m:e>
                        </m:mr>
                        <m:mr>
                          <m:e>
                            <m:r>
                              <m:t>1</m:t>
                            </m:r>
                          </m:e>
                          <m:e>
                            <m:r>
                              <m:t>1</m:t>
                            </m:r>
                          </m:e>
                          <m:e>
                            <m:r>
                              <m:t>1</m:t>
                            </m:r>
                          </m:e>
                          <m:e>
                            <m:r>
                              <m:t>1</m:t>
                            </m:r>
                          </m:e>
                          <m:e>
                            <m:borderBox>
                              <m:e>
                                <m:sSub>
                                  <m:e>
                                    <m:r>
                                      <m:t>m</m:t>
                                    </m:r>
                                  </m:e>
                                  <m:sub>
                                    <m:r>
                                      <m:t>7</m:t>
                                    </m:r>
                                  </m:sub>
                                </m:sSub>
                              </m:e>
                            </m:borderBox>
                          </m:e>
                          <m:e>
                            <m:sSub>
                              <m:e>
                                <m:r>
                                  <m:t>M</m:t>
                                </m:r>
                              </m:e>
                              <m:sub>
                                <m:r>
                                  <m:t>7</m:t>
                                </m:r>
                              </m:sub>
                            </m:sSub>
                          </m:e>
                        </m:mr>
                      </m:m>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主析取范式:</a:t>
                </a:r>
              </a:p>
              <a:p>
                <a:pPr lvl="0" indent="0" marL="0">
                  <a:buNone/>
                </a:pPr>
                <a14:m>
                  <m:oMathPara xmlns:m="http://schemas.openxmlformats.org/officeDocument/2006/math">
                    <m:oMathParaPr>
                      <m:jc m:val="center"/>
                    </m:oMathParaPr>
                    <m:oMath>
                      <m:d>
                        <m:dPr>
                          <m:begChr m:val="("/>
                          <m:endChr m:val=")"/>
                          <m:sepChr m:val=""/>
                          <m:grow/>
                        </m:dPr>
                        <m:e>
                          <m:r>
                            <m:t>p</m:t>
                          </m:r>
                          <m:r>
                            <m:rPr>
                              <m:sty m:val="p"/>
                            </m:rPr>
                            <m:t>∧</m:t>
                          </m:r>
                          <m:r>
                            <m:t>q</m:t>
                          </m:r>
                        </m:e>
                      </m:d>
                      <m:r>
                        <m:rPr>
                          <m:sty m:val="p"/>
                        </m:rPr>
                        <m:t>∨</m:t>
                      </m:r>
                      <m:r>
                        <m:t>r</m:t>
                      </m:r>
                      <m:r>
                        <m:rPr>
                          <m:sty m:val="p"/>
                        </m:rPr>
                        <m:t>⇔</m:t>
                      </m:r>
                      <m:sSub>
                        <m:e>
                          <m:r>
                            <m:t>m</m:t>
                          </m:r>
                        </m:e>
                        <m:sub>
                          <m:r>
                            <m:t>1</m:t>
                          </m:r>
                        </m:sub>
                      </m:sSub>
                      <m:r>
                        <m:rPr>
                          <m:sty m:val="p"/>
                        </m:rPr>
                        <m:t>∨</m:t>
                      </m:r>
                      <m:sSub>
                        <m:e>
                          <m:r>
                            <m:t>m</m:t>
                          </m:r>
                        </m:e>
                        <m:sub>
                          <m:r>
                            <m:t>3</m:t>
                          </m:r>
                        </m:sub>
                      </m:sSub>
                      <m:r>
                        <m:rPr>
                          <m:sty m:val="p"/>
                        </m:rPr>
                        <m:t>∨</m:t>
                      </m:r>
                      <m:sSub>
                        <m:e>
                          <m:r>
                            <m:t>m</m:t>
                          </m:r>
                        </m:e>
                        <m:sub>
                          <m:r>
                            <m:t>5</m:t>
                          </m:r>
                        </m:sub>
                      </m:sSub>
                      <m:r>
                        <m:rPr>
                          <m:sty m:val="p"/>
                        </m:rPr>
                        <m:t>∨</m:t>
                      </m:r>
                      <m:sSub>
                        <m:e>
                          <m:r>
                            <m:t>m</m:t>
                          </m:r>
                        </m:e>
                        <m:sub>
                          <m:r>
                            <m:t>6</m:t>
                          </m:r>
                        </m:sub>
                      </m:sSub>
                      <m:r>
                        <m:rPr>
                          <m:sty m:val="p"/>
                        </m:rPr>
                        <m:t>∨</m:t>
                      </m:r>
                      <m:sSub>
                        <m:e>
                          <m:r>
                            <m:t>m</m:t>
                          </m:r>
                        </m:e>
                        <m:sub>
                          <m:r>
                            <m:t>7</m:t>
                          </m:r>
                        </m:sub>
                      </m:sSub>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rPr>
                              <m:sty m:val="p"/>
                            </m:rPr>
                            <m:t>¬</m:t>
                          </m:r>
                          <m:r>
                            <m:t>p</m:t>
                          </m:r>
                          <m:r>
                            <m:rPr>
                              <m:sty m:val="p"/>
                            </m:rPr>
                            <m:t>∧</m:t>
                          </m:r>
                          <m:r>
                            <m:rPr>
                              <m:sty m:val="p"/>
                            </m:rPr>
                            <m:t>¬</m:t>
                          </m:r>
                          <m:r>
                            <m:t>q</m:t>
                          </m:r>
                          <m:r>
                            <m:rPr>
                              <m:sty m:val="p"/>
                            </m:rPr>
                            <m:t>∧</m:t>
                          </m:r>
                          <m:r>
                            <m:t>r</m:t>
                          </m:r>
                        </m:e>
                      </m:d>
                      <m:r>
                        <m:rPr>
                          <m:sty m:val="p"/>
                        </m:rPr>
                        <m:t>∨</m:t>
                      </m:r>
                      <m:d>
                        <m:dPr>
                          <m:begChr m:val="("/>
                          <m:endChr m:val=")"/>
                          <m:sepChr m:val=""/>
                          <m:grow/>
                        </m:dPr>
                        <m:e>
                          <m:r>
                            <m:rPr>
                              <m:sty m:val="p"/>
                            </m:rPr>
                            <m:t>¬</m:t>
                          </m:r>
                          <m:r>
                            <m:t>p</m:t>
                          </m:r>
                          <m:r>
                            <m:rPr>
                              <m:sty m:val="p"/>
                            </m:rPr>
                            <m:t>∧</m:t>
                          </m:r>
                          <m:r>
                            <m:t>q</m:t>
                          </m:r>
                          <m:r>
                            <m:rPr>
                              <m:sty m:val="p"/>
                            </m:rPr>
                            <m:t>∧</m:t>
                          </m:r>
                          <m:r>
                            <m:t>r</m:t>
                          </m:r>
                        </m:e>
                      </m:d>
                      <m:r>
                        <m:rPr>
                          <m:sty m:val="p"/>
                        </m:rPr>
                        <m:t>∨</m:t>
                      </m:r>
                      <m:d>
                        <m:dPr>
                          <m:begChr m:val="("/>
                          <m:endChr m:val=")"/>
                          <m:sepChr m:val=""/>
                          <m:grow/>
                        </m:dPr>
                        <m:e>
                          <m:r>
                            <m:t>p</m:t>
                          </m:r>
                          <m:r>
                            <m:rPr>
                              <m:sty m:val="p"/>
                            </m:rPr>
                            <m:t>∧</m:t>
                          </m:r>
                          <m:r>
                            <m:rPr>
                              <m:sty m:val="p"/>
                            </m:rPr>
                            <m:t>¬</m:t>
                          </m:r>
                          <m:r>
                            <m:t>q</m:t>
                          </m:r>
                          <m:r>
                            <m:rPr>
                              <m:sty m:val="p"/>
                            </m:rPr>
                            <m:t>∧</m:t>
                          </m:r>
                          <m:r>
                            <m:t>r</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p</m:t>
                          </m:r>
                          <m:r>
                            <m:rPr>
                              <m:sty m:val="p"/>
                            </m:rPr>
                            <m:t>∧</m:t>
                          </m:r>
                          <m:r>
                            <m:t>q</m:t>
                          </m:r>
                          <m:r>
                            <m:rPr>
                              <m:sty m:val="p"/>
                            </m:rPr>
                            <m:t>∧</m:t>
                          </m:r>
                          <m:r>
                            <m:rPr>
                              <m:sty m:val="p"/>
                            </m:rPr>
                            <m:t>¬</m:t>
                          </m:r>
                          <m:r>
                            <m:t>r</m:t>
                          </m:r>
                        </m:e>
                      </m:d>
                      <m:r>
                        <m:rPr>
                          <m:sty m:val="p"/>
                        </m:rPr>
                        <m:t>∨</m:t>
                      </m:r>
                      <m:d>
                        <m:dPr>
                          <m:begChr m:val="("/>
                          <m:endChr m:val=")"/>
                          <m:sepChr m:val=""/>
                          <m:grow/>
                        </m:dPr>
                        <m:e>
                          <m:r>
                            <m:t>p</m:t>
                          </m:r>
                          <m:r>
                            <m:rPr>
                              <m:sty m:val="p"/>
                            </m:rPr>
                            <m:t>∧</m:t>
                          </m:r>
                          <m:r>
                            <m:t>q</m:t>
                          </m:r>
                          <m:r>
                            <m:rPr>
                              <m:sty m:val="p"/>
                            </m:rPr>
                            <m:t>∧</m:t>
                          </m:r>
                          <m:r>
                            <m:t>r</m:t>
                          </m:r>
                        </m:e>
                      </m:d>
                    </m:oMath>
                  </m:oMathPara>
                </a14:m>
              </a:p>
              <a:p>
                <a:pPr lvl="0" indent="0" marL="0">
                  <a:buNone/>
                </a:pPr>
                <a14:m>
                  <m:oMathPara xmlns:m="http://schemas.openxmlformats.org/officeDocument/2006/math">
                    <m:oMathParaPr>
                      <m:jc m:val="center"/>
                    </m:oMathParaPr>
                    <m:oMath>
                      <m:r>
                        <m:rPr>
                          <m:sty m:val="p"/>
                        </m:rPr>
                        <m:t>⇔</m:t>
                      </m:r>
                      <m:sSub>
                        <m:e>
                          <m:r>
                            <m:t>m</m:t>
                          </m:r>
                        </m:e>
                        <m:sub>
                          <m:r>
                            <m:t>001</m:t>
                          </m:r>
                        </m:sub>
                      </m:sSub>
                      <m:r>
                        <m:rPr>
                          <m:sty m:val="p"/>
                        </m:rPr>
                        <m:t>∨</m:t>
                      </m:r>
                      <m:sSub>
                        <m:e>
                          <m:r>
                            <m:t>m</m:t>
                          </m:r>
                        </m:e>
                        <m:sub>
                          <m:r>
                            <m:t>011</m:t>
                          </m:r>
                        </m:sub>
                      </m:sSub>
                      <m:r>
                        <m:rPr>
                          <m:sty m:val="p"/>
                        </m:rPr>
                        <m:t>∨</m:t>
                      </m:r>
                      <m:sSub>
                        <m:e>
                          <m:r>
                            <m:t>m</m:t>
                          </m:r>
                        </m:e>
                        <m:sub>
                          <m:r>
                            <m:t>101</m:t>
                          </m:r>
                        </m:sub>
                      </m:sSub>
                      <m:r>
                        <m:rPr>
                          <m:sty m:val="p"/>
                        </m:rPr>
                        <m:t>∨</m:t>
                      </m:r>
                      <m:sSub>
                        <m:e>
                          <m:r>
                            <m:t>m</m:t>
                          </m:r>
                        </m:e>
                        <m:sub>
                          <m:r>
                            <m:t>110</m:t>
                          </m:r>
                        </m:sub>
                      </m:sSub>
                      <m:r>
                        <m:rPr>
                          <m:sty m:val="p"/>
                        </m:rPr>
                        <m:t>∨</m:t>
                      </m:r>
                      <m:sSub>
                        <m:e>
                          <m:r>
                            <m:t>m</m:t>
                          </m:r>
                        </m:e>
                        <m:sub>
                          <m:r>
                            <m:t>111</m:t>
                          </m:r>
                        </m:sub>
                      </m:sSub>
                    </m:oMath>
                  </m:oMathPara>
                </a14:m>
              </a:p>
              <a:p>
                <a:pPr lvl="0" indent="0" marL="0">
                  <a:buNone/>
                </a:pPr>
                <a:r>
                  <a:rPr/>
                  <a:t>主合取范式:</a:t>
                </a:r>
              </a:p>
              <a:p>
                <a:pPr lvl="0" indent="0" marL="0">
                  <a:buNone/>
                </a:pPr>
                <a14:m>
                  <m:oMathPara xmlns:m="http://schemas.openxmlformats.org/officeDocument/2006/math">
                    <m:oMathParaPr>
                      <m:jc m:val="center"/>
                    </m:oMathParaPr>
                    <m:oMath>
                      <m:d>
                        <m:dPr>
                          <m:begChr m:val="("/>
                          <m:endChr m:val=")"/>
                          <m:sepChr m:val=""/>
                          <m:grow/>
                        </m:dPr>
                        <m:e>
                          <m:r>
                            <m:t>p</m:t>
                          </m:r>
                          <m:r>
                            <m:rPr>
                              <m:sty m:val="p"/>
                            </m:rPr>
                            <m:t>∧</m:t>
                          </m:r>
                          <m:r>
                            <m:t>q</m:t>
                          </m:r>
                        </m:e>
                      </m:d>
                      <m:r>
                        <m:rPr>
                          <m:sty m:val="p"/>
                        </m:rPr>
                        <m:t>∨</m:t>
                      </m:r>
                      <m:r>
                        <m:t>r</m:t>
                      </m:r>
                      <m:r>
                        <m:rPr>
                          <m:sty m:val="p"/>
                        </m:rPr>
                        <m:t>⇔</m:t>
                      </m:r>
                      <m:sSub>
                        <m:e>
                          <m:r>
                            <m:t>M</m:t>
                          </m:r>
                        </m:e>
                        <m:sub>
                          <m:r>
                            <m:t>0</m:t>
                          </m:r>
                        </m:sub>
                      </m:sSub>
                      <m:r>
                        <m:rPr>
                          <m:sty m:val="p"/>
                        </m:rPr>
                        <m:t>∧</m:t>
                      </m:r>
                      <m:sSub>
                        <m:e>
                          <m:r>
                            <m:t>M</m:t>
                          </m:r>
                        </m:e>
                        <m:sub>
                          <m:r>
                            <m:t>2</m:t>
                          </m:r>
                        </m:sub>
                      </m:sSub>
                      <m:r>
                        <m:rPr>
                          <m:sty m:val="p"/>
                        </m:rPr>
                        <m:t>∧</m:t>
                      </m:r>
                      <m:sSub>
                        <m:e>
                          <m:r>
                            <m:t>M</m:t>
                          </m:r>
                        </m:e>
                        <m:sub>
                          <m:r>
                            <m:t>4</m:t>
                          </m:r>
                        </m:sub>
                      </m:sSub>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p</m:t>
                          </m:r>
                          <m:r>
                            <m:rPr>
                              <m:sty m:val="p"/>
                            </m:rPr>
                            <m:t>∨</m:t>
                          </m:r>
                          <m:r>
                            <m:t>q</m:t>
                          </m:r>
                          <m:r>
                            <m:rPr>
                              <m:sty m:val="p"/>
                            </m:rPr>
                            <m:t>∨</m:t>
                          </m:r>
                          <m:r>
                            <m:t>r</m:t>
                          </m:r>
                        </m:e>
                      </m:d>
                      <m:r>
                        <m:rPr>
                          <m:sty m:val="p"/>
                        </m:rPr>
                        <m:t>∧</m:t>
                      </m:r>
                      <m:d>
                        <m:dPr>
                          <m:begChr m:val="("/>
                          <m:endChr m:val=")"/>
                          <m:sepChr m:val=""/>
                          <m:grow/>
                        </m:dPr>
                        <m:e>
                          <m:r>
                            <m:t>p</m:t>
                          </m:r>
                          <m:r>
                            <m:rPr>
                              <m:sty m:val="p"/>
                            </m:rPr>
                            <m:t>∨</m:t>
                          </m:r>
                          <m:r>
                            <m:rPr>
                              <m:sty m:val="p"/>
                            </m:rPr>
                            <m:t>¬</m:t>
                          </m:r>
                          <m:r>
                            <m:t>q</m:t>
                          </m:r>
                          <m:r>
                            <m:rPr>
                              <m:sty m:val="p"/>
                            </m:rPr>
                            <m:t>∨</m:t>
                          </m:r>
                          <m:r>
                            <m:t>r</m:t>
                          </m:r>
                        </m:e>
                      </m:d>
                      <m:r>
                        <m:rPr>
                          <m:sty m:val="p"/>
                        </m:rPr>
                        <m:t>∧</m:t>
                      </m:r>
                      <m:d>
                        <m:dPr>
                          <m:begChr m:val="("/>
                          <m:endChr m:val=")"/>
                          <m:sepChr m:val=""/>
                          <m:grow/>
                        </m:dPr>
                        <m:e>
                          <m:r>
                            <m:rPr>
                              <m:sty m:val="p"/>
                            </m:rPr>
                            <m:t>¬</m:t>
                          </m:r>
                          <m:r>
                            <m:t>p</m:t>
                          </m:r>
                          <m:r>
                            <m:rPr>
                              <m:sty m:val="p"/>
                            </m:rPr>
                            <m:t>∨</m:t>
                          </m:r>
                          <m:r>
                            <m:t>q</m:t>
                          </m:r>
                          <m:r>
                            <m:rPr>
                              <m:sty m:val="p"/>
                            </m:rPr>
                            <m:t>∨</m:t>
                          </m:r>
                          <m:r>
                            <m:t>r</m:t>
                          </m:r>
                        </m:e>
                      </m:d>
                    </m:oMath>
                  </m:oMathPara>
                </a14:m>
              </a:p>
              <a:p>
                <a:pPr lvl="0" indent="0" marL="0">
                  <a:buNone/>
                </a:pPr>
                <a14:m>
                  <m:oMathPara xmlns:m="http://schemas.openxmlformats.org/officeDocument/2006/math">
                    <m:oMathParaPr>
                      <m:jc m:val="center"/>
                    </m:oMathParaPr>
                    <m:oMath>
                      <m:r>
                        <m:rPr>
                          <m:sty m:val="p"/>
                        </m:rPr>
                        <m:t>⇔</m:t>
                      </m:r>
                      <m:sSub>
                        <m:e>
                          <m:r>
                            <m:t>M</m:t>
                          </m:r>
                        </m:e>
                        <m:sub>
                          <m:r>
                            <m:t>000</m:t>
                          </m:r>
                        </m:sub>
                      </m:sSub>
                      <m:r>
                        <m:rPr>
                          <m:sty m:val="p"/>
                        </m:rPr>
                        <m:t>∧</m:t>
                      </m:r>
                      <m:sSub>
                        <m:e>
                          <m:r>
                            <m:t>M</m:t>
                          </m:r>
                        </m:e>
                        <m:sub>
                          <m:r>
                            <m:t>010</m:t>
                          </m:r>
                        </m:sub>
                      </m:sSub>
                      <m:r>
                        <m:rPr>
                          <m:sty m:val="p"/>
                        </m:rPr>
                        <m:t>∧</m:t>
                      </m:r>
                      <m:sSub>
                        <m:e>
                          <m:r>
                            <m:t>M</m:t>
                          </m:r>
                        </m:e>
                        <m:sub>
                          <m:r>
                            <m:t>100</m:t>
                          </m:r>
                        </m:sub>
                      </m:sSub>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求</a:t>
                </a:r>
                <a14:m>
                  <m:oMath xmlns:m="http://schemas.openxmlformats.org/officeDocument/2006/math">
                    <m:d>
                      <m:dPr>
                        <m:begChr m:val="("/>
                        <m:endChr m:val=")"/>
                        <m:sepChr m:val=""/>
                        <m:grow/>
                      </m:dPr>
                      <m:e>
                        <m:r>
                          <m:rPr>
                            <m:sty m:val="p"/>
                          </m:rPr>
                          <m:t>¬</m:t>
                        </m:r>
                        <m:r>
                          <m:t>p</m:t>
                        </m:r>
                        <m:r>
                          <m:rPr>
                            <m:sty m:val="p"/>
                          </m:rPr>
                          <m:t>→</m:t>
                        </m:r>
                        <m:r>
                          <m:t>r</m:t>
                        </m:r>
                      </m:e>
                    </m:d>
                    <m:r>
                      <m:rPr>
                        <m:sty m:val="p"/>
                      </m:rPr>
                      <m:t>∧</m:t>
                    </m:r>
                    <m:d>
                      <m:dPr>
                        <m:begChr m:val="("/>
                        <m:endChr m:val=")"/>
                        <m:sepChr m:val=""/>
                        <m:grow/>
                      </m:dPr>
                      <m:e>
                        <m:r>
                          <m:t>q</m:t>
                        </m:r>
                        <m:r>
                          <m:rPr>
                            <m:sty m:val="p"/>
                          </m:rPr>
                          <m:t>↔</m:t>
                        </m:r>
                        <m:r>
                          <m:t>p</m:t>
                        </m:r>
                      </m:e>
                    </m:d>
                  </m:oMath>
                </a14:m>
                <a:r>
                  <a:rPr/>
                  <a:t>的主范式.</a:t>
                </a:r>
              </a:p>
              <a:p>
                <a:pPr lvl="0" indent="0" marL="0">
                  <a:buNone/>
                </a:pPr>
                <a14:m>
                  <m:oMathPara xmlns:m="http://schemas.openxmlformats.org/officeDocument/2006/math">
                    <m:oMathParaPr>
                      <m:jc m:val="center"/>
                    </m:oMathParaPr>
                    <m:oMath>
                      <m:m>
                        <m:mPr>
                          <m:baseJc m:val="center"/>
                          <m:plcHide m:val="1"/>
                          <m:mcs>
                            <m:mc>
                              <m:mcPr>
                                <m:mcJc m:val="center"/>
                                <m:count m:val="1"/>
                              </m:mcPr>
                            </m:mc>
                            <m:mc>
                              <m:mcPr>
                                <m:mcJc m:val="center"/>
                                <m:count m:val="1"/>
                              </m:mcPr>
                            </m:mc>
                            <m:mc>
                              <m:mcPr>
                                <m:mcJc m:val="center"/>
                                <m:count m:val="1"/>
                              </m:mcPr>
                            </m:mc>
                            <m:mc>
                              <m:mcPr>
                                <m:mcJc m:val="center"/>
                                <m:count m:val="1"/>
                              </m:mcPr>
                            </m:mc>
                            <m:mc>
                              <m:mcPr>
                                <m:mcJc m:val="center"/>
                                <m:count m:val="1"/>
                              </m:mcPr>
                            </m:mc>
                            <m:mc>
                              <m:mcPr>
                                <m:mcJc m:val="center"/>
                                <m:count m:val="1"/>
                              </m:mcPr>
                            </m:mc>
                          </m:mcs>
                        </m:mPr>
                        <m:mr>
                          <m:e>
                            <m:r>
                              <m:t>p</m:t>
                            </m:r>
                          </m:e>
                          <m:e>
                            <m:r>
                              <m:t>q</m:t>
                            </m:r>
                          </m:e>
                          <m:e>
                            <m:r>
                              <m:t>r</m:t>
                            </m:r>
                          </m:e>
                          <m:e>
                            <m:d>
                              <m:dPr>
                                <m:begChr m:val="("/>
                                <m:endChr m:val=")"/>
                                <m:sepChr m:val=""/>
                                <m:grow/>
                              </m:dPr>
                              <m:e>
                                <m:r>
                                  <m:rPr>
                                    <m:sty m:val="p"/>
                                  </m:rPr>
                                  <m:t>¬</m:t>
                                </m:r>
                                <m:r>
                                  <m:t>p</m:t>
                                </m:r>
                                <m:r>
                                  <m:rPr>
                                    <m:sty m:val="p"/>
                                  </m:rPr>
                                  <m:t>→</m:t>
                                </m:r>
                                <m:r>
                                  <m:t>r</m:t>
                                </m:r>
                              </m:e>
                            </m:d>
                            <m:r>
                              <m:rPr>
                                <m:sty m:val="p"/>
                              </m:rPr>
                              <m:t>∧</m:t>
                            </m:r>
                            <m:d>
                              <m:dPr>
                                <m:begChr m:val="("/>
                                <m:endChr m:val=")"/>
                                <m:sepChr m:val=""/>
                                <m:grow/>
                              </m:dPr>
                              <m:e>
                                <m:r>
                                  <m:t>q</m:t>
                                </m:r>
                                <m:r>
                                  <m:rPr>
                                    <m:sty m:val="p"/>
                                  </m:rPr>
                                  <m:t>↔</m:t>
                                </m:r>
                                <m:r>
                                  <m:t>p</m:t>
                                </m:r>
                              </m:e>
                            </m:d>
                          </m:e>
                          <m:e/>
                          <m:e/>
                        </m:mr>
                        <m:mr>
                          <m:e>
                            <m:r>
                              <m:t>0</m:t>
                            </m:r>
                          </m:e>
                          <m:e>
                            <m:r>
                              <m:t>0</m:t>
                            </m:r>
                          </m:e>
                          <m:e>
                            <m:r>
                              <m:t>0</m:t>
                            </m:r>
                          </m:e>
                          <m:e>
                            <m:r>
                              <m:t>0</m:t>
                            </m:r>
                          </m:e>
                          <m:e>
                            <m:sSub>
                              <m:e>
                                <m:r>
                                  <m:t>m</m:t>
                                </m:r>
                              </m:e>
                              <m:sub>
                                <m:r>
                                  <m:t>0</m:t>
                                </m:r>
                              </m:sub>
                            </m:sSub>
                          </m:e>
                          <m:e>
                            <m:borderBox>
                              <m:e>
                                <m:sSub>
                                  <m:e>
                                    <m:r>
                                      <m:t>M</m:t>
                                    </m:r>
                                  </m:e>
                                  <m:sub>
                                    <m:r>
                                      <m:t>0</m:t>
                                    </m:r>
                                  </m:sub>
                                </m:sSub>
                              </m:e>
                            </m:borderBox>
                          </m:e>
                        </m:mr>
                        <m:mr>
                          <m:e>
                            <m:r>
                              <m:t>0</m:t>
                            </m:r>
                          </m:e>
                          <m:e>
                            <m:r>
                              <m:t>0</m:t>
                            </m:r>
                          </m:e>
                          <m:e>
                            <m:r>
                              <m:t>1</m:t>
                            </m:r>
                          </m:e>
                          <m:e>
                            <m:r>
                              <m:t>1</m:t>
                            </m:r>
                          </m:e>
                          <m:e>
                            <m:borderBox>
                              <m:e>
                                <m:sSub>
                                  <m:e>
                                    <m:r>
                                      <m:t>m</m:t>
                                    </m:r>
                                  </m:e>
                                  <m:sub>
                                    <m:r>
                                      <m:t>1</m:t>
                                    </m:r>
                                  </m:sub>
                                </m:sSub>
                              </m:e>
                            </m:borderBox>
                          </m:e>
                          <m:e>
                            <m:sSub>
                              <m:e>
                                <m:r>
                                  <m:t>M</m:t>
                                </m:r>
                              </m:e>
                              <m:sub>
                                <m:r>
                                  <m:t>1</m:t>
                                </m:r>
                              </m:sub>
                            </m:sSub>
                          </m:e>
                        </m:mr>
                        <m:mr>
                          <m:e>
                            <m:r>
                              <m:t>0</m:t>
                            </m:r>
                          </m:e>
                          <m:e>
                            <m:r>
                              <m:t>1</m:t>
                            </m:r>
                          </m:e>
                          <m:e>
                            <m:r>
                              <m:t>0</m:t>
                            </m:r>
                          </m:e>
                          <m:e>
                            <m:r>
                              <m:t>0</m:t>
                            </m:r>
                          </m:e>
                          <m:e>
                            <m:sSub>
                              <m:e>
                                <m:r>
                                  <m:t>m</m:t>
                                </m:r>
                              </m:e>
                              <m:sub>
                                <m:r>
                                  <m:t>2</m:t>
                                </m:r>
                              </m:sub>
                            </m:sSub>
                          </m:e>
                          <m:e>
                            <m:borderBox>
                              <m:e>
                                <m:sSub>
                                  <m:e>
                                    <m:r>
                                      <m:t>M</m:t>
                                    </m:r>
                                  </m:e>
                                  <m:sub>
                                    <m:r>
                                      <m:t>2</m:t>
                                    </m:r>
                                  </m:sub>
                                </m:sSub>
                              </m:e>
                            </m:borderBox>
                          </m:e>
                        </m:mr>
                        <m:mr>
                          <m:e>
                            <m:r>
                              <m:t>0</m:t>
                            </m:r>
                          </m:e>
                          <m:e>
                            <m:r>
                              <m:t>1</m:t>
                            </m:r>
                          </m:e>
                          <m:e>
                            <m:r>
                              <m:t>1</m:t>
                            </m:r>
                          </m:e>
                          <m:e>
                            <m:r>
                              <m:t>1</m:t>
                            </m:r>
                          </m:e>
                          <m:e>
                            <m:sSub>
                              <m:e>
                                <m:r>
                                  <m:t>m</m:t>
                                </m:r>
                              </m:e>
                              <m:sub>
                                <m:r>
                                  <m:t>3</m:t>
                                </m:r>
                              </m:sub>
                            </m:sSub>
                          </m:e>
                          <m:e>
                            <m:borderBox>
                              <m:e>
                                <m:sSub>
                                  <m:e>
                                    <m:r>
                                      <m:t>M</m:t>
                                    </m:r>
                                  </m:e>
                                  <m:sub>
                                    <m:r>
                                      <m:t>3</m:t>
                                    </m:r>
                                  </m:sub>
                                </m:sSub>
                              </m:e>
                            </m:borderBox>
                          </m:e>
                        </m:mr>
                        <m:mr>
                          <m:e>
                            <m:r>
                              <m:t>1</m:t>
                            </m:r>
                          </m:e>
                          <m:e>
                            <m:r>
                              <m:t>0</m:t>
                            </m:r>
                          </m:e>
                          <m:e>
                            <m:r>
                              <m:t>0</m:t>
                            </m:r>
                          </m:e>
                          <m:e>
                            <m:r>
                              <m:t>0</m:t>
                            </m:r>
                          </m:e>
                          <m:e>
                            <m:sSub>
                              <m:e>
                                <m:r>
                                  <m:t>m</m:t>
                                </m:r>
                              </m:e>
                              <m:sub>
                                <m:r>
                                  <m:t>4</m:t>
                                </m:r>
                              </m:sub>
                            </m:sSub>
                          </m:e>
                          <m:e>
                            <m:borderBox>
                              <m:e>
                                <m:sSub>
                                  <m:e>
                                    <m:r>
                                      <m:t>M</m:t>
                                    </m:r>
                                  </m:e>
                                  <m:sub>
                                    <m:r>
                                      <m:t>4</m:t>
                                    </m:r>
                                  </m:sub>
                                </m:sSub>
                              </m:e>
                            </m:borderBox>
                          </m:e>
                        </m:mr>
                        <m:mr>
                          <m:e>
                            <m:r>
                              <m:t>1</m:t>
                            </m:r>
                          </m:e>
                          <m:e>
                            <m:r>
                              <m:t>0</m:t>
                            </m:r>
                          </m:e>
                          <m:e>
                            <m:r>
                              <m:t>1</m:t>
                            </m:r>
                          </m:e>
                          <m:e>
                            <m:r>
                              <m:t>1</m:t>
                            </m:r>
                          </m:e>
                          <m:e>
                            <m:sSub>
                              <m:e>
                                <m:r>
                                  <m:t>m</m:t>
                                </m:r>
                              </m:e>
                              <m:sub>
                                <m:r>
                                  <m:t>5</m:t>
                                </m:r>
                              </m:sub>
                            </m:sSub>
                          </m:e>
                          <m:e>
                            <m:borderBox>
                              <m:e>
                                <m:sSub>
                                  <m:e>
                                    <m:r>
                                      <m:t>M</m:t>
                                    </m:r>
                                  </m:e>
                                  <m:sub>
                                    <m:r>
                                      <m:t>5</m:t>
                                    </m:r>
                                  </m:sub>
                                </m:sSub>
                              </m:e>
                            </m:borderBox>
                          </m:e>
                        </m:mr>
                        <m:mr>
                          <m:e>
                            <m:r>
                              <m:t>1</m:t>
                            </m:r>
                          </m:e>
                          <m:e>
                            <m:r>
                              <m:t>1</m:t>
                            </m:r>
                          </m:e>
                          <m:e>
                            <m:r>
                              <m:t>0</m:t>
                            </m:r>
                          </m:e>
                          <m:e>
                            <m:r>
                              <m:t>1</m:t>
                            </m:r>
                          </m:e>
                          <m:e>
                            <m:borderBox>
                              <m:e>
                                <m:sSub>
                                  <m:e>
                                    <m:r>
                                      <m:t>m</m:t>
                                    </m:r>
                                  </m:e>
                                  <m:sub>
                                    <m:r>
                                      <m:t>6</m:t>
                                    </m:r>
                                  </m:sub>
                                </m:sSub>
                              </m:e>
                            </m:borderBox>
                          </m:e>
                          <m:e>
                            <m:sSub>
                              <m:e>
                                <m:r>
                                  <m:t>M</m:t>
                                </m:r>
                              </m:e>
                              <m:sub>
                                <m:r>
                                  <m:t>6</m:t>
                                </m:r>
                              </m:sub>
                            </m:sSub>
                          </m:e>
                        </m:mr>
                        <m:mr>
                          <m:e>
                            <m:r>
                              <m:t>1</m:t>
                            </m:r>
                          </m:e>
                          <m:e>
                            <m:r>
                              <m:t>1</m:t>
                            </m:r>
                          </m:e>
                          <m:e>
                            <m:r>
                              <m:t>1</m:t>
                            </m:r>
                          </m:e>
                          <m:e>
                            <m:r>
                              <m:t>1</m:t>
                            </m:r>
                          </m:e>
                          <m:e>
                            <m:borderBox>
                              <m:e>
                                <m:sSub>
                                  <m:e>
                                    <m:r>
                                      <m:t>m</m:t>
                                    </m:r>
                                  </m:e>
                                  <m:sub>
                                    <m:r>
                                      <m:t>7</m:t>
                                    </m:r>
                                  </m:sub>
                                </m:sSub>
                              </m:e>
                            </m:borderBox>
                          </m:e>
                          <m:e>
                            <m:sSub>
                              <m:e>
                                <m:r>
                                  <m:t>M</m:t>
                                </m:r>
                              </m:e>
                              <m:sub>
                                <m:r>
                                  <m:t>7</m:t>
                                </m:r>
                              </m:sub>
                            </m:sSub>
                          </m:e>
                        </m:mr>
                      </m:m>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主析取范式:</a:t>
                </a:r>
              </a:p>
              <a:p>
                <a:pPr lvl="0" indent="0" marL="0">
                  <a:buNone/>
                </a:pPr>
                <a14:m>
                  <m:oMathPara xmlns:m="http://schemas.openxmlformats.org/officeDocument/2006/math">
                    <m:oMathParaPr>
                      <m:jc m:val="center"/>
                    </m:oMathParaPr>
                    <m:oMath>
                      <m:d>
                        <m:dPr>
                          <m:begChr m:val="("/>
                          <m:endChr m:val=")"/>
                          <m:sepChr m:val=""/>
                          <m:grow/>
                        </m:dPr>
                        <m:e>
                          <m:r>
                            <m:rPr>
                              <m:sty m:val="p"/>
                            </m:rPr>
                            <m:t>¬</m:t>
                          </m:r>
                          <m:r>
                            <m:t>p</m:t>
                          </m:r>
                          <m:r>
                            <m:rPr>
                              <m:sty m:val="p"/>
                            </m:rPr>
                            <m:t>→</m:t>
                          </m:r>
                          <m:r>
                            <m:t>r</m:t>
                          </m:r>
                        </m:e>
                      </m:d>
                      <m:r>
                        <m:rPr>
                          <m:sty m:val="p"/>
                        </m:rPr>
                        <m:t>∧</m:t>
                      </m:r>
                      <m:d>
                        <m:dPr>
                          <m:begChr m:val="("/>
                          <m:endChr m:val=")"/>
                          <m:sepChr m:val=""/>
                          <m:grow/>
                        </m:dPr>
                        <m:e>
                          <m:r>
                            <m:t>q</m:t>
                          </m:r>
                          <m:r>
                            <m:rPr>
                              <m:sty m:val="p"/>
                            </m:rPr>
                            <m:t>↔</m:t>
                          </m:r>
                          <m:r>
                            <m:t>p</m:t>
                          </m:r>
                        </m:e>
                      </m:d>
                    </m:oMath>
                  </m:oMathPara>
                </a14:m>
              </a:p>
              <a:p>
                <a:pPr lvl="0" indent="0" marL="0">
                  <a:buNone/>
                </a:pPr>
                <a14:m>
                  <m:oMathPara xmlns:m="http://schemas.openxmlformats.org/officeDocument/2006/math">
                    <m:oMathParaPr>
                      <m:jc m:val="center"/>
                    </m:oMathParaPr>
                    <m:oMath>
                      <m:r>
                        <m:rPr>
                          <m:sty m:val="p"/>
                        </m:rPr>
                        <m:t>⇔</m:t>
                      </m:r>
                      <m:sSub>
                        <m:e>
                          <m:r>
                            <m:t>m</m:t>
                          </m:r>
                        </m:e>
                        <m:sub>
                          <m:r>
                            <m:t>1</m:t>
                          </m:r>
                        </m:sub>
                      </m:sSub>
                      <m:r>
                        <m:rPr>
                          <m:sty m:val="p"/>
                        </m:rPr>
                        <m:t>∨</m:t>
                      </m:r>
                      <m:sSub>
                        <m:e>
                          <m:r>
                            <m:t>m</m:t>
                          </m:r>
                        </m:e>
                        <m:sub>
                          <m:r>
                            <m:t>6</m:t>
                          </m:r>
                        </m:sub>
                      </m:sSub>
                      <m:r>
                        <m:rPr>
                          <m:sty m:val="p"/>
                        </m:rPr>
                        <m:t>∨</m:t>
                      </m:r>
                      <m:sSub>
                        <m:e>
                          <m:r>
                            <m:t>m</m:t>
                          </m:r>
                        </m:e>
                        <m:sub>
                          <m:r>
                            <m:t>7</m:t>
                          </m:r>
                        </m:sub>
                      </m:sSub>
                    </m:oMath>
                  </m:oMathPara>
                </a14:m>
              </a:p>
              <a:p>
                <a:pPr lvl="0" indent="0" marL="0">
                  <a:buNone/>
                </a:pPr>
                <a14:m>
                  <m:oMathPara xmlns:m="http://schemas.openxmlformats.org/officeDocument/2006/math">
                    <m:oMathParaPr>
                      <m:jc m:val="center"/>
                    </m:oMathParaPr>
                    <m:oMath>
                      <m:r>
                        <m:rPr>
                          <m:sty m:val="p"/>
                        </m:rPr>
                        <m:t>⇔</m:t>
                      </m:r>
                      <m:sSub>
                        <m:e>
                          <m:r>
                            <m:t>m</m:t>
                          </m:r>
                        </m:e>
                        <m:sub>
                          <m:r>
                            <m:t>001</m:t>
                          </m:r>
                        </m:sub>
                      </m:sSub>
                      <m:r>
                        <m:rPr>
                          <m:sty m:val="p"/>
                        </m:rPr>
                        <m:t>∨</m:t>
                      </m:r>
                      <m:sSub>
                        <m:e>
                          <m:r>
                            <m:t>m</m:t>
                          </m:r>
                        </m:e>
                        <m:sub>
                          <m:r>
                            <m:t>110</m:t>
                          </m:r>
                        </m:sub>
                      </m:sSub>
                      <m:r>
                        <m:rPr>
                          <m:sty m:val="p"/>
                        </m:rPr>
                        <m:t>∨</m:t>
                      </m:r>
                      <m:sSub>
                        <m:e>
                          <m:r>
                            <m:t>m</m:t>
                          </m:r>
                        </m:e>
                        <m:sub>
                          <m:r>
                            <m:t>111</m:t>
                          </m:r>
                        </m:sub>
                      </m:sSub>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rPr>
                              <m:sty m:val="p"/>
                            </m:rPr>
                            <m:t>¬</m:t>
                          </m:r>
                          <m:r>
                            <m:t>p</m:t>
                          </m:r>
                          <m:r>
                            <m:rPr>
                              <m:sty m:val="p"/>
                            </m:rPr>
                            <m:t>∧</m:t>
                          </m:r>
                          <m:r>
                            <m:rPr>
                              <m:sty m:val="p"/>
                            </m:rPr>
                            <m:t>¬</m:t>
                          </m:r>
                          <m:r>
                            <m:t>q</m:t>
                          </m:r>
                          <m:r>
                            <m:rPr>
                              <m:sty m:val="p"/>
                            </m:rPr>
                            <m:t>∧</m:t>
                          </m:r>
                          <m:r>
                            <m:t>r</m:t>
                          </m:r>
                        </m:e>
                      </m:d>
                      <m:r>
                        <m:rPr>
                          <m:sty m:val="p"/>
                        </m:rPr>
                        <m:t>∨</m:t>
                      </m:r>
                      <m:d>
                        <m:dPr>
                          <m:begChr m:val="("/>
                          <m:endChr m:val=")"/>
                          <m:sepChr m:val=""/>
                          <m:grow/>
                        </m:dPr>
                        <m:e>
                          <m:r>
                            <m:t>p</m:t>
                          </m:r>
                          <m:r>
                            <m:rPr>
                              <m:sty m:val="p"/>
                            </m:rPr>
                            <m:t>∧</m:t>
                          </m:r>
                          <m:r>
                            <m:t>q</m:t>
                          </m:r>
                          <m:r>
                            <m:rPr>
                              <m:sty m:val="p"/>
                            </m:rPr>
                            <m:t>∧</m:t>
                          </m:r>
                          <m:r>
                            <m:rPr>
                              <m:sty m:val="p"/>
                            </m:rPr>
                            <m:t>¬</m:t>
                          </m:r>
                          <m:r>
                            <m:t>r</m:t>
                          </m:r>
                        </m:e>
                      </m:d>
                      <m:r>
                        <m:rPr>
                          <m:sty m:val="p"/>
                        </m:rPr>
                        <m:t>∨</m:t>
                      </m:r>
                      <m:d>
                        <m:dPr>
                          <m:begChr m:val="("/>
                          <m:endChr m:val=")"/>
                          <m:sepChr m:val=""/>
                          <m:grow/>
                        </m:dPr>
                        <m:e>
                          <m:r>
                            <m:t>p</m:t>
                          </m:r>
                          <m:r>
                            <m:rPr>
                              <m:sty m:val="p"/>
                            </m:rPr>
                            <m:t>∧</m:t>
                          </m:r>
                          <m:r>
                            <m:t>q</m:t>
                          </m:r>
                          <m:r>
                            <m:rPr>
                              <m:sty m:val="p"/>
                            </m:rPr>
                            <m:t>∧</m:t>
                          </m:r>
                          <m:r>
                            <m:t>r</m:t>
                          </m:r>
                        </m:e>
                      </m:d>
                    </m:oMath>
                  </m:oMathPara>
                </a14:m>
              </a:p>
              <a:p>
                <a:pPr lvl="0" indent="0" marL="0">
                  <a:buNone/>
                </a:pPr>
                <a:r>
                  <a:rPr/>
                  <a:t>主合取范式:</a:t>
                </a:r>
              </a:p>
              <a:p>
                <a:pPr lvl="0" indent="0" marL="0">
                  <a:buNone/>
                </a:pPr>
                <a14:m>
                  <m:oMathPara xmlns:m="http://schemas.openxmlformats.org/officeDocument/2006/math">
                    <m:oMathParaPr>
                      <m:jc m:val="center"/>
                    </m:oMathParaPr>
                    <m:oMath>
                      <m:d>
                        <m:dPr>
                          <m:begChr m:val="("/>
                          <m:endChr m:val=")"/>
                          <m:sepChr m:val=""/>
                          <m:grow/>
                        </m:dPr>
                        <m:e>
                          <m:r>
                            <m:rPr>
                              <m:sty m:val="p"/>
                            </m:rPr>
                            <m:t>¬</m:t>
                          </m:r>
                          <m:r>
                            <m:t>p</m:t>
                          </m:r>
                          <m:r>
                            <m:rPr>
                              <m:sty m:val="p"/>
                            </m:rPr>
                            <m:t>→</m:t>
                          </m:r>
                          <m:r>
                            <m:t>r</m:t>
                          </m:r>
                        </m:e>
                      </m:d>
                      <m:r>
                        <m:rPr>
                          <m:sty m:val="p"/>
                        </m:rPr>
                        <m:t>∧</m:t>
                      </m:r>
                      <m:d>
                        <m:dPr>
                          <m:begChr m:val="("/>
                          <m:endChr m:val=")"/>
                          <m:sepChr m:val=""/>
                          <m:grow/>
                        </m:dPr>
                        <m:e>
                          <m:r>
                            <m:t>q</m:t>
                          </m:r>
                          <m:r>
                            <m:rPr>
                              <m:sty m:val="p"/>
                            </m:rPr>
                            <m:t>↔</m:t>
                          </m:r>
                          <m:r>
                            <m:t>p</m:t>
                          </m:r>
                        </m:e>
                      </m:d>
                    </m:oMath>
                  </m:oMathPara>
                </a14:m>
              </a:p>
              <a:p>
                <a:pPr lvl="0" indent="0" marL="0">
                  <a:buNone/>
                </a:pPr>
                <a14:m>
                  <m:oMathPara xmlns:m="http://schemas.openxmlformats.org/officeDocument/2006/math">
                    <m:oMathParaPr>
                      <m:jc m:val="center"/>
                    </m:oMathParaPr>
                    <m:oMath>
                      <m:r>
                        <m:rPr>
                          <m:sty m:val="p"/>
                        </m:rPr>
                        <m:t>⇔</m:t>
                      </m:r>
                      <m:sSub>
                        <m:e>
                          <m:r>
                            <m:t>M</m:t>
                          </m:r>
                        </m:e>
                        <m:sub>
                          <m:r>
                            <m:t>0</m:t>
                          </m:r>
                        </m:sub>
                      </m:sSub>
                      <m:r>
                        <m:rPr>
                          <m:sty m:val="p"/>
                        </m:rPr>
                        <m:t>∧</m:t>
                      </m:r>
                      <m:sSub>
                        <m:e>
                          <m:r>
                            <m:t>M</m:t>
                          </m:r>
                        </m:e>
                        <m:sub>
                          <m:r>
                            <m:t>2</m:t>
                          </m:r>
                        </m:sub>
                      </m:sSub>
                      <m:r>
                        <m:rPr>
                          <m:sty m:val="p"/>
                        </m:rPr>
                        <m:t>∧</m:t>
                      </m:r>
                      <m:sSub>
                        <m:e>
                          <m:r>
                            <m:t>M</m:t>
                          </m:r>
                        </m:e>
                        <m:sub>
                          <m:r>
                            <m:t>3</m:t>
                          </m:r>
                        </m:sub>
                      </m:sSub>
                      <m:r>
                        <m:rPr>
                          <m:sty m:val="p"/>
                        </m:rPr>
                        <m:t>∧</m:t>
                      </m:r>
                      <m:sSub>
                        <m:e>
                          <m:r>
                            <m:t>M</m:t>
                          </m:r>
                        </m:e>
                        <m:sub>
                          <m:r>
                            <m:t>4</m:t>
                          </m:r>
                        </m:sub>
                      </m:sSub>
                      <m:r>
                        <m:rPr>
                          <m:sty m:val="p"/>
                        </m:rPr>
                        <m:t>∧</m:t>
                      </m:r>
                      <m:sSub>
                        <m:e>
                          <m:r>
                            <m:t>M</m:t>
                          </m:r>
                        </m:e>
                        <m:sub>
                          <m:r>
                            <m:t>5</m:t>
                          </m:r>
                        </m:sub>
                      </m:sSub>
                    </m:oMath>
                  </m:oMathPara>
                </a14:m>
              </a:p>
              <a:p>
                <a:pPr lvl="0" indent="0" marL="0">
                  <a:buNone/>
                </a:pPr>
                <a14:m>
                  <m:oMathPara xmlns:m="http://schemas.openxmlformats.org/officeDocument/2006/math">
                    <m:oMathParaPr>
                      <m:jc m:val="center"/>
                    </m:oMathParaPr>
                    <m:oMath>
                      <m:r>
                        <m:rPr>
                          <m:sty m:val="p"/>
                        </m:rPr>
                        <m:t>⇔</m:t>
                      </m:r>
                      <m:sSub>
                        <m:e>
                          <m:r>
                            <m:t>M</m:t>
                          </m:r>
                        </m:e>
                        <m:sub>
                          <m:r>
                            <m:t>000</m:t>
                          </m:r>
                        </m:sub>
                      </m:sSub>
                      <m:r>
                        <m:rPr>
                          <m:sty m:val="p"/>
                        </m:rPr>
                        <m:t>∧</m:t>
                      </m:r>
                      <m:sSub>
                        <m:e>
                          <m:r>
                            <m:t>M</m:t>
                          </m:r>
                        </m:e>
                        <m:sub>
                          <m:r>
                            <m:t>010</m:t>
                          </m:r>
                        </m:sub>
                      </m:sSub>
                      <m:r>
                        <m:rPr>
                          <m:sty m:val="p"/>
                        </m:rPr>
                        <m:t>∧</m:t>
                      </m:r>
                      <m:sSub>
                        <m:e>
                          <m:r>
                            <m:t>M</m:t>
                          </m:r>
                        </m:e>
                        <m:sub>
                          <m:r>
                            <m:t>011</m:t>
                          </m:r>
                        </m:sub>
                      </m:sSub>
                      <m:r>
                        <m:rPr>
                          <m:sty m:val="p"/>
                        </m:rPr>
                        <m:t>∧</m:t>
                      </m:r>
                      <m:sSub>
                        <m:e>
                          <m:r>
                            <m:t>M</m:t>
                          </m:r>
                        </m:e>
                        <m:sub>
                          <m:r>
                            <m:t>100</m:t>
                          </m:r>
                        </m:sub>
                      </m:sSub>
                      <m:r>
                        <m:rPr>
                          <m:sty m:val="p"/>
                        </m:rPr>
                        <m:t>∧</m:t>
                      </m:r>
                      <m:sSub>
                        <m:e>
                          <m:r>
                            <m:t>M</m:t>
                          </m:r>
                        </m:e>
                        <m:sub>
                          <m:r>
                            <m:t>101</m:t>
                          </m:r>
                        </m:sub>
                      </m:sSub>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p</m:t>
                          </m:r>
                          <m:r>
                            <m:rPr>
                              <m:sty m:val="p"/>
                            </m:rPr>
                            <m:t>∨</m:t>
                          </m:r>
                          <m:r>
                            <m:t>q</m:t>
                          </m:r>
                          <m:r>
                            <m:rPr>
                              <m:sty m:val="p"/>
                            </m:rPr>
                            <m:t>∨</m:t>
                          </m:r>
                          <m:r>
                            <m:t>r</m:t>
                          </m:r>
                        </m:e>
                      </m:d>
                      <m:r>
                        <m:rPr>
                          <m:sty m:val="p"/>
                        </m:rPr>
                        <m:t>∧</m:t>
                      </m:r>
                      <m:d>
                        <m:dPr>
                          <m:begChr m:val="("/>
                          <m:endChr m:val=")"/>
                          <m:sepChr m:val=""/>
                          <m:grow/>
                        </m:dPr>
                        <m:e>
                          <m:r>
                            <m:t>p</m:t>
                          </m:r>
                          <m:r>
                            <m:rPr>
                              <m:sty m:val="p"/>
                            </m:rPr>
                            <m:t>∨</m:t>
                          </m:r>
                          <m:r>
                            <m:rPr>
                              <m:sty m:val="p"/>
                            </m:rPr>
                            <m:t>¬</m:t>
                          </m:r>
                          <m:r>
                            <m:t>q</m:t>
                          </m:r>
                          <m:r>
                            <m:rPr>
                              <m:sty m:val="p"/>
                            </m:rPr>
                            <m:t>∨</m:t>
                          </m:r>
                          <m:r>
                            <m:t>r</m:t>
                          </m:r>
                        </m:e>
                      </m:d>
                      <m:r>
                        <m:rPr>
                          <m:sty m:val="p"/>
                        </m:rPr>
                        <m:t>∧</m:t>
                      </m:r>
                      <m:d>
                        <m:dPr>
                          <m:begChr m:val="("/>
                          <m:endChr m:val=")"/>
                          <m:sepChr m:val=""/>
                          <m:grow/>
                        </m:dPr>
                        <m:e>
                          <m:r>
                            <m:t>p</m:t>
                          </m:r>
                          <m:r>
                            <m:rPr>
                              <m:sty m:val="p"/>
                            </m:rPr>
                            <m:t>∨</m:t>
                          </m:r>
                          <m:r>
                            <m:rPr>
                              <m:sty m:val="p"/>
                            </m:rPr>
                            <m:t>¬</m:t>
                          </m:r>
                          <m:r>
                            <m:t>q</m:t>
                          </m:r>
                          <m:r>
                            <m:rPr>
                              <m:sty m:val="p"/>
                            </m:rPr>
                            <m:t>∨</m:t>
                          </m:r>
                          <m:r>
                            <m:rPr>
                              <m:sty m:val="p"/>
                            </m:rPr>
                            <m:t>¬</m:t>
                          </m:r>
                          <m:r>
                            <m:t>r</m:t>
                          </m:r>
                        </m:e>
                      </m:d>
                      <m:r>
                        <m:rPr>
                          <m:sty m:val="p"/>
                        </m:rPr>
                        <m:t>∧</m:t>
                      </m:r>
                      <m:d>
                        <m:dPr>
                          <m:begChr m:val="("/>
                          <m:endChr m:val=")"/>
                          <m:sepChr m:val=""/>
                          <m:grow/>
                        </m:dPr>
                        <m:e>
                          <m:r>
                            <m:rPr>
                              <m:sty m:val="p"/>
                            </m:rPr>
                            <m:t>¬</m:t>
                          </m:r>
                          <m:r>
                            <m:t>p</m:t>
                          </m:r>
                          <m:r>
                            <m:rPr>
                              <m:sty m:val="p"/>
                            </m:rPr>
                            <m:t>∨</m:t>
                          </m:r>
                          <m:r>
                            <m:t>q</m:t>
                          </m:r>
                          <m:r>
                            <m:rPr>
                              <m:sty m:val="p"/>
                            </m:rPr>
                            <m:t>∨</m:t>
                          </m:r>
                          <m:r>
                            <m:t>r</m:t>
                          </m:r>
                        </m:e>
                      </m:d>
                      <m:r>
                        <m:rPr>
                          <m:sty m:val="p"/>
                        </m:rPr>
                        <m:t>∧</m:t>
                      </m:r>
                      <m:d>
                        <m:dPr>
                          <m:begChr m:val="("/>
                          <m:endChr m:val=")"/>
                          <m:sepChr m:val=""/>
                          <m:grow/>
                        </m:dPr>
                        <m:e>
                          <m:r>
                            <m:rPr>
                              <m:sty m:val="p"/>
                            </m:rPr>
                            <m:t>¬</m:t>
                          </m:r>
                          <m:r>
                            <m:t>p</m:t>
                          </m:r>
                          <m:r>
                            <m:rPr>
                              <m:sty m:val="p"/>
                            </m:rPr>
                            <m:t>∨</m:t>
                          </m:r>
                          <m:r>
                            <m:t>q</m:t>
                          </m:r>
                          <m:r>
                            <m:rPr>
                              <m:sty m:val="p"/>
                            </m:rPr>
                            <m:t>∨</m:t>
                          </m:r>
                          <m:r>
                            <m:rPr>
                              <m:sty m:val="p"/>
                            </m:rPr>
                            <m:t>¬</m:t>
                          </m:r>
                          <m:r>
                            <m:t>r</m:t>
                          </m:r>
                        </m:e>
                      </m:d>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极小项与极大项之间的关系:</a:t>
                </a:r>
              </a:p>
              <a:p>
                <a:pPr lvl="0" indent="0" marL="0">
                  <a:buNone/>
                </a:pPr>
                <a14:m>
                  <m:oMathPara xmlns:m="http://schemas.openxmlformats.org/officeDocument/2006/math">
                    <m:oMathParaPr>
                      <m:jc m:val="center"/>
                    </m:oMathParaPr>
                    <m:oMath>
                      <m:r>
                        <m:rPr>
                          <m:sty m:val="p"/>
                        </m:rPr>
                        <m:t>¬</m:t>
                      </m:r>
                      <m:sSub>
                        <m:e>
                          <m:r>
                            <m:t>m</m:t>
                          </m:r>
                        </m:e>
                        <m:sub>
                          <m:r>
                            <m:t>i</m:t>
                          </m:r>
                        </m:sub>
                      </m:sSub>
                      <m:r>
                        <m:rPr>
                          <m:sty m:val="p"/>
                        </m:rPr>
                        <m:t>⇔</m:t>
                      </m:r>
                      <m:sSub>
                        <m:e>
                          <m:r>
                            <m:t>M</m:t>
                          </m:r>
                        </m:e>
                        <m:sub>
                          <m:r>
                            <m:t>i</m:t>
                          </m:r>
                        </m:sub>
                      </m:sSub>
                      <m:r>
                        <m:rPr>
                          <m:sty m:val="p"/>
                        </m:rPr>
                        <m:t>,</m:t>
                      </m:r>
                      <m:r>
                        <m:t> </m:t>
                      </m:r>
                      <m:r>
                        <m:t> </m:t>
                      </m:r>
                      <m:r>
                        <m:rPr>
                          <m:sty m:val="p"/>
                        </m:rPr>
                        <m:t>¬</m:t>
                      </m:r>
                      <m:sSub>
                        <m:e>
                          <m:r>
                            <m:t>M</m:t>
                          </m:r>
                        </m:e>
                        <m:sub>
                          <m:r>
                            <m:t>i</m:t>
                          </m:r>
                        </m:sub>
                      </m:sSub>
                      <m:r>
                        <m:rPr>
                          <m:sty m:val="p"/>
                        </m:rPr>
                        <m:t>⇔</m:t>
                      </m:r>
                      <m:sSub>
                        <m:e>
                          <m:r>
                            <m:t>m</m:t>
                          </m:r>
                        </m:e>
                        <m:sub>
                          <m:r>
                            <m:t>i</m:t>
                          </m:r>
                        </m:sub>
                      </m:sSub>
                    </m:oMath>
                  </m:oMathPara>
                </a14:m>
              </a:p>
              <a:p>
                <a:pPr lvl="0" indent="0" marL="0">
                  <a:buNone/>
                </a:pPr>
                <a:r>
                  <a:rPr/>
                  <a:t>设命题公式</a:t>
                </a:r>
                <a14:m>
                  <m:oMath xmlns:m="http://schemas.openxmlformats.org/officeDocument/2006/math">
                    <m:r>
                      <m:t>A</m:t>
                    </m:r>
                  </m:oMath>
                </a14:m>
                <a:r>
                  <a:rPr/>
                  <a:t>中含</a:t>
                </a:r>
                <a14:m>
                  <m:oMath xmlns:m="http://schemas.openxmlformats.org/officeDocument/2006/math">
                    <m:r>
                      <m:t>n</m:t>
                    </m:r>
                  </m:oMath>
                </a14:m>
                <a:r>
                  <a:rPr/>
                  <a:t>个命题变元, </a:t>
                </a:r>
                <a14:m>
                  <m:oMath xmlns:m="http://schemas.openxmlformats.org/officeDocument/2006/math">
                    <m:r>
                      <m:t>A</m:t>
                    </m:r>
                    <m:r>
                      <m:rPr>
                        <m:sty m:val="p"/>
                      </m:rPr>
                      <m:t>∨</m:t>
                    </m:r>
                    <m:r>
                      <m:rPr>
                        <m:sty m:val="p"/>
                      </m:rPr>
                      <m:t>¬</m:t>
                    </m:r>
                    <m:r>
                      <m:t>A</m:t>
                    </m:r>
                  </m:oMath>
                </a14:m>
                <a:r>
                  <a:rPr/>
                  <a:t>(永真式)的主析取范式应包含有</a:t>
                </a:r>
                <a14:m>
                  <m:oMath xmlns:m="http://schemas.openxmlformats.org/officeDocument/2006/math">
                    <m:r>
                      <m:t>n</m:t>
                    </m:r>
                  </m:oMath>
                </a14:m>
                <a:r>
                  <a:rPr/>
                  <a:t>个命题变元的所有</a:t>
                </a:r>
                <a14:m>
                  <m:oMath xmlns:m="http://schemas.openxmlformats.org/officeDocument/2006/math">
                    <m:sSup>
                      <m:e>
                        <m:r>
                          <m:t>2</m:t>
                        </m:r>
                      </m:e>
                      <m:sup>
                        <m:r>
                          <m:t>n</m:t>
                        </m:r>
                      </m:sup>
                    </m:sSup>
                  </m:oMath>
                </a14:m>
                <a:r>
                  <a:rPr/>
                  <a:t>个极小项.</a:t>
                </a:r>
              </a:p>
              <a:p>
                <a:pPr lvl="0" indent="0" marL="0">
                  <a:buNone/>
                </a:pPr>
                <a:r>
                  <a:rPr/>
                  <a:t>反之, </a:t>
                </a:r>
                <a14:m>
                  <m:oMath xmlns:m="http://schemas.openxmlformats.org/officeDocument/2006/math">
                    <m:r>
                      <m:t>A</m:t>
                    </m:r>
                    <m:r>
                      <m:rPr>
                        <m:sty m:val="p"/>
                      </m:rPr>
                      <m:t>∧</m:t>
                    </m:r>
                    <m:r>
                      <m:rPr>
                        <m:sty m:val="p"/>
                      </m:rPr>
                      <m:t>¬</m:t>
                    </m:r>
                    <m:r>
                      <m:t>A</m:t>
                    </m:r>
                  </m:oMath>
                </a14:m>
                <a:r>
                  <a:rPr/>
                  <a:t>(永假式)的主合取范式应包含有</a:t>
                </a:r>
                <a14:m>
                  <m:oMath xmlns:m="http://schemas.openxmlformats.org/officeDocument/2006/math">
                    <m:r>
                      <m:t>n</m:t>
                    </m:r>
                  </m:oMath>
                </a14:m>
                <a:r>
                  <a:rPr/>
                  <a:t>个命题变元的所有</a:t>
                </a:r>
                <a14:m>
                  <m:oMath xmlns:m="http://schemas.openxmlformats.org/officeDocument/2006/math">
                    <m:sSup>
                      <m:e>
                        <m:r>
                          <m:t>2</m:t>
                        </m:r>
                      </m:e>
                      <m:sup>
                        <m:r>
                          <m:t>n</m:t>
                        </m:r>
                      </m:sup>
                    </m:sSup>
                  </m:oMath>
                </a14:m>
                <a:r>
                  <a:rPr/>
                  <a:t>个极大项.</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已知</a:t>
                </a:r>
                <a14:m>
                  <m:oMath xmlns:m="http://schemas.openxmlformats.org/officeDocument/2006/math">
                    <m:r>
                      <m:t>A</m:t>
                    </m:r>
                  </m:oMath>
                </a14:m>
                <a:r>
                  <a:rPr/>
                  <a:t>的主析取范式求</a:t>
                </a:r>
                <a14:m>
                  <m:oMath xmlns:m="http://schemas.openxmlformats.org/officeDocument/2006/math">
                    <m:r>
                      <m:t>A</m:t>
                    </m:r>
                  </m:oMath>
                </a14:m>
                <a:r>
                  <a:rPr/>
                  <a:t>的主合取范式的步骤:</a:t>
                </a:r>
              </a:p>
              <a:p>
                <a:pPr lvl="0" indent="-457200" marL="457200">
                  <a:buAutoNum type="arabicParenBoth"/>
                </a:pPr>
                <a:r>
                  <a:rPr/>
                  <a:t>求出</a:t>
                </a:r>
                <a14:m>
                  <m:oMath xmlns:m="http://schemas.openxmlformats.org/officeDocument/2006/math">
                    <m:r>
                      <m:rPr>
                        <m:sty m:val="p"/>
                      </m:rPr>
                      <m:t>¬</m:t>
                    </m:r>
                    <m:r>
                      <m:t>A</m:t>
                    </m:r>
                  </m:oMath>
                </a14:m>
                <a:r>
                  <a:rPr/>
                  <a:t>的主析取范式, 即</a:t>
                </a:r>
                <a14:m>
                  <m:oMath xmlns:m="http://schemas.openxmlformats.org/officeDocument/2006/math">
                    <m:r>
                      <m:t>A</m:t>
                    </m:r>
                  </m:oMath>
                </a14:m>
                <a:r>
                  <a:rPr/>
                  <a:t>的主析取范式中没有出现的极小项的析取;</a:t>
                </a:r>
              </a:p>
              <a:p>
                <a:pPr lvl="0" indent="-457200" marL="457200">
                  <a:buAutoNum type="arabicParenBoth"/>
                </a:pPr>
                <a14:m>
                  <m:oMath xmlns:m="http://schemas.openxmlformats.org/officeDocument/2006/math">
                    <m:r>
                      <m:rPr>
                        <m:sty m:val="p"/>
                      </m:rPr>
                      <m:t>¬</m:t>
                    </m:r>
                    <m:r>
                      <m:rPr>
                        <m:sty m:val="p"/>
                      </m:rPr>
                      <m:t>¬</m:t>
                    </m:r>
                    <m:r>
                      <m:t>A</m:t>
                    </m:r>
                  </m:oMath>
                </a14:m>
                <a:r>
                  <a:rPr/>
                  <a:t>即为</a:t>
                </a:r>
                <a14:m>
                  <m:oMath xmlns:m="http://schemas.openxmlformats.org/officeDocument/2006/math">
                    <m:r>
                      <m:t>A</m:t>
                    </m:r>
                  </m:oMath>
                </a14:m>
                <a:r>
                  <a:rPr/>
                  <a:t>的主合取范式.</a:t>
                </a:r>
              </a:p>
              <a:p>
                <a:pPr lvl="0" indent="0" marL="0">
                  <a:buNone/>
                </a:pPr>
                <a:r>
                  <a:rPr/>
                  <a:t>已知</a:t>
                </a:r>
                <a14:m>
                  <m:oMath xmlns:m="http://schemas.openxmlformats.org/officeDocument/2006/math">
                    <m:r>
                      <m:t>A</m:t>
                    </m:r>
                  </m:oMath>
                </a14:m>
                <a:r>
                  <a:rPr/>
                  <a:t>的主合取范式求</a:t>
                </a:r>
                <a14:m>
                  <m:oMath xmlns:m="http://schemas.openxmlformats.org/officeDocument/2006/math">
                    <m:r>
                      <m:t>A</m:t>
                    </m:r>
                  </m:oMath>
                </a14:m>
                <a:r>
                  <a:rPr/>
                  <a:t>的主析取范式的步骤:</a:t>
                </a:r>
              </a:p>
              <a:p>
                <a:pPr lvl="0" indent="-457200" marL="457200">
                  <a:buAutoNum type="arabicParenBoth"/>
                </a:pPr>
                <a:r>
                  <a:rPr/>
                  <a:t>求出</a:t>
                </a:r>
                <a14:m>
                  <m:oMath xmlns:m="http://schemas.openxmlformats.org/officeDocument/2006/math">
                    <m:r>
                      <m:rPr>
                        <m:sty m:val="p"/>
                      </m:rPr>
                      <m:t>¬</m:t>
                    </m:r>
                    <m:r>
                      <m:t>A</m:t>
                    </m:r>
                  </m:oMath>
                </a14:m>
                <a:r>
                  <a:rPr/>
                  <a:t>的主合取范式, 即</a:t>
                </a:r>
                <a14:m>
                  <m:oMath xmlns:m="http://schemas.openxmlformats.org/officeDocument/2006/math">
                    <m:r>
                      <m:t>A</m:t>
                    </m:r>
                  </m:oMath>
                </a14:m>
                <a:r>
                  <a:rPr/>
                  <a:t>的主合取范式中没有出现的极大项的合取;</a:t>
                </a:r>
              </a:p>
              <a:p>
                <a:pPr lvl="0" indent="-457200" marL="457200">
                  <a:buAutoNum type="arabicParenBoth"/>
                </a:pPr>
                <a14:m>
                  <m:oMath xmlns:m="http://schemas.openxmlformats.org/officeDocument/2006/math">
                    <m:r>
                      <m:rPr>
                        <m:sty m:val="p"/>
                      </m:rPr>
                      <m:t>¬</m:t>
                    </m:r>
                    <m:r>
                      <m:rPr>
                        <m:sty m:val="p"/>
                      </m:rPr>
                      <m:t>¬</m:t>
                    </m:r>
                    <m:r>
                      <m:t>A</m:t>
                    </m:r>
                  </m:oMath>
                </a14:m>
                <a:r>
                  <a:rPr/>
                  <a:t>即为</a:t>
                </a:r>
                <a14:m>
                  <m:oMath xmlns:m="http://schemas.openxmlformats.org/officeDocument/2006/math">
                    <m:r>
                      <m:t>A</m:t>
                    </m:r>
                  </m:oMath>
                </a14:m>
                <a:r>
                  <a:rPr/>
                  <a:t>的主析取范式.</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求命题公式的主范式:</a:t>
                </a:r>
              </a:p>
              <a:p>
                <a:pPr lvl="0" indent="0" marL="0">
                  <a:buNone/>
                </a:pPr>
                <a14:m>
                  <m:oMathPara xmlns:m="http://schemas.openxmlformats.org/officeDocument/2006/math">
                    <m:oMathParaPr>
                      <m:jc m:val="center"/>
                    </m:oMathParaPr>
                    <m:oMath>
                      <m:r>
                        <m:t>A</m:t>
                      </m:r>
                      <m:r>
                        <m:rPr>
                          <m:sty m:val="p"/>
                        </m:rPr>
                        <m:t>=</m:t>
                      </m:r>
                      <m:d>
                        <m:dPr>
                          <m:begChr m:val="("/>
                          <m:endChr m:val=")"/>
                          <m:sepChr m:val=""/>
                          <m:grow/>
                        </m:dPr>
                        <m:e>
                          <m:r>
                            <m:t>p</m:t>
                          </m:r>
                          <m:r>
                            <m:rPr>
                              <m:sty m:val="p"/>
                            </m:rPr>
                            <m:t>→</m:t>
                          </m:r>
                          <m:r>
                            <m:t>q</m:t>
                          </m:r>
                        </m:e>
                      </m:d>
                      <m:r>
                        <m:rPr>
                          <m:sty m:val="p"/>
                        </m:rPr>
                        <m:t>∧</m:t>
                      </m:r>
                      <m:r>
                        <m:t>q</m:t>
                      </m:r>
                    </m:oMath>
                  </m:oMathPara>
                </a14:m>
              </a:p>
              <a:p>
                <a:pPr lvl="0" indent="0" marL="0">
                  <a:buNone/>
                </a:pPr>
                <a:r>
                  <a:rPr/>
                  <a:t>解:</a:t>
                </a:r>
              </a:p>
              <a:p>
                <a:pPr lvl="0" indent="0" marL="0">
                  <a:buNone/>
                </a:pPr>
                <a14:m>
                  <m:oMathPara xmlns:m="http://schemas.openxmlformats.org/officeDocument/2006/math">
                    <m:oMathParaPr>
                      <m:jc m:val="center"/>
                    </m:oMathParaPr>
                    <m:oMath>
                      <m:r>
                        <m:t>A</m:t>
                      </m:r>
                      <m:r>
                        <m:rPr>
                          <m:sty m:val="p"/>
                        </m:rPr>
                        <m:t>=</m:t>
                      </m:r>
                      <m:d>
                        <m:dPr>
                          <m:begChr m:val="("/>
                          <m:endChr m:val=")"/>
                          <m:sepChr m:val=""/>
                          <m:grow/>
                        </m:dPr>
                        <m:e>
                          <m:r>
                            <m:t>p</m:t>
                          </m:r>
                          <m:r>
                            <m:rPr>
                              <m:sty m:val="p"/>
                            </m:rPr>
                            <m:t>→</m:t>
                          </m:r>
                          <m:r>
                            <m:t>q</m:t>
                          </m:r>
                        </m:e>
                      </m:d>
                      <m:r>
                        <m:rPr>
                          <m:sty m:val="p"/>
                        </m:rPr>
                        <m:t>∧</m:t>
                      </m:r>
                      <m:r>
                        <m:t>q</m:t>
                      </m:r>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rPr>
                              <m:sty m:val="p"/>
                            </m:rPr>
                            <m:t>¬</m:t>
                          </m:r>
                          <m:r>
                            <m:t>p</m:t>
                          </m:r>
                          <m:r>
                            <m:rPr>
                              <m:sty m:val="p"/>
                            </m:rPr>
                            <m:t>∨</m:t>
                          </m:r>
                          <m:r>
                            <m:t>q</m:t>
                          </m:r>
                        </m:e>
                      </m:d>
                      <m:r>
                        <m:rPr>
                          <m:sty m:val="p"/>
                        </m:rPr>
                        <m:t>∧</m:t>
                      </m:r>
                      <m:r>
                        <m:t>q</m:t>
                      </m:r>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rPr>
                              <m:sty m:val="p"/>
                            </m:rPr>
                            <m:t>¬</m:t>
                          </m:r>
                          <m:r>
                            <m:t>p</m:t>
                          </m:r>
                          <m:r>
                            <m:rPr>
                              <m:sty m:val="p"/>
                            </m:rPr>
                            <m:t>∨</m:t>
                          </m:r>
                          <m:r>
                            <m:t>q</m:t>
                          </m:r>
                        </m:e>
                      </m:d>
                      <m:r>
                        <m:rPr>
                          <m:sty m:val="p"/>
                        </m:rPr>
                        <m:t>∧</m:t>
                      </m:r>
                      <m:d>
                        <m:dPr>
                          <m:begChr m:val="("/>
                          <m:endChr m:val=")"/>
                          <m:sepChr m:val=""/>
                          <m:grow/>
                        </m:dPr>
                        <m:e>
                          <m:r>
                            <m:t>p</m:t>
                          </m:r>
                          <m:r>
                            <m:rPr>
                              <m:sty m:val="p"/>
                            </m:rPr>
                            <m:t>∨</m:t>
                          </m:r>
                          <m:r>
                            <m:t>q</m:t>
                          </m:r>
                        </m:e>
                      </m:d>
                      <m:r>
                        <m:rPr>
                          <m:sty m:val="p"/>
                        </m:rPr>
                        <m:t>∧</m:t>
                      </m:r>
                      <m:d>
                        <m:dPr>
                          <m:begChr m:val="("/>
                          <m:endChr m:val=")"/>
                          <m:sepChr m:val=""/>
                          <m:grow/>
                        </m:dPr>
                        <m:e>
                          <m:r>
                            <m:rPr>
                              <m:sty m:val="p"/>
                            </m:rPr>
                            <m:t>¬</m:t>
                          </m:r>
                          <m:r>
                            <m:t>p</m:t>
                          </m:r>
                          <m:r>
                            <m:rPr>
                              <m:sty m:val="p"/>
                            </m:rPr>
                            <m:t>∨</m:t>
                          </m:r>
                          <m:r>
                            <m:t>q</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rPr>
                              <m:sty m:val="p"/>
                            </m:rPr>
                            <m:t>¬</m:t>
                          </m:r>
                          <m:r>
                            <m:t>p</m:t>
                          </m:r>
                          <m:r>
                            <m:rPr>
                              <m:sty m:val="p"/>
                            </m:rPr>
                            <m:t>∨</m:t>
                          </m:r>
                          <m:r>
                            <m:t>q</m:t>
                          </m:r>
                        </m:e>
                      </m:d>
                      <m:r>
                        <m:rPr>
                          <m:sty m:val="p"/>
                        </m:rPr>
                        <m:t>∧</m:t>
                      </m:r>
                      <m:d>
                        <m:dPr>
                          <m:begChr m:val="("/>
                          <m:endChr m:val=")"/>
                          <m:sepChr m:val=""/>
                          <m:grow/>
                        </m:dPr>
                        <m:e>
                          <m:r>
                            <m:t>p</m:t>
                          </m:r>
                          <m:r>
                            <m:rPr>
                              <m:sty m:val="p"/>
                            </m:rPr>
                            <m:t>∨</m:t>
                          </m:r>
                          <m:r>
                            <m:t>q</m:t>
                          </m:r>
                        </m:e>
                      </m:d>
                    </m:oMath>
                  </m:oMathPara>
                </a14:m>
              </a:p>
              <a:p>
                <a:pPr lvl="0" indent="0" marL="0">
                  <a:buNone/>
                </a:pPr>
                <a14:m>
                  <m:oMathPara xmlns:m="http://schemas.openxmlformats.org/officeDocument/2006/math">
                    <m:oMathParaPr>
                      <m:jc m:val="center"/>
                    </m:oMathParaPr>
                    <m:oMath>
                      <m:r>
                        <m:rPr>
                          <m:sty m:val="p"/>
                        </m:rPr>
                        <m:t>⇔</m:t>
                      </m:r>
                      <m:sSub>
                        <m:e>
                          <m:r>
                            <m:t>M</m:t>
                          </m:r>
                        </m:e>
                        <m:sub>
                          <m:r>
                            <m:t>10</m:t>
                          </m:r>
                        </m:sub>
                      </m:sSub>
                      <m:r>
                        <m:rPr>
                          <m:sty m:val="p"/>
                        </m:rPr>
                        <m:t>∧</m:t>
                      </m:r>
                      <m:sSub>
                        <m:e>
                          <m:r>
                            <m:t>M</m:t>
                          </m:r>
                        </m:e>
                        <m:sub>
                          <m:r>
                            <m:t>00</m:t>
                          </m:r>
                        </m:sub>
                      </m:sSub>
                    </m:oMath>
                  </m:oMathPara>
                </a14:m>
              </a:p>
              <a:p>
                <a:pPr lvl="0" indent="0" marL="0">
                  <a:buNone/>
                </a:pPr>
                <a:r>
                  <a:rPr/>
                  <a:t> </a:t>
                </a:r>
              </a:p>
              <a:p>
                <a:pPr lvl="0" indent="0" marL="0">
                  <a:buNone/>
                </a:pPr>
                <a14:m>
                  <m:oMathPara xmlns:m="http://schemas.openxmlformats.org/officeDocument/2006/math">
                    <m:oMathParaPr>
                      <m:jc m:val="center"/>
                    </m:oMathParaPr>
                    <m:oMath>
                      <m:r>
                        <m:rPr>
                          <m:sty m:val="p"/>
                        </m:rPr>
                        <m:t>¬</m:t>
                      </m:r>
                      <m:r>
                        <m:t>A</m:t>
                      </m:r>
                      <m:r>
                        <m:rPr>
                          <m:sty m:val="p"/>
                        </m:rPr>
                        <m:t>⇔</m:t>
                      </m:r>
                      <m:sSub>
                        <m:e>
                          <m:r>
                            <m:t>M</m:t>
                          </m:r>
                        </m:e>
                        <m:sub>
                          <m:r>
                            <m:t>01</m:t>
                          </m:r>
                        </m:sub>
                      </m:sSub>
                      <m:r>
                        <m:rPr>
                          <m:sty m:val="p"/>
                        </m:rPr>
                        <m:t>∧</m:t>
                      </m:r>
                      <m:sSub>
                        <m:e>
                          <m:r>
                            <m:t>M</m:t>
                          </m:r>
                        </m:e>
                        <m:sub>
                          <m:r>
                            <m:t>11</m:t>
                          </m:r>
                        </m:sub>
                      </m:sSub>
                    </m:oMath>
                  </m:oMathPara>
                </a14:m>
              </a:p>
              <a:p>
                <a:pPr lvl="0" indent="0" marL="0">
                  <a:buNone/>
                </a:pPr>
                <a14:m>
                  <m:oMathPara xmlns:m="http://schemas.openxmlformats.org/officeDocument/2006/math">
                    <m:oMathParaPr>
                      <m:jc m:val="center"/>
                    </m:oMathParaPr>
                    <m:oMath>
                      <m:r>
                        <m:rPr>
                          <m:sty m:val="p"/>
                        </m:rPr>
                        <m:t>¬</m:t>
                      </m:r>
                      <m:r>
                        <m:rPr>
                          <m:sty m:val="p"/>
                        </m:rPr>
                        <m:t>¬</m:t>
                      </m:r>
                      <m:r>
                        <m:t>A</m:t>
                      </m:r>
                      <m:r>
                        <m:rPr>
                          <m:sty m:val="p"/>
                        </m:rPr>
                        <m:t>⇔</m:t>
                      </m:r>
                      <m:r>
                        <m:rPr>
                          <m:sty m:val="p"/>
                        </m:rPr>
                        <m:t>¬</m:t>
                      </m:r>
                      <m:d>
                        <m:dPr>
                          <m:begChr m:val="("/>
                          <m:endChr m:val=")"/>
                          <m:sepChr m:val=""/>
                          <m:grow/>
                        </m:dPr>
                        <m:e>
                          <m:sSub>
                            <m:e>
                              <m:r>
                                <m:t>M</m:t>
                              </m:r>
                            </m:e>
                            <m:sub>
                              <m:r>
                                <m:t>01</m:t>
                              </m:r>
                            </m:sub>
                          </m:sSub>
                          <m:r>
                            <m:rPr>
                              <m:sty m:val="p"/>
                            </m:rPr>
                            <m:t>∧</m:t>
                          </m:r>
                          <m:sSub>
                            <m:e>
                              <m:r>
                                <m:t>M</m:t>
                              </m:r>
                            </m:e>
                            <m:sub>
                              <m:r>
                                <m:t>11</m:t>
                              </m:r>
                            </m:sub>
                          </m:sSub>
                        </m:e>
                      </m:d>
                      <m:r>
                        <m:rPr>
                          <m:sty m:val="p"/>
                        </m:rPr>
                        <m:t>⇔</m:t>
                      </m:r>
                      <m:sSub>
                        <m:e>
                          <m:r>
                            <m:t>m</m:t>
                          </m:r>
                        </m:e>
                        <m:sub>
                          <m:r>
                            <m:t>01</m:t>
                          </m:r>
                        </m:sub>
                      </m:sSub>
                      <m:r>
                        <m:rPr>
                          <m:sty m:val="p"/>
                        </m:rPr>
                        <m:t>∨</m:t>
                      </m:r>
                      <m:sSub>
                        <m:e>
                          <m:r>
                            <m:t>m</m:t>
                          </m:r>
                        </m:e>
                        <m:sub>
                          <m:r>
                            <m:t>11</m:t>
                          </m:r>
                        </m:sub>
                      </m:sSub>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rPr>
                              <m:sty m:val="p"/>
                            </m:rPr>
                            <m:t>¬</m:t>
                          </m:r>
                          <m:r>
                            <m:t>p</m:t>
                          </m:r>
                          <m:r>
                            <m:rPr>
                              <m:sty m:val="p"/>
                            </m:rPr>
                            <m:t>∧</m:t>
                          </m:r>
                          <m:r>
                            <m:t>q</m:t>
                          </m:r>
                        </m:e>
                      </m:d>
                      <m:r>
                        <m:rPr>
                          <m:sty m:val="p"/>
                        </m:rPr>
                        <m:t>∨</m:t>
                      </m:r>
                      <m:d>
                        <m:dPr>
                          <m:begChr m:val="("/>
                          <m:endChr m:val=")"/>
                          <m:sepChr m:val=""/>
                          <m:grow/>
                        </m:dPr>
                        <m:e>
                          <m:r>
                            <m:t>p</m:t>
                          </m:r>
                          <m:r>
                            <m:rPr>
                              <m:sty m:val="p"/>
                            </m:rPr>
                            <m:t>∧</m:t>
                          </m:r>
                          <m:r>
                            <m:t>q</m:t>
                          </m:r>
                        </m:e>
                      </m:d>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求命题公式的主范式:</a:t>
                </a:r>
              </a:p>
              <a:p>
                <a:pPr lvl="0" indent="0" marL="0">
                  <a:buNone/>
                </a:pPr>
                <a14:m>
                  <m:oMathPara xmlns:m="http://schemas.openxmlformats.org/officeDocument/2006/math">
                    <m:oMathParaPr>
                      <m:jc m:val="center"/>
                    </m:oMathParaPr>
                    <m:oMath>
                      <m:r>
                        <m:t>A</m:t>
                      </m:r>
                      <m:r>
                        <m:rPr>
                          <m:sty m:val="p"/>
                        </m:rPr>
                        <m:t>=</m:t>
                      </m:r>
                      <m:r>
                        <m:t>p</m:t>
                      </m:r>
                      <m:r>
                        <m:rPr>
                          <m:sty m:val="p"/>
                        </m:rPr>
                        <m:t>∨</m:t>
                      </m:r>
                      <m:d>
                        <m:dPr>
                          <m:begChr m:val="("/>
                          <m:endChr m:val=")"/>
                          <m:sepChr m:val=""/>
                          <m:grow/>
                        </m:dPr>
                        <m:e>
                          <m:r>
                            <m:t>q</m:t>
                          </m:r>
                          <m:r>
                            <m:rPr>
                              <m:sty m:val="p"/>
                            </m:rPr>
                            <m:t>∧</m:t>
                          </m:r>
                          <m:r>
                            <m:rPr>
                              <m:sty m:val="p"/>
                            </m:rPr>
                            <m:t>¬</m:t>
                          </m:r>
                          <m:r>
                            <m:t>r</m:t>
                          </m:r>
                        </m:e>
                      </m:d>
                    </m:oMath>
                  </m:oMathPara>
                </a14:m>
              </a:p>
              <a:p>
                <a:pPr lvl="0" indent="0" marL="0">
                  <a:buNone/>
                </a:pPr>
                <a:r>
                  <a:rPr/>
                  <a:t>解:</a:t>
                </a:r>
              </a:p>
              <a:p>
                <a:pPr lvl="0" indent="0" marL="0">
                  <a:buNone/>
                </a:pPr>
                <a14:m>
                  <m:oMathPara xmlns:m="http://schemas.openxmlformats.org/officeDocument/2006/math">
                    <m:oMathParaPr>
                      <m:jc m:val="center"/>
                    </m:oMathParaPr>
                    <m:oMath>
                      <m:r>
                        <m:t>A</m:t>
                      </m:r>
                      <m:r>
                        <m:rPr>
                          <m:sty m:val="p"/>
                        </m:rPr>
                        <m:t>=</m:t>
                      </m:r>
                      <m:r>
                        <m:t>p</m:t>
                      </m:r>
                      <m:r>
                        <m:rPr>
                          <m:sty m:val="p"/>
                        </m:rPr>
                        <m:t>∨</m:t>
                      </m:r>
                      <m:d>
                        <m:dPr>
                          <m:begChr m:val="("/>
                          <m:endChr m:val=")"/>
                          <m:sepChr m:val=""/>
                          <m:grow/>
                        </m:dPr>
                        <m:e>
                          <m:r>
                            <m:t>q</m:t>
                          </m:r>
                          <m:r>
                            <m:rPr>
                              <m:sty m:val="p"/>
                            </m:rPr>
                            <m:t>∧</m:t>
                          </m:r>
                          <m:r>
                            <m:rPr>
                              <m:sty m:val="p"/>
                            </m:rPr>
                            <m:t>¬</m:t>
                          </m:r>
                          <m:r>
                            <m:t>r</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p</m:t>
                          </m:r>
                          <m:r>
                            <m:rPr>
                              <m:sty m:val="p"/>
                            </m:rPr>
                            <m:t>∧</m:t>
                          </m:r>
                          <m:d>
                            <m:dPr>
                              <m:begChr m:val="("/>
                              <m:endChr m:val=")"/>
                              <m:sepChr m:val=""/>
                              <m:grow/>
                            </m:dPr>
                            <m:e>
                              <m:r>
                                <m:rPr>
                                  <m:sty m:val="p"/>
                                </m:rPr>
                                <m:t>¬</m:t>
                              </m:r>
                              <m:r>
                                <m:t>q</m:t>
                              </m:r>
                              <m:r>
                                <m:rPr>
                                  <m:sty m:val="p"/>
                                </m:rPr>
                                <m:t>∨</m:t>
                              </m:r>
                              <m:r>
                                <m:t>q</m:t>
                              </m:r>
                            </m:e>
                          </m:d>
                          <m:r>
                            <m:rPr>
                              <m:sty m:val="p"/>
                            </m:rPr>
                            <m:t>∧</m:t>
                          </m:r>
                          <m:d>
                            <m:dPr>
                              <m:begChr m:val="("/>
                              <m:endChr m:val=")"/>
                              <m:sepChr m:val=""/>
                              <m:grow/>
                            </m:dPr>
                            <m:e>
                              <m:r>
                                <m:rPr>
                                  <m:sty m:val="p"/>
                                </m:rPr>
                                <m:t>¬</m:t>
                              </m:r>
                              <m:r>
                                <m:t>r</m:t>
                              </m:r>
                              <m:r>
                                <m:rPr>
                                  <m:sty m:val="p"/>
                                </m:rPr>
                                <m:t>∨</m:t>
                              </m:r>
                              <m:r>
                                <m:t>r</m:t>
                              </m:r>
                            </m:e>
                          </m:d>
                        </m:e>
                      </m:d>
                      <m:r>
                        <m:rPr>
                          <m:sty m:val="p"/>
                        </m:rPr>
                        <m:t>∨</m:t>
                      </m:r>
                      <m:d>
                        <m:dPr>
                          <m:begChr m:val="("/>
                          <m:endChr m:val=")"/>
                          <m:sepChr m:val=""/>
                          <m:grow/>
                        </m:dPr>
                        <m:e>
                          <m:d>
                            <m:dPr>
                              <m:begChr m:val="("/>
                              <m:endChr m:val=")"/>
                              <m:sepChr m:val=""/>
                              <m:grow/>
                            </m:dPr>
                            <m:e>
                              <m:r>
                                <m:rPr>
                                  <m:sty m:val="p"/>
                                </m:rPr>
                                <m:t>¬</m:t>
                              </m:r>
                              <m:r>
                                <m:t>p</m:t>
                              </m:r>
                              <m:r>
                                <m:rPr>
                                  <m:sty m:val="p"/>
                                </m:rPr>
                                <m:t>∨</m:t>
                              </m:r>
                              <m:r>
                                <m:t>p</m:t>
                              </m:r>
                            </m:e>
                          </m:d>
                          <m:r>
                            <m:rPr>
                              <m:sty m:val="p"/>
                            </m:rPr>
                            <m:t>∧</m:t>
                          </m:r>
                          <m:d>
                            <m:dPr>
                              <m:begChr m:val="("/>
                              <m:endChr m:val=")"/>
                              <m:sepChr m:val=""/>
                              <m:grow/>
                            </m:dPr>
                            <m:e>
                              <m:r>
                                <m:t>q</m:t>
                              </m:r>
                              <m:r>
                                <m:rPr>
                                  <m:sty m:val="p"/>
                                </m:rPr>
                                <m:t>∧</m:t>
                              </m:r>
                              <m:r>
                                <m:rPr>
                                  <m:sty m:val="p"/>
                                </m:rPr>
                                <m:t>¬</m:t>
                              </m:r>
                              <m:r>
                                <m:t>r</m:t>
                              </m:r>
                            </m:e>
                          </m:d>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p</m:t>
                          </m:r>
                          <m:r>
                            <m:rPr>
                              <m:sty m:val="p"/>
                            </m:rPr>
                            <m:t>∧</m:t>
                          </m:r>
                          <m:r>
                            <m:rPr>
                              <m:sty m:val="p"/>
                            </m:rPr>
                            <m:t>¬</m:t>
                          </m:r>
                          <m:r>
                            <m:t>q</m:t>
                          </m:r>
                          <m:r>
                            <m:rPr>
                              <m:sty m:val="p"/>
                            </m:rPr>
                            <m:t>∧</m:t>
                          </m:r>
                          <m:r>
                            <m:rPr>
                              <m:sty m:val="p"/>
                            </m:rPr>
                            <m:t>¬</m:t>
                          </m:r>
                          <m:r>
                            <m:t>r</m:t>
                          </m:r>
                        </m:e>
                      </m:d>
                      <m:r>
                        <m:rPr>
                          <m:sty m:val="p"/>
                        </m:rPr>
                        <m:t>∨</m:t>
                      </m:r>
                      <m:d>
                        <m:dPr>
                          <m:begChr m:val="("/>
                          <m:endChr m:val=")"/>
                          <m:sepChr m:val=""/>
                          <m:grow/>
                        </m:dPr>
                        <m:e>
                          <m:r>
                            <m:t>p</m:t>
                          </m:r>
                          <m:r>
                            <m:rPr>
                              <m:sty m:val="p"/>
                            </m:rPr>
                            <m:t>∧</m:t>
                          </m:r>
                          <m:r>
                            <m:rPr>
                              <m:sty m:val="p"/>
                            </m:rPr>
                            <m:t>¬</m:t>
                          </m:r>
                          <m:r>
                            <m:t>q</m:t>
                          </m:r>
                          <m:r>
                            <m:rPr>
                              <m:sty m:val="p"/>
                            </m:rPr>
                            <m:t>∧</m:t>
                          </m:r>
                          <m:r>
                            <m:t>r</m:t>
                          </m:r>
                        </m:e>
                      </m:d>
                      <m:r>
                        <m:rPr>
                          <m:sty m:val="p"/>
                        </m:rPr>
                        <m:t>∨</m:t>
                      </m:r>
                      <m:d>
                        <m:dPr>
                          <m:begChr m:val="("/>
                          <m:endChr m:val=")"/>
                          <m:sepChr m:val=""/>
                          <m:grow/>
                        </m:dPr>
                        <m:e>
                          <m:r>
                            <m:t>p</m:t>
                          </m:r>
                          <m:r>
                            <m:rPr>
                              <m:sty m:val="p"/>
                            </m:rPr>
                            <m:t>∧</m:t>
                          </m:r>
                          <m:r>
                            <m:t>q</m:t>
                          </m:r>
                          <m:r>
                            <m:rPr>
                              <m:sty m:val="p"/>
                            </m:rPr>
                            <m:t>∧</m:t>
                          </m:r>
                          <m:r>
                            <m:rPr>
                              <m:sty m:val="p"/>
                            </m:rPr>
                            <m:t>¬</m:t>
                          </m:r>
                          <m:r>
                            <m:t>r</m:t>
                          </m:r>
                        </m:e>
                      </m:d>
                      <m:r>
                        <m:rPr>
                          <m:sty m:val="p"/>
                        </m:rPr>
                        <m:t>∨</m:t>
                      </m:r>
                      <m:d>
                        <m:dPr>
                          <m:begChr m:val="("/>
                          <m:endChr m:val=")"/>
                          <m:sepChr m:val=""/>
                          <m:grow/>
                        </m:dPr>
                        <m:e>
                          <m:r>
                            <m:t>p</m:t>
                          </m:r>
                          <m:r>
                            <m:rPr>
                              <m:sty m:val="p"/>
                            </m:rPr>
                            <m:t>∧</m:t>
                          </m:r>
                          <m:r>
                            <m:t>q</m:t>
                          </m:r>
                          <m:r>
                            <m:rPr>
                              <m:sty m:val="p"/>
                            </m:rPr>
                            <m:t>∧</m:t>
                          </m:r>
                          <m:r>
                            <m:t>r</m:t>
                          </m:r>
                        </m:e>
                      </m:d>
                      <m:r>
                        <m:rPr>
                          <m:sty m:val="p"/>
                        </m:rPr>
                        <m:t>∨</m:t>
                      </m:r>
                      <m:d>
                        <m:dPr>
                          <m:begChr m:val="("/>
                          <m:endChr m:val=")"/>
                          <m:sepChr m:val=""/>
                          <m:grow/>
                        </m:dPr>
                        <m:e>
                          <m:r>
                            <m:rPr>
                              <m:sty m:val="p"/>
                            </m:rPr>
                            <m:t>¬</m:t>
                          </m:r>
                          <m:r>
                            <m:t>p</m:t>
                          </m:r>
                          <m:r>
                            <m:rPr>
                              <m:sty m:val="p"/>
                            </m:rPr>
                            <m:t>∧</m:t>
                          </m:r>
                          <m:r>
                            <m:t>q</m:t>
                          </m:r>
                          <m:r>
                            <m:rPr>
                              <m:sty m:val="p"/>
                            </m:rPr>
                            <m:t>∧</m:t>
                          </m:r>
                          <m:r>
                            <m:rPr>
                              <m:sty m:val="p"/>
                            </m:rPr>
                            <m:t>¬</m:t>
                          </m:r>
                          <m:r>
                            <m:t>r</m:t>
                          </m:r>
                        </m:e>
                      </m:d>
                    </m:oMath>
                  </m:oMathPara>
                </a14:m>
              </a:p>
              <a:p>
                <a:pPr lvl="0" indent="0" marL="0">
                  <a:buNone/>
                </a:pPr>
                <a14:m>
                  <m:oMathPara xmlns:m="http://schemas.openxmlformats.org/officeDocument/2006/math">
                    <m:oMathParaPr>
                      <m:jc m:val="center"/>
                    </m:oMathParaPr>
                    <m:oMath>
                      <m:r>
                        <m:rPr>
                          <m:sty m:val="p"/>
                        </m:rPr>
                        <m:t>⇔</m:t>
                      </m:r>
                      <m:sSub>
                        <m:e>
                          <m:r>
                            <m:t>m</m:t>
                          </m:r>
                        </m:e>
                        <m:sub>
                          <m:r>
                            <m:t>100</m:t>
                          </m:r>
                        </m:sub>
                      </m:sSub>
                      <m:r>
                        <m:rPr>
                          <m:sty m:val="p"/>
                        </m:rPr>
                        <m:t>∨</m:t>
                      </m:r>
                      <m:sSub>
                        <m:e>
                          <m:r>
                            <m:t>m</m:t>
                          </m:r>
                        </m:e>
                        <m:sub>
                          <m:r>
                            <m:t>101</m:t>
                          </m:r>
                        </m:sub>
                      </m:sSub>
                      <m:r>
                        <m:rPr>
                          <m:sty m:val="p"/>
                        </m:rPr>
                        <m:t>∨</m:t>
                      </m:r>
                      <m:sSub>
                        <m:e>
                          <m:r>
                            <m:t>m</m:t>
                          </m:r>
                        </m:e>
                        <m:sub>
                          <m:r>
                            <m:t>110</m:t>
                          </m:r>
                        </m:sub>
                      </m:sSub>
                      <m:r>
                        <m:rPr>
                          <m:sty m:val="p"/>
                        </m:rPr>
                        <m:t>∨</m:t>
                      </m:r>
                      <m:sSub>
                        <m:e>
                          <m:r>
                            <m:t>m</m:t>
                          </m:r>
                        </m:e>
                        <m:sub>
                          <m:r>
                            <m:t>111</m:t>
                          </m:r>
                        </m:sub>
                      </m:sSub>
                      <m:r>
                        <m:rPr>
                          <m:sty m:val="p"/>
                        </m:rPr>
                        <m:t>∨</m:t>
                      </m:r>
                      <m:sSub>
                        <m:e>
                          <m:r>
                            <m:t>m</m:t>
                          </m:r>
                        </m:e>
                        <m:sub>
                          <m:r>
                            <m:t>010</m:t>
                          </m:r>
                        </m:sub>
                      </m:sSub>
                    </m:oMath>
                  </m:oMathPara>
                </a14:m>
              </a:p>
              <a:p>
                <a:pPr lvl="0" indent="0" marL="0">
                  <a:buNone/>
                </a:pPr>
                <a:r>
                  <a:rPr/>
                  <a:t> </a:t>
                </a:r>
              </a:p>
              <a:p>
                <a:pPr lvl="0" indent="0" marL="0">
                  <a:buNone/>
                </a:pPr>
                <a14:m>
                  <m:oMathPara xmlns:m="http://schemas.openxmlformats.org/officeDocument/2006/math">
                    <m:oMathParaPr>
                      <m:jc m:val="center"/>
                    </m:oMathParaPr>
                    <m:oMath>
                      <m:r>
                        <m:rPr>
                          <m:sty m:val="p"/>
                        </m:rPr>
                        <m:t>¬</m:t>
                      </m:r>
                      <m:r>
                        <m:t>A</m:t>
                      </m:r>
                      <m:r>
                        <m:rPr>
                          <m:sty m:val="p"/>
                        </m:rPr>
                        <m:t>⇔</m:t>
                      </m:r>
                      <m:sSub>
                        <m:e>
                          <m:r>
                            <m:t>m</m:t>
                          </m:r>
                        </m:e>
                        <m:sub>
                          <m:r>
                            <m:t>000</m:t>
                          </m:r>
                        </m:sub>
                      </m:sSub>
                      <m:r>
                        <m:rPr>
                          <m:sty m:val="p"/>
                        </m:rPr>
                        <m:t>∨</m:t>
                      </m:r>
                      <m:sSub>
                        <m:e>
                          <m:r>
                            <m:t>m</m:t>
                          </m:r>
                        </m:e>
                        <m:sub>
                          <m:r>
                            <m:t>001</m:t>
                          </m:r>
                        </m:sub>
                      </m:sSub>
                      <m:r>
                        <m:rPr>
                          <m:sty m:val="p"/>
                        </m:rPr>
                        <m:t>∨</m:t>
                      </m:r>
                      <m:sSub>
                        <m:e>
                          <m:r>
                            <m:t>m</m:t>
                          </m:r>
                        </m:e>
                        <m:sub>
                          <m:r>
                            <m:t>011</m:t>
                          </m:r>
                        </m:sub>
                      </m:sSub>
                    </m:oMath>
                  </m:oMathPara>
                </a14:m>
              </a:p>
              <a:p>
                <a:pPr lvl="0" indent="0" marL="0">
                  <a:buNone/>
                </a:pPr>
                <a14:m>
                  <m:oMathPara xmlns:m="http://schemas.openxmlformats.org/officeDocument/2006/math">
                    <m:oMathParaPr>
                      <m:jc m:val="center"/>
                    </m:oMathParaPr>
                    <m:oMath>
                      <m:r>
                        <m:rPr>
                          <m:sty m:val="p"/>
                        </m:rPr>
                        <m:t>¬</m:t>
                      </m:r>
                      <m:r>
                        <m:rPr>
                          <m:sty m:val="p"/>
                        </m:rPr>
                        <m:t>¬</m:t>
                      </m:r>
                      <m:r>
                        <m:t>A</m:t>
                      </m:r>
                      <m:r>
                        <m:rPr>
                          <m:sty m:val="p"/>
                        </m:rPr>
                        <m:t>⇔</m:t>
                      </m:r>
                      <m:r>
                        <m:rPr>
                          <m:sty m:val="p"/>
                        </m:rPr>
                        <m:t>¬</m:t>
                      </m:r>
                      <m:d>
                        <m:dPr>
                          <m:begChr m:val="("/>
                          <m:endChr m:val=")"/>
                          <m:sepChr m:val=""/>
                          <m:grow/>
                        </m:dPr>
                        <m:e>
                          <m:sSub>
                            <m:e>
                              <m:r>
                                <m:t>m</m:t>
                              </m:r>
                            </m:e>
                            <m:sub>
                              <m:r>
                                <m:t>000</m:t>
                              </m:r>
                            </m:sub>
                          </m:sSub>
                          <m:r>
                            <m:rPr>
                              <m:sty m:val="p"/>
                            </m:rPr>
                            <m:t>∨</m:t>
                          </m:r>
                          <m:sSub>
                            <m:e>
                              <m:r>
                                <m:t>m</m:t>
                              </m:r>
                            </m:e>
                            <m:sub>
                              <m:r>
                                <m:t>001</m:t>
                              </m:r>
                            </m:sub>
                          </m:sSub>
                          <m:r>
                            <m:rPr>
                              <m:sty m:val="p"/>
                            </m:rPr>
                            <m:t>∨</m:t>
                          </m:r>
                          <m:sSub>
                            <m:e>
                              <m:r>
                                <m:t>m</m:t>
                              </m:r>
                            </m:e>
                            <m:sub>
                              <m:r>
                                <m:t>011</m:t>
                              </m:r>
                            </m:sub>
                          </m:sSub>
                        </m:e>
                      </m:d>
                      <m:r>
                        <m:rPr>
                          <m:sty m:val="p"/>
                        </m:rPr>
                        <m:t>⇔</m:t>
                      </m:r>
                      <m:sSub>
                        <m:e>
                          <m:r>
                            <m:t>M</m:t>
                          </m:r>
                        </m:e>
                        <m:sub>
                          <m:r>
                            <m:t>000</m:t>
                          </m:r>
                        </m:sub>
                      </m:sSub>
                      <m:r>
                        <m:rPr>
                          <m:sty m:val="p"/>
                        </m:rPr>
                        <m:t>∧</m:t>
                      </m:r>
                      <m:sSub>
                        <m:e>
                          <m:r>
                            <m:t>M</m:t>
                          </m:r>
                        </m:e>
                        <m:sub>
                          <m:r>
                            <m:t>001</m:t>
                          </m:r>
                        </m:sub>
                      </m:sSub>
                      <m:r>
                        <m:rPr>
                          <m:sty m:val="p"/>
                        </m:rPr>
                        <m:t>∧</m:t>
                      </m:r>
                      <m:sSub>
                        <m:e>
                          <m:r>
                            <m:t>M</m:t>
                          </m:r>
                        </m:e>
                        <m:sub>
                          <m:r>
                            <m:t>011</m:t>
                          </m:r>
                        </m:sub>
                      </m:sSub>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p</m:t>
                          </m:r>
                          <m:r>
                            <m:rPr>
                              <m:sty m:val="p"/>
                            </m:rPr>
                            <m:t>∨</m:t>
                          </m:r>
                          <m:r>
                            <m:t>q</m:t>
                          </m:r>
                          <m:r>
                            <m:rPr>
                              <m:sty m:val="p"/>
                            </m:rPr>
                            <m:t>∨</m:t>
                          </m:r>
                          <m:r>
                            <m:t>r</m:t>
                          </m:r>
                        </m:e>
                      </m:d>
                      <m:r>
                        <m:rPr>
                          <m:sty m:val="p"/>
                        </m:rPr>
                        <m:t>∧</m:t>
                      </m:r>
                      <m:d>
                        <m:dPr>
                          <m:begChr m:val="("/>
                          <m:endChr m:val=")"/>
                          <m:sepChr m:val=""/>
                          <m:grow/>
                        </m:dPr>
                        <m:e>
                          <m:r>
                            <m:t>p</m:t>
                          </m:r>
                          <m:r>
                            <m:rPr>
                              <m:sty m:val="p"/>
                            </m:rPr>
                            <m:t>∨</m:t>
                          </m:r>
                          <m:r>
                            <m:t>q</m:t>
                          </m:r>
                          <m:r>
                            <m:rPr>
                              <m:sty m:val="p"/>
                            </m:rPr>
                            <m:t>∨</m:t>
                          </m:r>
                          <m:r>
                            <m:rPr>
                              <m:sty m:val="p"/>
                            </m:rPr>
                            <m:t>¬</m:t>
                          </m:r>
                          <m:r>
                            <m:t>r</m:t>
                          </m:r>
                        </m:e>
                      </m:d>
                      <m:r>
                        <m:rPr>
                          <m:sty m:val="p"/>
                        </m:rPr>
                        <m:t>∧</m:t>
                      </m:r>
                      <m:d>
                        <m:dPr>
                          <m:begChr m:val="("/>
                          <m:endChr m:val=")"/>
                          <m:sepChr m:val=""/>
                          <m:grow/>
                        </m:dPr>
                        <m:e>
                          <m:r>
                            <m:t>p</m:t>
                          </m:r>
                          <m:r>
                            <m:rPr>
                              <m:sty m:val="p"/>
                            </m:rPr>
                            <m:t>∨</m:t>
                          </m:r>
                          <m:r>
                            <m:rPr>
                              <m:sty m:val="p"/>
                            </m:rPr>
                            <m:t>¬</m:t>
                          </m:r>
                          <m:r>
                            <m:t>q</m:t>
                          </m:r>
                          <m:r>
                            <m:rPr>
                              <m:sty m:val="p"/>
                            </m:rPr>
                            <m:t>∨</m:t>
                          </m:r>
                          <m:r>
                            <m:rPr>
                              <m:sty m:val="p"/>
                            </m:rPr>
                            <m:t>¬</m:t>
                          </m:r>
                          <m:r>
                            <m:t>r</m:t>
                          </m:r>
                        </m:e>
                      </m:d>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indent="0" marL="0">
              <a:buNone/>
            </a:pPr>
            <a:r>
              <a:rPr/>
              <a:t>主析(合)取范式的应用:</a:t>
            </a:r>
          </a:p>
          <a:p>
            <a:pPr lvl="0"/>
            <a:r>
              <a:rPr/>
              <a:t>判断两命题公式是否等价;</a:t>
            </a:r>
          </a:p>
          <a:p>
            <a:pPr lvl="0"/>
            <a:r>
              <a:rPr/>
              <a:t>判断命题公式的类型.</a:t>
            </a:r>
          </a:p>
          <a:p>
            <a:pPr lvl="0" indent="0" marL="0">
              <a:buNone/>
            </a:pPr>
            <a:r>
              <a:rPr/>
              <a:t> </a:t>
            </a:r>
          </a:p>
          <a:p>
            <a:pPr lvl="0" indent="0" marL="0">
              <a:buNone/>
            </a:pPr>
            <a:r>
              <a:rPr/>
              <a:t>欲证明等价式, 可分别求出两个命题公式的主析取范式或主合取范式. 若它们相同, 则两命题公式等价; 否则两命题公式不等价.</a:t>
            </a:r>
          </a:p>
        </p:txBody>
      </p:sp>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设</a:t>
                </a:r>
                <a14:m>
                  <m:oMath xmlns:m="http://schemas.openxmlformats.org/officeDocument/2006/math">
                    <m:r>
                      <m:t>p</m:t>
                    </m:r>
                  </m:oMath>
                </a14:m>
                <a:r>
                  <a:rPr/>
                  <a:t>: 杭州是一个城市</a:t>
                </a:r>
              </a:p>
              <a:p>
                <a:pPr lvl="0" indent="0" marL="0">
                  <a:buNone/>
                </a:pPr>
                <a:r>
                  <a:rPr/>
                  <a:t>则</a:t>
                </a:r>
                <a14:m>
                  <m:oMath xmlns:m="http://schemas.openxmlformats.org/officeDocument/2006/math">
                    <m:r>
                      <m:rPr>
                        <m:sty m:val="p"/>
                      </m:rPr>
                      <m:t>¬</m:t>
                    </m:r>
                    <m:r>
                      <m:t>p</m:t>
                    </m:r>
                  </m:oMath>
                </a14:m>
                <a:r>
                  <a:rPr/>
                  <a:t>:杭州不是一个城市</a:t>
                </a:r>
              </a:p>
              <a:p>
                <a:pPr lvl="0" indent="0" marL="0">
                  <a:buNone/>
                </a:pPr>
                <a:r>
                  <a:rPr/>
                  <a:t>设</a:t>
                </a:r>
                <a14:m>
                  <m:oMath xmlns:m="http://schemas.openxmlformats.org/officeDocument/2006/math">
                    <m:r>
                      <m:t>q</m:t>
                    </m:r>
                  </m:oMath>
                </a14:m>
                <a:r>
                  <a:rPr/>
                  <a:t>: 每个实数都可表示成分数</a:t>
                </a:r>
              </a:p>
              <a:p>
                <a:pPr lvl="0" indent="0" marL="0">
                  <a:buNone/>
                </a:pPr>
                <a:r>
                  <a:rPr/>
                  <a:t>则</a:t>
                </a:r>
                <a14:m>
                  <m:oMath xmlns:m="http://schemas.openxmlformats.org/officeDocument/2006/math">
                    <m:r>
                      <m:rPr>
                        <m:sty m:val="p"/>
                      </m:rPr>
                      <m:t>¬</m:t>
                    </m:r>
                    <m:r>
                      <m:t>q</m:t>
                    </m:r>
                  </m:oMath>
                </a14:m>
                <a:r>
                  <a:rPr/>
                  <a:t>:并非每个实数都可表示成分数</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求证: </a:t>
                </a:r>
                <a14:m>
                  <m:oMath xmlns:m="http://schemas.openxmlformats.org/officeDocument/2006/math">
                    <m:d>
                      <m:dPr>
                        <m:begChr m:val="("/>
                        <m:endChr m:val=")"/>
                        <m:sepChr m:val=""/>
                        <m:grow/>
                      </m:dPr>
                      <m:e>
                        <m:r>
                          <m:t>p</m:t>
                        </m:r>
                        <m:r>
                          <m:rPr>
                            <m:sty m:val="p"/>
                          </m:rPr>
                          <m:t>→</m:t>
                        </m:r>
                        <m:r>
                          <m:t>q</m:t>
                        </m:r>
                      </m:e>
                    </m:d>
                    <m:r>
                      <m:rPr>
                        <m:sty m:val="p"/>
                      </m:rPr>
                      <m:t>∧</m:t>
                    </m:r>
                    <m:r>
                      <m:t>q</m:t>
                    </m:r>
                    <m:r>
                      <m:rPr>
                        <m:sty m:val="p"/>
                      </m:rPr>
                      <m:t>⇔</m:t>
                    </m:r>
                    <m:d>
                      <m:dPr>
                        <m:begChr m:val="("/>
                        <m:endChr m:val=")"/>
                        <m:sepChr m:val=""/>
                        <m:grow/>
                      </m:dPr>
                      <m:e>
                        <m:r>
                          <m:t>p</m:t>
                        </m:r>
                        <m:r>
                          <m:rPr>
                            <m:sty m:val="p"/>
                          </m:rPr>
                          <m:t>∨</m:t>
                        </m:r>
                        <m:r>
                          <m:rPr>
                            <m:sty m:val="p"/>
                          </m:rPr>
                          <m:t>¬</m:t>
                        </m:r>
                        <m:r>
                          <m:t>q</m:t>
                        </m:r>
                      </m:e>
                    </m:d>
                    <m:r>
                      <m:rPr>
                        <m:sty m:val="p"/>
                      </m:rPr>
                      <m:t>→</m:t>
                    </m:r>
                    <m:r>
                      <m:t>q</m:t>
                    </m:r>
                    <m:r>
                      <m:rPr>
                        <m:sty m:val="p"/>
                      </m:rPr>
                      <m:t>.</m:t>
                    </m:r>
                  </m:oMath>
                </a14:m>
              </a:p>
              <a:p>
                <a:pPr lvl="0" indent="0" marL="0">
                  <a:buNone/>
                </a:pPr>
                <a:r>
                  <a:rPr/>
                  <a:t>证明:</a:t>
                </a:r>
              </a:p>
              <a:p>
                <a:pPr lvl="0" indent="0" marL="0">
                  <a:buNone/>
                </a:pPr>
                <a14:m>
                  <m:oMathPara xmlns:m="http://schemas.openxmlformats.org/officeDocument/2006/math">
                    <m:oMathParaPr>
                      <m:jc m:val="center"/>
                    </m:oMathParaPr>
                    <m:oMath>
                      <m:d>
                        <m:dPr>
                          <m:begChr m:val="("/>
                          <m:endChr m:val=")"/>
                          <m:sepChr m:val=""/>
                          <m:grow/>
                        </m:dPr>
                        <m:e>
                          <m:r>
                            <m:t>p</m:t>
                          </m:r>
                          <m:r>
                            <m:rPr>
                              <m:sty m:val="p"/>
                            </m:rPr>
                            <m:t>→</m:t>
                          </m:r>
                          <m:r>
                            <m:t>q</m:t>
                          </m:r>
                        </m:e>
                      </m:d>
                      <m:r>
                        <m:rPr>
                          <m:sty m:val="p"/>
                        </m:rPr>
                        <m:t>∧</m:t>
                      </m:r>
                      <m:r>
                        <m:t>q</m:t>
                      </m:r>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rPr>
                              <m:sty m:val="p"/>
                            </m:rPr>
                            <m:t>¬</m:t>
                          </m:r>
                          <m:r>
                            <m:t>p</m:t>
                          </m:r>
                          <m:r>
                            <m:rPr>
                              <m:sty m:val="p"/>
                            </m:rPr>
                            <m:t>∨</m:t>
                          </m:r>
                          <m:r>
                            <m:t>q</m:t>
                          </m:r>
                        </m:e>
                      </m:d>
                      <m:r>
                        <m:rPr>
                          <m:sty m:val="p"/>
                        </m:rPr>
                        <m:t>∧</m:t>
                      </m:r>
                      <m:r>
                        <m:t>q</m:t>
                      </m:r>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rPr>
                              <m:sty m:val="p"/>
                            </m:rPr>
                            <m:t>¬</m:t>
                          </m:r>
                          <m:r>
                            <m:t>p</m:t>
                          </m:r>
                          <m:r>
                            <m:rPr>
                              <m:sty m:val="p"/>
                            </m:rPr>
                            <m:t>∨</m:t>
                          </m:r>
                          <m:r>
                            <m:t>q</m:t>
                          </m:r>
                        </m:e>
                      </m:d>
                      <m:r>
                        <m:rPr>
                          <m:sty m:val="p"/>
                        </m:rPr>
                        <m:t>∧</m:t>
                      </m:r>
                      <m:d>
                        <m:dPr>
                          <m:begChr m:val="("/>
                          <m:endChr m:val=")"/>
                          <m:sepChr m:val=""/>
                          <m:grow/>
                        </m:dPr>
                        <m:e>
                          <m:r>
                            <m:t>p</m:t>
                          </m:r>
                          <m:r>
                            <m:rPr>
                              <m:sty m:val="p"/>
                            </m:rPr>
                            <m:t>∨</m:t>
                          </m:r>
                          <m:r>
                            <m:t>q</m:t>
                          </m:r>
                        </m:e>
                      </m:d>
                      <m:r>
                        <m:rPr>
                          <m:sty m:val="p"/>
                        </m:rPr>
                        <m:t>∧</m:t>
                      </m:r>
                      <m:d>
                        <m:dPr>
                          <m:begChr m:val="("/>
                          <m:endChr m:val=")"/>
                          <m:sepChr m:val=""/>
                          <m:grow/>
                        </m:dPr>
                        <m:e>
                          <m:r>
                            <m:rPr>
                              <m:sty m:val="p"/>
                            </m:rPr>
                            <m:t>¬</m:t>
                          </m:r>
                          <m:r>
                            <m:t>p</m:t>
                          </m:r>
                          <m:r>
                            <m:rPr>
                              <m:sty m:val="p"/>
                            </m:rPr>
                            <m:t>∨</m:t>
                          </m:r>
                          <m:r>
                            <m:t>q</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p</m:t>
                          </m:r>
                          <m:r>
                            <m:rPr>
                              <m:sty m:val="p"/>
                            </m:rPr>
                            <m:t>∨</m:t>
                          </m:r>
                          <m:r>
                            <m:t>q</m:t>
                          </m:r>
                        </m:e>
                      </m:d>
                      <m:r>
                        <m:rPr>
                          <m:sty m:val="p"/>
                        </m:rPr>
                        <m:t>∧</m:t>
                      </m:r>
                      <m:d>
                        <m:dPr>
                          <m:begChr m:val="("/>
                          <m:endChr m:val=")"/>
                          <m:sepChr m:val=""/>
                          <m:grow/>
                        </m:dPr>
                        <m:e>
                          <m:r>
                            <m:rPr>
                              <m:sty m:val="p"/>
                            </m:rPr>
                            <m:t>¬</m:t>
                          </m:r>
                          <m:r>
                            <m:t>p</m:t>
                          </m:r>
                          <m:r>
                            <m:rPr>
                              <m:sty m:val="p"/>
                            </m:rPr>
                            <m:t>∨</m:t>
                          </m:r>
                          <m:r>
                            <m:t>q</m:t>
                          </m:r>
                        </m:e>
                      </m:d>
                    </m:oMath>
                  </m:oMathPara>
                </a14:m>
              </a:p>
              <a:p>
                <a:pPr lvl="0" indent="0" marL="0">
                  <a:buNone/>
                </a:pPr>
                <a:r>
                  <a:rPr/>
                  <a:t> </a:t>
                </a:r>
              </a:p>
              <a:p>
                <a:pPr lvl="0" indent="0" marL="0">
                  <a:buNone/>
                </a:pPr>
                <a14:m>
                  <m:oMathPara xmlns:m="http://schemas.openxmlformats.org/officeDocument/2006/math">
                    <m:oMathParaPr>
                      <m:jc m:val="center"/>
                    </m:oMathParaPr>
                    <m:oMath>
                      <m:d>
                        <m:dPr>
                          <m:begChr m:val="("/>
                          <m:endChr m:val=")"/>
                          <m:sepChr m:val=""/>
                          <m:grow/>
                        </m:dPr>
                        <m:e>
                          <m:r>
                            <m:t>p</m:t>
                          </m:r>
                          <m:r>
                            <m:rPr>
                              <m:sty m:val="p"/>
                            </m:rPr>
                            <m:t>∨</m:t>
                          </m:r>
                          <m:r>
                            <m:rPr>
                              <m:sty m:val="p"/>
                            </m:rPr>
                            <m:t>¬</m:t>
                          </m:r>
                          <m:r>
                            <m:t>q</m:t>
                          </m:r>
                        </m:e>
                      </m:d>
                      <m:r>
                        <m:rPr>
                          <m:sty m:val="p"/>
                        </m:rPr>
                        <m:t>→</m:t>
                      </m:r>
                      <m:r>
                        <m:t>q</m:t>
                      </m:r>
                    </m:oMath>
                  </m:oMathPara>
                </a14:m>
              </a:p>
              <a:p>
                <a:pPr lvl="0" indent="0" marL="0">
                  <a:buNone/>
                </a:pPr>
                <a14:m>
                  <m:oMathPara xmlns:m="http://schemas.openxmlformats.org/officeDocument/2006/math">
                    <m:oMathParaPr>
                      <m:jc m:val="center"/>
                    </m:oMathParaPr>
                    <m:oMath>
                      <m:r>
                        <m:rPr>
                          <m:sty m:val="p"/>
                        </m:rPr>
                        <m:t>⇔</m:t>
                      </m:r>
                      <m:r>
                        <m:rPr>
                          <m:sty m:val="p"/>
                        </m:rPr>
                        <m:t>¬</m:t>
                      </m:r>
                      <m:d>
                        <m:dPr>
                          <m:begChr m:val="("/>
                          <m:endChr m:val=")"/>
                          <m:sepChr m:val=""/>
                          <m:grow/>
                        </m:dPr>
                        <m:e>
                          <m:r>
                            <m:t>p</m:t>
                          </m:r>
                          <m:r>
                            <m:rPr>
                              <m:sty m:val="p"/>
                            </m:rPr>
                            <m:t>∨</m:t>
                          </m:r>
                          <m:r>
                            <m:rPr>
                              <m:sty m:val="p"/>
                            </m:rPr>
                            <m:t>¬</m:t>
                          </m:r>
                          <m:r>
                            <m:t>q</m:t>
                          </m:r>
                        </m:e>
                      </m:d>
                      <m:r>
                        <m:rPr>
                          <m:sty m:val="p"/>
                        </m:rPr>
                        <m:t>∨</m:t>
                      </m:r>
                      <m:r>
                        <m:t>q</m:t>
                      </m:r>
                      <m:r>
                        <m:rPr>
                          <m:sty m:val="p"/>
                        </m:rPr>
                        <m:t>⇔</m:t>
                      </m:r>
                      <m:d>
                        <m:dPr>
                          <m:begChr m:val="("/>
                          <m:endChr m:val=")"/>
                          <m:sepChr m:val=""/>
                          <m:grow/>
                        </m:dPr>
                        <m:e>
                          <m:r>
                            <m:rPr>
                              <m:sty m:val="p"/>
                            </m:rPr>
                            <m:t>¬</m:t>
                          </m:r>
                          <m:r>
                            <m:t>p</m:t>
                          </m:r>
                          <m:r>
                            <m:rPr>
                              <m:sty m:val="p"/>
                            </m:rPr>
                            <m:t>∧</m:t>
                          </m:r>
                          <m:r>
                            <m:t>q</m:t>
                          </m:r>
                        </m:e>
                      </m:d>
                      <m:r>
                        <m:rPr>
                          <m:sty m:val="p"/>
                        </m:rPr>
                        <m:t>∨</m:t>
                      </m:r>
                      <m:r>
                        <m:t>q</m:t>
                      </m:r>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rPr>
                              <m:sty m:val="p"/>
                            </m:rPr>
                            <m:t>¬</m:t>
                          </m:r>
                          <m:r>
                            <m:t>p</m:t>
                          </m:r>
                          <m:r>
                            <m:rPr>
                              <m:sty m:val="p"/>
                            </m:rPr>
                            <m:t>∨</m:t>
                          </m:r>
                          <m:r>
                            <m:t>q</m:t>
                          </m:r>
                        </m:e>
                      </m:d>
                      <m:r>
                        <m:rPr>
                          <m:sty m:val="p"/>
                        </m:rPr>
                        <m:t>∧</m:t>
                      </m:r>
                      <m:r>
                        <m:t>q</m:t>
                      </m:r>
                      <m:r>
                        <m:rPr>
                          <m:sty m:val="p"/>
                        </m:rPr>
                        <m:t>⇔</m:t>
                      </m:r>
                      <m:d>
                        <m:dPr>
                          <m:begChr m:val="("/>
                          <m:endChr m:val=")"/>
                          <m:sepChr m:val=""/>
                          <m:grow/>
                        </m:dPr>
                        <m:e>
                          <m:r>
                            <m:rPr>
                              <m:sty m:val="p"/>
                            </m:rPr>
                            <m:t>¬</m:t>
                          </m:r>
                          <m:r>
                            <m:t>p</m:t>
                          </m:r>
                          <m:r>
                            <m:rPr>
                              <m:sty m:val="p"/>
                            </m:rPr>
                            <m:t>∨</m:t>
                          </m:r>
                          <m:r>
                            <m:t>q</m:t>
                          </m:r>
                        </m:e>
                      </m:d>
                      <m:r>
                        <m:rPr>
                          <m:sty m:val="p"/>
                        </m:rPr>
                        <m:t>∧</m:t>
                      </m:r>
                      <m:d>
                        <m:dPr>
                          <m:begChr m:val="("/>
                          <m:endChr m:val=")"/>
                          <m:sepChr m:val=""/>
                          <m:grow/>
                        </m:dPr>
                        <m:e>
                          <m:r>
                            <m:t>p</m:t>
                          </m:r>
                          <m:r>
                            <m:rPr>
                              <m:sty m:val="p"/>
                            </m:rPr>
                            <m:t>∨</m:t>
                          </m:r>
                          <m:r>
                            <m:t>q</m:t>
                          </m:r>
                        </m:e>
                      </m:d>
                      <m:r>
                        <m:rPr>
                          <m:sty m:val="p"/>
                        </m:rPr>
                        <m:t>∧</m:t>
                      </m:r>
                      <m:d>
                        <m:dPr>
                          <m:begChr m:val="("/>
                          <m:endChr m:val=")"/>
                          <m:sepChr m:val=""/>
                          <m:grow/>
                        </m:dPr>
                        <m:e>
                          <m:r>
                            <m:rPr>
                              <m:sty m:val="p"/>
                            </m:rPr>
                            <m:t>¬</m:t>
                          </m:r>
                          <m:r>
                            <m:t>p</m:t>
                          </m:r>
                          <m:r>
                            <m:rPr>
                              <m:sty m:val="p"/>
                            </m:rPr>
                            <m:t>∨</m:t>
                          </m:r>
                          <m:r>
                            <m:t>q</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p</m:t>
                          </m:r>
                          <m:r>
                            <m:rPr>
                              <m:sty m:val="p"/>
                            </m:rPr>
                            <m:t>∨</m:t>
                          </m:r>
                          <m:r>
                            <m:t>q</m:t>
                          </m:r>
                        </m:e>
                      </m:d>
                      <m:r>
                        <m:rPr>
                          <m:sty m:val="p"/>
                        </m:rPr>
                        <m:t>∧</m:t>
                      </m:r>
                      <m:d>
                        <m:dPr>
                          <m:begChr m:val="("/>
                          <m:endChr m:val=")"/>
                          <m:sepChr m:val=""/>
                          <m:grow/>
                        </m:dPr>
                        <m:e>
                          <m:r>
                            <m:rPr>
                              <m:sty m:val="p"/>
                            </m:rPr>
                            <m:t>¬</m:t>
                          </m:r>
                          <m:r>
                            <m:t>p</m:t>
                          </m:r>
                          <m:r>
                            <m:rPr>
                              <m:sty m:val="p"/>
                            </m:rPr>
                            <m:t>∨</m:t>
                          </m:r>
                          <m:r>
                            <m:t>q</m:t>
                          </m:r>
                        </m:e>
                      </m:d>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利用主析(合)取范式判定公式类型:</a:t>
                </a:r>
              </a:p>
              <a:p>
                <a:pPr lvl="0" indent="-457200" marL="457200">
                  <a:buAutoNum type="arabicParenBoth"/>
                </a:pPr>
                <a:r>
                  <a:rPr/>
                  <a:t>若</a:t>
                </a:r>
                <a14:m>
                  <m:oMath xmlns:m="http://schemas.openxmlformats.org/officeDocument/2006/math">
                    <m:r>
                      <m:t>A</m:t>
                    </m:r>
                  </m:oMath>
                </a14:m>
                <a:r>
                  <a:rPr/>
                  <a:t>等价于</a:t>
                </a:r>
                <a14:m>
                  <m:oMath xmlns:m="http://schemas.openxmlformats.org/officeDocument/2006/math">
                    <m:r>
                      <m:t>T</m:t>
                    </m:r>
                  </m:oMath>
                </a14:m>
                <a:r>
                  <a:rPr/>
                  <a:t>或</a:t>
                </a:r>
                <a14:m>
                  <m:oMath xmlns:m="http://schemas.openxmlformats.org/officeDocument/2006/math">
                    <m:r>
                      <m:t>A</m:t>
                    </m:r>
                  </m:oMath>
                </a14:m>
                <a:r>
                  <a:rPr/>
                  <a:t>的主析取范式含有</a:t>
                </a:r>
                <a14:m>
                  <m:oMath xmlns:m="http://schemas.openxmlformats.org/officeDocument/2006/math">
                    <m:sSup>
                      <m:e>
                        <m:r>
                          <m:t>2</m:t>
                        </m:r>
                      </m:e>
                      <m:sup>
                        <m:r>
                          <m:t>n</m:t>
                        </m:r>
                      </m:sup>
                    </m:sSup>
                  </m:oMath>
                </a14:m>
                <a:r>
                  <a:rPr/>
                  <a:t>个极小项, 则</a:t>
                </a:r>
                <a14:m>
                  <m:oMath xmlns:m="http://schemas.openxmlformats.org/officeDocument/2006/math">
                    <m:r>
                      <m:t>A</m:t>
                    </m:r>
                  </m:oMath>
                </a14:m>
                <a:r>
                  <a:rPr/>
                  <a:t>为永真式;</a:t>
                </a:r>
              </a:p>
              <a:p>
                <a:pPr lvl="0" indent="-457200" marL="457200">
                  <a:buAutoNum type="arabicParenBoth"/>
                </a:pPr>
                <a:r>
                  <a:rPr/>
                  <a:t>若</a:t>
                </a:r>
                <a14:m>
                  <m:oMath xmlns:m="http://schemas.openxmlformats.org/officeDocument/2006/math">
                    <m:r>
                      <m:t>A</m:t>
                    </m:r>
                  </m:oMath>
                </a14:m>
                <a:r>
                  <a:rPr/>
                  <a:t>等价于</a:t>
                </a:r>
                <a14:m>
                  <m:oMath xmlns:m="http://schemas.openxmlformats.org/officeDocument/2006/math">
                    <m:r>
                      <m:t>F</m:t>
                    </m:r>
                  </m:oMath>
                </a14:m>
                <a:r>
                  <a:rPr/>
                  <a:t>或</a:t>
                </a:r>
                <a14:m>
                  <m:oMath xmlns:m="http://schemas.openxmlformats.org/officeDocument/2006/math">
                    <m:r>
                      <m:t>A</m:t>
                    </m:r>
                  </m:oMath>
                </a14:m>
                <a:r>
                  <a:rPr/>
                  <a:t>的主合取范式含有</a:t>
                </a:r>
                <a14:m>
                  <m:oMath xmlns:m="http://schemas.openxmlformats.org/officeDocument/2006/math">
                    <m:sSup>
                      <m:e>
                        <m:r>
                          <m:t>2</m:t>
                        </m:r>
                      </m:e>
                      <m:sup>
                        <m:r>
                          <m:t>n</m:t>
                        </m:r>
                      </m:sup>
                    </m:sSup>
                  </m:oMath>
                </a14:m>
                <a:r>
                  <a:rPr/>
                  <a:t>个极大项, 则</a:t>
                </a:r>
                <a14:m>
                  <m:oMath xmlns:m="http://schemas.openxmlformats.org/officeDocument/2006/math">
                    <m:r>
                      <m:t>A</m:t>
                    </m:r>
                  </m:oMath>
                </a14:m>
                <a:r>
                  <a:rPr/>
                  <a:t>为永假式;</a:t>
                </a:r>
              </a:p>
              <a:p>
                <a:pPr lvl="0" indent="-457200" marL="457200">
                  <a:buAutoNum type="arabicParenBoth"/>
                </a:pPr>
                <a:r>
                  <a:rPr/>
                  <a:t>若</a:t>
                </a:r>
                <a14:m>
                  <m:oMath xmlns:m="http://schemas.openxmlformats.org/officeDocument/2006/math">
                    <m:r>
                      <m:t>A</m:t>
                    </m:r>
                  </m:oMath>
                </a14:m>
                <a:r>
                  <a:rPr/>
                  <a:t>不等价于</a:t>
                </a:r>
                <a14:m>
                  <m:oMath xmlns:m="http://schemas.openxmlformats.org/officeDocument/2006/math">
                    <m:r>
                      <m:t>T</m:t>
                    </m:r>
                  </m:oMath>
                </a14:m>
                <a:r>
                  <a:rPr/>
                  <a:t>也不等价于</a:t>
                </a:r>
                <a14:m>
                  <m:oMath xmlns:m="http://schemas.openxmlformats.org/officeDocument/2006/math">
                    <m:r>
                      <m:t>F</m:t>
                    </m:r>
                  </m:oMath>
                </a14:m>
                <a:r>
                  <a:rPr/>
                  <a:t>, 且其主析取范式中的极小项小于</a:t>
                </a:r>
                <a14:m>
                  <m:oMath xmlns:m="http://schemas.openxmlformats.org/officeDocument/2006/math">
                    <m:sSup>
                      <m:e>
                        <m:r>
                          <m:t>2</m:t>
                        </m:r>
                      </m:e>
                      <m:sup>
                        <m:r>
                          <m:t>n</m:t>
                        </m:r>
                      </m:sup>
                    </m:sSup>
                  </m:oMath>
                </a14:m>
                <a:r>
                  <a:rPr/>
                  <a:t>个, 主合取范式中的极大项小于</a:t>
                </a:r>
                <a14:m>
                  <m:oMath xmlns:m="http://schemas.openxmlformats.org/officeDocument/2006/math">
                    <m:sSup>
                      <m:e>
                        <m:r>
                          <m:t>2</m:t>
                        </m:r>
                      </m:e>
                      <m:sup>
                        <m:r>
                          <m:t>n</m:t>
                        </m:r>
                      </m:sup>
                    </m:sSup>
                  </m:oMath>
                </a14:m>
                <a:r>
                  <a:rPr/>
                  <a:t>个, 则</a:t>
                </a:r>
                <a14:m>
                  <m:oMath xmlns:m="http://schemas.openxmlformats.org/officeDocument/2006/math">
                    <m:r>
                      <m:t>A</m:t>
                    </m:r>
                  </m:oMath>
                </a14:m>
                <a:r>
                  <a:rPr/>
                  <a:t>为可满足式.</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判定下列命题公式的类型.</a:t>
                </a:r>
              </a:p>
              <a:p>
                <a:pPr lvl="0" indent="-457200" marL="457200">
                  <a:buAutoNum type="arabicParenBoth"/>
                </a:pPr>
                <a14:m>
                  <m:oMath xmlns:m="http://schemas.openxmlformats.org/officeDocument/2006/math">
                    <m:r>
                      <m:t>p</m:t>
                    </m:r>
                    <m:r>
                      <m:rPr>
                        <m:sty m:val="p"/>
                      </m:rPr>
                      <m:t>∨</m:t>
                    </m:r>
                    <m:d>
                      <m:dPr>
                        <m:begChr m:val="("/>
                        <m:endChr m:val=")"/>
                        <m:sepChr m:val=""/>
                        <m:grow/>
                      </m:dPr>
                      <m:e>
                        <m:d>
                          <m:dPr>
                            <m:begChr m:val="("/>
                            <m:endChr m:val=")"/>
                            <m:sepChr m:val=""/>
                            <m:grow/>
                          </m:dPr>
                          <m:e>
                            <m:r>
                              <m:t>p</m:t>
                            </m:r>
                            <m:r>
                              <m:rPr>
                                <m:sty m:val="p"/>
                              </m:rPr>
                              <m:t>∨</m:t>
                            </m:r>
                            <m:r>
                              <m:t>q</m:t>
                            </m:r>
                          </m:e>
                        </m:d>
                        <m:r>
                          <m:rPr>
                            <m:sty m:val="p"/>
                          </m:rPr>
                          <m:t>→</m:t>
                        </m:r>
                        <m:r>
                          <m:t>q</m:t>
                        </m:r>
                      </m:e>
                    </m:d>
                  </m:oMath>
                </a14:m>
              </a:p>
              <a:p>
                <a:pPr lvl="0" indent="0" marL="0">
                  <a:buNone/>
                </a:pPr>
                <a:r>
                  <a:rPr/>
                  <a:t>解:</a:t>
                </a:r>
              </a:p>
              <a:p>
                <a:pPr lvl="0" indent="0" marL="0">
                  <a:buNone/>
                </a:pPr>
                <a14:m>
                  <m:oMathPara xmlns:m="http://schemas.openxmlformats.org/officeDocument/2006/math">
                    <m:oMathParaPr>
                      <m:jc m:val="center"/>
                    </m:oMathParaPr>
                    <m:oMath>
                      <m:r>
                        <m:t>p</m:t>
                      </m:r>
                      <m:r>
                        <m:rPr>
                          <m:sty m:val="p"/>
                        </m:rPr>
                        <m:t>∨</m:t>
                      </m:r>
                      <m:d>
                        <m:dPr>
                          <m:begChr m:val="("/>
                          <m:endChr m:val=")"/>
                          <m:sepChr m:val=""/>
                          <m:grow/>
                        </m:dPr>
                        <m:e>
                          <m:d>
                            <m:dPr>
                              <m:begChr m:val="("/>
                              <m:endChr m:val=")"/>
                              <m:sepChr m:val=""/>
                              <m:grow/>
                            </m:dPr>
                            <m:e>
                              <m:r>
                                <m:t>p</m:t>
                              </m:r>
                              <m:r>
                                <m:rPr>
                                  <m:sty m:val="p"/>
                                </m:rPr>
                                <m:t>∨</m:t>
                              </m:r>
                              <m:r>
                                <m:t>q</m:t>
                              </m:r>
                            </m:e>
                          </m:d>
                          <m:r>
                            <m:rPr>
                              <m:sty m:val="p"/>
                            </m:rPr>
                            <m:t>→</m:t>
                          </m:r>
                          <m:r>
                            <m:t>q</m:t>
                          </m:r>
                        </m:e>
                      </m:d>
                    </m:oMath>
                  </m:oMathPara>
                </a14:m>
              </a:p>
              <a:p>
                <a:pPr lvl="0" indent="0" marL="0">
                  <a:buNone/>
                </a:pPr>
                <a14:m>
                  <m:oMathPara xmlns:m="http://schemas.openxmlformats.org/officeDocument/2006/math">
                    <m:oMathParaPr>
                      <m:jc m:val="center"/>
                    </m:oMathParaPr>
                    <m:oMath>
                      <m:r>
                        <m:rPr>
                          <m:sty m:val="p"/>
                        </m:rPr>
                        <m:t>⇔</m:t>
                      </m:r>
                      <m:r>
                        <m:t>p</m:t>
                      </m:r>
                      <m:r>
                        <m:rPr>
                          <m:sty m:val="p"/>
                        </m:rPr>
                        <m:t>∨</m:t>
                      </m:r>
                      <m:d>
                        <m:dPr>
                          <m:begChr m:val="("/>
                          <m:endChr m:val=")"/>
                          <m:sepChr m:val=""/>
                          <m:grow/>
                        </m:dPr>
                        <m:e>
                          <m:r>
                            <m:rPr>
                              <m:sty m:val="p"/>
                            </m:rPr>
                            <m:t>¬</m:t>
                          </m:r>
                          <m:d>
                            <m:dPr>
                              <m:begChr m:val="("/>
                              <m:endChr m:val=")"/>
                              <m:sepChr m:val=""/>
                              <m:grow/>
                            </m:dPr>
                            <m:e>
                              <m:r>
                                <m:t>p</m:t>
                              </m:r>
                              <m:r>
                                <m:rPr>
                                  <m:sty m:val="p"/>
                                </m:rPr>
                                <m:t>∨</m:t>
                              </m:r>
                              <m:r>
                                <m:t>q</m:t>
                              </m:r>
                            </m:e>
                          </m:d>
                          <m:r>
                            <m:rPr>
                              <m:sty m:val="p"/>
                            </m:rPr>
                            <m:t>∨</m:t>
                          </m:r>
                          <m:r>
                            <m:t>q</m:t>
                          </m:r>
                        </m:e>
                      </m:d>
                    </m:oMath>
                  </m:oMathPara>
                </a14:m>
              </a:p>
              <a:p>
                <a:pPr lvl="0" indent="0" marL="0">
                  <a:buNone/>
                </a:pPr>
                <a14:m>
                  <m:oMathPara xmlns:m="http://schemas.openxmlformats.org/officeDocument/2006/math">
                    <m:oMathParaPr>
                      <m:jc m:val="center"/>
                    </m:oMathParaPr>
                    <m:oMath>
                      <m:r>
                        <m:rPr>
                          <m:sty m:val="p"/>
                        </m:rPr>
                        <m:t>⇔</m:t>
                      </m:r>
                      <m:r>
                        <m:t>p</m:t>
                      </m:r>
                      <m:r>
                        <m:rPr>
                          <m:sty m:val="p"/>
                        </m:rPr>
                        <m:t>∨</m:t>
                      </m:r>
                      <m:r>
                        <m:t>q</m:t>
                      </m:r>
                      <m:r>
                        <m:rPr>
                          <m:sty m:val="p"/>
                        </m:rPr>
                        <m:t>∨</m:t>
                      </m:r>
                      <m:d>
                        <m:dPr>
                          <m:begChr m:val="("/>
                          <m:endChr m:val=")"/>
                          <m:sepChr m:val=""/>
                          <m:grow/>
                        </m:dPr>
                        <m:e>
                          <m:r>
                            <m:rPr>
                              <m:sty m:val="p"/>
                            </m:rPr>
                            <m:t>¬</m:t>
                          </m:r>
                          <m:r>
                            <m:t>p</m:t>
                          </m:r>
                          <m:r>
                            <m:rPr>
                              <m:sty m:val="p"/>
                            </m:rPr>
                            <m:t>∧</m:t>
                          </m:r>
                          <m:r>
                            <m:rPr>
                              <m:sty m:val="p"/>
                            </m:rPr>
                            <m:t>¬</m:t>
                          </m:r>
                          <m:r>
                            <m:t>q</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p</m:t>
                          </m:r>
                          <m:r>
                            <m:rPr>
                              <m:sty m:val="p"/>
                            </m:rPr>
                            <m:t>∧</m:t>
                          </m:r>
                          <m:d>
                            <m:dPr>
                              <m:begChr m:val="("/>
                              <m:endChr m:val=")"/>
                              <m:sepChr m:val=""/>
                              <m:grow/>
                            </m:dPr>
                            <m:e>
                              <m:r>
                                <m:t>q</m:t>
                              </m:r>
                              <m:r>
                                <m:rPr>
                                  <m:sty m:val="p"/>
                                </m:rPr>
                                <m:t>∨</m:t>
                              </m:r>
                              <m:r>
                                <m:rPr>
                                  <m:sty m:val="p"/>
                                </m:rPr>
                                <m:t>¬</m:t>
                              </m:r>
                              <m:r>
                                <m:t>q</m:t>
                              </m:r>
                            </m:e>
                          </m:d>
                        </m:e>
                      </m:d>
                      <m:r>
                        <m:rPr>
                          <m:sty m:val="p"/>
                        </m:rPr>
                        <m:t>∨</m:t>
                      </m:r>
                      <m:d>
                        <m:dPr>
                          <m:begChr m:val="("/>
                          <m:endChr m:val=")"/>
                          <m:sepChr m:val=""/>
                          <m:grow/>
                        </m:dPr>
                        <m:e>
                          <m:d>
                            <m:dPr>
                              <m:begChr m:val="("/>
                              <m:endChr m:val=")"/>
                              <m:sepChr m:val=""/>
                              <m:grow/>
                            </m:dPr>
                            <m:e>
                              <m:r>
                                <m:t>p</m:t>
                              </m:r>
                              <m:r>
                                <m:rPr>
                                  <m:sty m:val="p"/>
                                </m:rPr>
                                <m:t>∨</m:t>
                              </m:r>
                              <m:r>
                                <m:rPr>
                                  <m:sty m:val="p"/>
                                </m:rPr>
                                <m:t>¬</m:t>
                              </m:r>
                              <m:r>
                                <m:t>p</m:t>
                              </m:r>
                            </m:e>
                          </m:d>
                          <m:r>
                            <m:rPr>
                              <m:sty m:val="p"/>
                            </m:rPr>
                            <m:t>∧</m:t>
                          </m:r>
                          <m:r>
                            <m:t>q</m:t>
                          </m:r>
                        </m:e>
                      </m:d>
                      <m:r>
                        <m:rPr>
                          <m:sty m:val="p"/>
                        </m:rPr>
                        <m:t>∨</m:t>
                      </m:r>
                      <m:d>
                        <m:dPr>
                          <m:begChr m:val="("/>
                          <m:endChr m:val=")"/>
                          <m:sepChr m:val=""/>
                          <m:grow/>
                        </m:dPr>
                        <m:e>
                          <m:r>
                            <m:rPr>
                              <m:sty m:val="p"/>
                            </m:rPr>
                            <m:t>¬</m:t>
                          </m:r>
                          <m:r>
                            <m:t>p</m:t>
                          </m:r>
                          <m:r>
                            <m:rPr>
                              <m:sty m:val="p"/>
                            </m:rPr>
                            <m:t>∧</m:t>
                          </m:r>
                          <m:r>
                            <m:rPr>
                              <m:sty m:val="p"/>
                            </m:rPr>
                            <m:t>¬</m:t>
                          </m:r>
                          <m:r>
                            <m:t>q</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p</m:t>
                          </m:r>
                          <m:r>
                            <m:rPr>
                              <m:sty m:val="p"/>
                            </m:rPr>
                            <m:t>∧</m:t>
                          </m:r>
                          <m:r>
                            <m:t>q</m:t>
                          </m:r>
                        </m:e>
                      </m:d>
                      <m:r>
                        <m:rPr>
                          <m:sty m:val="p"/>
                        </m:rPr>
                        <m:t>∨</m:t>
                      </m:r>
                      <m:d>
                        <m:dPr>
                          <m:begChr m:val="("/>
                          <m:endChr m:val=")"/>
                          <m:sepChr m:val=""/>
                          <m:grow/>
                        </m:dPr>
                        <m:e>
                          <m:r>
                            <m:t>p</m:t>
                          </m:r>
                          <m:r>
                            <m:rPr>
                              <m:sty m:val="p"/>
                            </m:rPr>
                            <m:t>∧</m:t>
                          </m:r>
                          <m:r>
                            <m:rPr>
                              <m:sty m:val="p"/>
                            </m:rPr>
                            <m:t>¬</m:t>
                          </m:r>
                          <m:r>
                            <m:t>q</m:t>
                          </m:r>
                        </m:e>
                      </m:d>
                      <m:r>
                        <m:rPr>
                          <m:sty m:val="p"/>
                        </m:rPr>
                        <m:t>∨</m:t>
                      </m:r>
                      <m:d>
                        <m:dPr>
                          <m:begChr m:val="("/>
                          <m:endChr m:val=")"/>
                          <m:sepChr m:val=""/>
                          <m:grow/>
                        </m:dPr>
                        <m:e>
                          <m:r>
                            <m:t>p</m:t>
                          </m:r>
                          <m:r>
                            <m:rPr>
                              <m:sty m:val="p"/>
                            </m:rPr>
                            <m:t>∧</m:t>
                          </m:r>
                          <m:r>
                            <m:t>q</m:t>
                          </m:r>
                        </m:e>
                      </m:d>
                      <m:r>
                        <m:rPr>
                          <m:sty m:val="p"/>
                        </m:rPr>
                        <m:t>∨</m:t>
                      </m:r>
                      <m:d>
                        <m:dPr>
                          <m:begChr m:val="("/>
                          <m:endChr m:val=")"/>
                          <m:sepChr m:val=""/>
                          <m:grow/>
                        </m:dPr>
                        <m:e>
                          <m:r>
                            <m:rPr>
                              <m:sty m:val="p"/>
                            </m:rPr>
                            <m:t>¬</m:t>
                          </m:r>
                          <m:r>
                            <m:t>p</m:t>
                          </m:r>
                          <m:r>
                            <m:rPr>
                              <m:sty m:val="p"/>
                            </m:rPr>
                            <m:t>∧</m:t>
                          </m:r>
                          <m:r>
                            <m:t>q</m:t>
                          </m:r>
                        </m:e>
                      </m:d>
                      <m:r>
                        <m:rPr>
                          <m:sty m:val="p"/>
                        </m:rPr>
                        <m:t>∨</m:t>
                      </m:r>
                      <m:d>
                        <m:dPr>
                          <m:begChr m:val="("/>
                          <m:endChr m:val=")"/>
                          <m:sepChr m:val=""/>
                          <m:grow/>
                        </m:dPr>
                        <m:e>
                          <m:r>
                            <m:rPr>
                              <m:sty m:val="p"/>
                            </m:rPr>
                            <m:t>¬</m:t>
                          </m:r>
                          <m:r>
                            <m:t>p</m:t>
                          </m:r>
                          <m:r>
                            <m:rPr>
                              <m:sty m:val="p"/>
                            </m:rPr>
                            <m:t>∧</m:t>
                          </m:r>
                          <m:r>
                            <m:rPr>
                              <m:sty m:val="p"/>
                            </m:rPr>
                            <m:t>¬</m:t>
                          </m:r>
                          <m:r>
                            <m:t>q</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p</m:t>
                          </m:r>
                          <m:r>
                            <m:rPr>
                              <m:sty m:val="p"/>
                            </m:rPr>
                            <m:t>∧</m:t>
                          </m:r>
                          <m:r>
                            <m:t>q</m:t>
                          </m:r>
                        </m:e>
                      </m:d>
                      <m:r>
                        <m:rPr>
                          <m:sty m:val="p"/>
                        </m:rPr>
                        <m:t>∨</m:t>
                      </m:r>
                      <m:d>
                        <m:dPr>
                          <m:begChr m:val="("/>
                          <m:endChr m:val=")"/>
                          <m:sepChr m:val=""/>
                          <m:grow/>
                        </m:dPr>
                        <m:e>
                          <m:r>
                            <m:t>p</m:t>
                          </m:r>
                          <m:r>
                            <m:rPr>
                              <m:sty m:val="p"/>
                            </m:rPr>
                            <m:t>∧</m:t>
                          </m:r>
                          <m:r>
                            <m:rPr>
                              <m:sty m:val="p"/>
                            </m:rPr>
                            <m:t>¬</m:t>
                          </m:r>
                          <m:r>
                            <m:t>q</m:t>
                          </m:r>
                        </m:e>
                      </m:d>
                      <m:r>
                        <m:rPr>
                          <m:sty m:val="p"/>
                        </m:rPr>
                        <m:t>∨</m:t>
                      </m:r>
                      <m:d>
                        <m:dPr>
                          <m:begChr m:val="("/>
                          <m:endChr m:val=")"/>
                          <m:sepChr m:val=""/>
                          <m:grow/>
                        </m:dPr>
                        <m:e>
                          <m:r>
                            <m:rPr>
                              <m:sty m:val="p"/>
                            </m:rPr>
                            <m:t>¬</m:t>
                          </m:r>
                          <m:r>
                            <m:t>p</m:t>
                          </m:r>
                          <m:r>
                            <m:rPr>
                              <m:sty m:val="p"/>
                            </m:rPr>
                            <m:t>∧</m:t>
                          </m:r>
                          <m:r>
                            <m:t>q</m:t>
                          </m:r>
                        </m:e>
                      </m:d>
                      <m:r>
                        <m:rPr>
                          <m:sty m:val="p"/>
                        </m:rPr>
                        <m:t>∨</m:t>
                      </m:r>
                      <m:d>
                        <m:dPr>
                          <m:begChr m:val="("/>
                          <m:endChr m:val=")"/>
                          <m:sepChr m:val=""/>
                          <m:grow/>
                        </m:dPr>
                        <m:e>
                          <m:r>
                            <m:rPr>
                              <m:sty m:val="p"/>
                            </m:rPr>
                            <m:t>¬</m:t>
                          </m:r>
                          <m:r>
                            <m:t>p</m:t>
                          </m:r>
                          <m:r>
                            <m:rPr>
                              <m:sty m:val="p"/>
                            </m:rPr>
                            <m:t>∧</m:t>
                          </m:r>
                          <m:r>
                            <m:rPr>
                              <m:sty m:val="p"/>
                            </m:rPr>
                            <m:t>¬</m:t>
                          </m:r>
                          <m:r>
                            <m:t>q</m:t>
                          </m:r>
                        </m:e>
                      </m:d>
                    </m:oMath>
                  </m:oMathPara>
                </a14:m>
              </a:p>
              <a:p>
                <a:pPr lvl="0" indent="0" marL="0">
                  <a:buNone/>
                </a:pPr>
                <a:r>
                  <a:rPr/>
                  <a:t>主析取范式含4个极小项, 因此为永真式.</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457200" marL="457200">
                  <a:buAutoNum startAt="2" type="arabicParenBoth"/>
                </a:pPr>
                <a14:m>
                  <m:oMath xmlns:m="http://schemas.openxmlformats.org/officeDocument/2006/math">
                    <m:r>
                      <m:t>q</m:t>
                    </m:r>
                    <m:r>
                      <m:rPr>
                        <m:sty m:val="p"/>
                      </m:rPr>
                      <m:t>∧</m:t>
                    </m:r>
                    <m:d>
                      <m:dPr>
                        <m:begChr m:val="("/>
                        <m:endChr m:val=")"/>
                        <m:sepChr m:val=""/>
                        <m:grow/>
                      </m:dPr>
                      <m:e>
                        <m:r>
                          <m:t>q</m:t>
                        </m:r>
                        <m:r>
                          <m:rPr>
                            <m:sty m:val="p"/>
                          </m:rPr>
                          <m:t>→</m:t>
                        </m:r>
                        <m:r>
                          <m:t>p</m:t>
                        </m:r>
                      </m:e>
                    </m:d>
                    <m:r>
                      <m:rPr>
                        <m:sty m:val="p"/>
                      </m:rPr>
                      <m:t>∧</m:t>
                    </m:r>
                    <m:d>
                      <m:dPr>
                        <m:begChr m:val="("/>
                        <m:endChr m:val=")"/>
                        <m:sepChr m:val=""/>
                        <m:grow/>
                      </m:dPr>
                      <m:e>
                        <m:r>
                          <m:t>p</m:t>
                        </m:r>
                        <m:r>
                          <m:rPr>
                            <m:sty m:val="p"/>
                          </m:rPr>
                          <m:t>→</m:t>
                        </m:r>
                        <m:r>
                          <m:rPr>
                            <m:sty m:val="p"/>
                          </m:rPr>
                          <m:t>¬</m:t>
                        </m:r>
                        <m:r>
                          <m:t>q</m:t>
                        </m:r>
                      </m:e>
                    </m:d>
                  </m:oMath>
                </a14:m>
              </a:p>
              <a:p>
                <a:pPr lvl="0" indent="0" marL="0">
                  <a:buNone/>
                </a:pPr>
                <a:r>
                  <a:rPr/>
                  <a:t>解:</a:t>
                </a:r>
              </a:p>
              <a:p>
                <a:pPr lvl="0" indent="0" marL="0">
                  <a:buNone/>
                </a:pPr>
                <a14:m>
                  <m:oMathPara xmlns:m="http://schemas.openxmlformats.org/officeDocument/2006/math">
                    <m:oMathParaPr>
                      <m:jc m:val="center"/>
                    </m:oMathParaPr>
                    <m:oMath>
                      <m:r>
                        <m:t>q</m:t>
                      </m:r>
                      <m:r>
                        <m:rPr>
                          <m:sty m:val="p"/>
                        </m:rPr>
                        <m:t>∧</m:t>
                      </m:r>
                      <m:d>
                        <m:dPr>
                          <m:begChr m:val="("/>
                          <m:endChr m:val=")"/>
                          <m:sepChr m:val=""/>
                          <m:grow/>
                        </m:dPr>
                        <m:e>
                          <m:r>
                            <m:t>q</m:t>
                          </m:r>
                          <m:r>
                            <m:rPr>
                              <m:sty m:val="p"/>
                            </m:rPr>
                            <m:t>→</m:t>
                          </m:r>
                          <m:r>
                            <m:t>p</m:t>
                          </m:r>
                        </m:e>
                      </m:d>
                      <m:r>
                        <m:rPr>
                          <m:sty m:val="p"/>
                        </m:rPr>
                        <m:t>∧</m:t>
                      </m:r>
                      <m:d>
                        <m:dPr>
                          <m:begChr m:val="("/>
                          <m:endChr m:val=")"/>
                          <m:sepChr m:val=""/>
                          <m:grow/>
                        </m:dPr>
                        <m:e>
                          <m:r>
                            <m:t>p</m:t>
                          </m:r>
                          <m:r>
                            <m:rPr>
                              <m:sty m:val="p"/>
                            </m:rPr>
                            <m:t>→</m:t>
                          </m:r>
                          <m:r>
                            <m:rPr>
                              <m:sty m:val="p"/>
                            </m:rPr>
                            <m:t>¬</m:t>
                          </m:r>
                          <m:r>
                            <m:t>q</m:t>
                          </m:r>
                        </m:e>
                      </m:d>
                    </m:oMath>
                  </m:oMathPara>
                </a14:m>
              </a:p>
              <a:p>
                <a:pPr lvl="0" indent="0" marL="0">
                  <a:buNone/>
                </a:pPr>
                <a14:m>
                  <m:oMathPara xmlns:m="http://schemas.openxmlformats.org/officeDocument/2006/math">
                    <m:oMathParaPr>
                      <m:jc m:val="center"/>
                    </m:oMathParaPr>
                    <m:oMath>
                      <m:r>
                        <m:rPr>
                          <m:sty m:val="p"/>
                        </m:rPr>
                        <m:t>⇔</m:t>
                      </m:r>
                      <m:r>
                        <m:t>q</m:t>
                      </m:r>
                      <m:r>
                        <m:rPr>
                          <m:sty m:val="p"/>
                        </m:rPr>
                        <m:t>∧</m:t>
                      </m:r>
                      <m:d>
                        <m:dPr>
                          <m:begChr m:val="("/>
                          <m:endChr m:val=")"/>
                          <m:sepChr m:val=""/>
                          <m:grow/>
                        </m:dPr>
                        <m:e>
                          <m:r>
                            <m:rPr>
                              <m:sty m:val="p"/>
                            </m:rPr>
                            <m:t>¬</m:t>
                          </m:r>
                          <m:r>
                            <m:t>q</m:t>
                          </m:r>
                          <m:r>
                            <m:rPr>
                              <m:sty m:val="p"/>
                            </m:rPr>
                            <m:t>∨</m:t>
                          </m:r>
                          <m:r>
                            <m:t>p</m:t>
                          </m:r>
                        </m:e>
                      </m:d>
                      <m:r>
                        <m:rPr>
                          <m:sty m:val="p"/>
                        </m:rPr>
                        <m:t>∧</m:t>
                      </m:r>
                      <m:d>
                        <m:dPr>
                          <m:begChr m:val="("/>
                          <m:endChr m:val=")"/>
                          <m:sepChr m:val=""/>
                          <m:grow/>
                        </m:dPr>
                        <m:e>
                          <m:r>
                            <m:rPr>
                              <m:sty m:val="p"/>
                            </m:rPr>
                            <m:t>¬</m:t>
                          </m:r>
                          <m:r>
                            <m:t>p</m:t>
                          </m:r>
                          <m:r>
                            <m:rPr>
                              <m:sty m:val="p"/>
                            </m:rPr>
                            <m:t>∨</m:t>
                          </m:r>
                          <m:r>
                            <m:rPr>
                              <m:sty m:val="p"/>
                            </m:rPr>
                            <m:t>¬</m:t>
                          </m:r>
                          <m:r>
                            <m:t>q</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d>
                            <m:dPr>
                              <m:begChr m:val="("/>
                              <m:endChr m:val=")"/>
                              <m:sepChr m:val=""/>
                              <m:grow/>
                            </m:dPr>
                            <m:e>
                              <m:r>
                                <m:t>p</m:t>
                              </m:r>
                              <m:r>
                                <m:rPr>
                                  <m:sty m:val="p"/>
                                </m:rPr>
                                <m:t>∧</m:t>
                              </m:r>
                              <m:r>
                                <m:rPr>
                                  <m:sty m:val="p"/>
                                </m:rPr>
                                <m:t>¬</m:t>
                              </m:r>
                              <m:r>
                                <m:t>p</m:t>
                              </m:r>
                            </m:e>
                          </m:d>
                          <m:r>
                            <m:rPr>
                              <m:sty m:val="p"/>
                            </m:rPr>
                            <m:t>∨</m:t>
                          </m:r>
                          <m:r>
                            <m:t>q</m:t>
                          </m:r>
                        </m:e>
                      </m:d>
                      <m:r>
                        <m:rPr>
                          <m:sty m:val="p"/>
                        </m:rPr>
                        <m:t>∧</m:t>
                      </m:r>
                      <m:d>
                        <m:dPr>
                          <m:begChr m:val="("/>
                          <m:endChr m:val=")"/>
                          <m:sepChr m:val=""/>
                          <m:grow/>
                        </m:dPr>
                        <m:e>
                          <m:r>
                            <m:rPr>
                              <m:sty m:val="p"/>
                            </m:rPr>
                            <m:t>¬</m:t>
                          </m:r>
                          <m:r>
                            <m:t>q</m:t>
                          </m:r>
                          <m:r>
                            <m:rPr>
                              <m:sty m:val="p"/>
                            </m:rPr>
                            <m:t>∨</m:t>
                          </m:r>
                          <m:r>
                            <m:t>p</m:t>
                          </m:r>
                        </m:e>
                      </m:d>
                      <m:r>
                        <m:rPr>
                          <m:sty m:val="p"/>
                        </m:rPr>
                        <m:t>∧</m:t>
                      </m:r>
                      <m:d>
                        <m:dPr>
                          <m:begChr m:val="("/>
                          <m:endChr m:val=")"/>
                          <m:sepChr m:val=""/>
                          <m:grow/>
                        </m:dPr>
                        <m:e>
                          <m:r>
                            <m:rPr>
                              <m:sty m:val="p"/>
                            </m:rPr>
                            <m:t>¬</m:t>
                          </m:r>
                          <m:r>
                            <m:t>p</m:t>
                          </m:r>
                          <m:r>
                            <m:rPr>
                              <m:sty m:val="p"/>
                            </m:rPr>
                            <m:t>∨</m:t>
                          </m:r>
                          <m:r>
                            <m:rPr>
                              <m:sty m:val="p"/>
                            </m:rPr>
                            <m:t>¬</m:t>
                          </m:r>
                          <m:r>
                            <m:t>q</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p</m:t>
                          </m:r>
                          <m:r>
                            <m:rPr>
                              <m:sty m:val="p"/>
                            </m:rPr>
                            <m:t>∨</m:t>
                          </m:r>
                          <m:r>
                            <m:t>q</m:t>
                          </m:r>
                        </m:e>
                      </m:d>
                      <m:r>
                        <m:rPr>
                          <m:sty m:val="p"/>
                        </m:rPr>
                        <m:t>∧</m:t>
                      </m:r>
                      <m:d>
                        <m:dPr>
                          <m:begChr m:val="("/>
                          <m:endChr m:val=")"/>
                          <m:sepChr m:val=""/>
                          <m:grow/>
                        </m:dPr>
                        <m:e>
                          <m:r>
                            <m:rPr>
                              <m:sty m:val="p"/>
                            </m:rPr>
                            <m:t>¬</m:t>
                          </m:r>
                          <m:r>
                            <m:t>p</m:t>
                          </m:r>
                          <m:r>
                            <m:rPr>
                              <m:sty m:val="p"/>
                            </m:rPr>
                            <m:t>∨</m:t>
                          </m:r>
                          <m:r>
                            <m:t>q</m:t>
                          </m:r>
                        </m:e>
                      </m:d>
                      <m:r>
                        <m:rPr>
                          <m:sty m:val="p"/>
                        </m:rPr>
                        <m:t>∧</m:t>
                      </m:r>
                      <m:d>
                        <m:dPr>
                          <m:begChr m:val="("/>
                          <m:endChr m:val=")"/>
                          <m:sepChr m:val=""/>
                          <m:grow/>
                        </m:dPr>
                        <m:e>
                          <m:r>
                            <m:rPr>
                              <m:sty m:val="p"/>
                            </m:rPr>
                            <m:t>¬</m:t>
                          </m:r>
                          <m:r>
                            <m:t>q</m:t>
                          </m:r>
                          <m:r>
                            <m:rPr>
                              <m:sty m:val="p"/>
                            </m:rPr>
                            <m:t>∨</m:t>
                          </m:r>
                          <m:r>
                            <m:t>p</m:t>
                          </m:r>
                        </m:e>
                      </m:d>
                      <m:r>
                        <m:rPr>
                          <m:sty m:val="p"/>
                        </m:rPr>
                        <m:t>∧</m:t>
                      </m:r>
                      <m:d>
                        <m:dPr>
                          <m:begChr m:val="("/>
                          <m:endChr m:val=")"/>
                          <m:sepChr m:val=""/>
                          <m:grow/>
                        </m:dPr>
                        <m:e>
                          <m:r>
                            <m:rPr>
                              <m:sty m:val="p"/>
                            </m:rPr>
                            <m:t>¬</m:t>
                          </m:r>
                          <m:r>
                            <m:t>p</m:t>
                          </m:r>
                          <m:r>
                            <m:rPr>
                              <m:sty m:val="p"/>
                            </m:rPr>
                            <m:t>∨</m:t>
                          </m:r>
                          <m:r>
                            <m:rPr>
                              <m:sty m:val="p"/>
                            </m:rPr>
                            <m:t>¬</m:t>
                          </m:r>
                          <m:r>
                            <m:t>q</m:t>
                          </m:r>
                        </m:e>
                      </m:d>
                    </m:oMath>
                  </m:oMathPara>
                </a14:m>
              </a:p>
              <a:p>
                <a:pPr lvl="0" indent="0" marL="0">
                  <a:buNone/>
                </a:pPr>
                <a:r>
                  <a:rPr/>
                  <a:t>主合取范式含4个极大项, 因此为永假式.</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457200" marL="457200">
                  <a:buAutoNum startAt="3" type="arabicParenBoth"/>
                </a:pPr>
                <a14:m>
                  <m:oMath xmlns:m="http://schemas.openxmlformats.org/officeDocument/2006/math">
                    <m:r>
                      <m:t>p</m:t>
                    </m:r>
                    <m:r>
                      <m:rPr>
                        <m:sty m:val="p"/>
                      </m:rPr>
                      <m:t>∨</m:t>
                    </m:r>
                    <m:d>
                      <m:dPr>
                        <m:begChr m:val="("/>
                        <m:endChr m:val=")"/>
                        <m:sepChr m:val=""/>
                        <m:grow/>
                      </m:dPr>
                      <m:e>
                        <m:r>
                          <m:t>q</m:t>
                        </m:r>
                        <m:r>
                          <m:rPr>
                            <m:sty m:val="p"/>
                          </m:rPr>
                          <m:t>∧</m:t>
                        </m:r>
                        <m:r>
                          <m:rPr>
                            <m:sty m:val="p"/>
                          </m:rPr>
                          <m:t>¬</m:t>
                        </m:r>
                        <m:d>
                          <m:dPr>
                            <m:begChr m:val="("/>
                            <m:endChr m:val=")"/>
                            <m:sepChr m:val=""/>
                            <m:grow/>
                          </m:dPr>
                          <m:e>
                            <m:r>
                              <m:rPr>
                                <m:sty m:val="p"/>
                              </m:rPr>
                              <m:t>¬</m:t>
                            </m:r>
                            <m:r>
                              <m:t>p</m:t>
                            </m:r>
                            <m:r>
                              <m:rPr>
                                <m:sty m:val="p"/>
                              </m:rPr>
                              <m:t>∧</m:t>
                            </m:r>
                            <m:r>
                              <m:t>q</m:t>
                            </m:r>
                          </m:e>
                        </m:d>
                      </m:e>
                    </m:d>
                    <m:r>
                      <m:rPr>
                        <m:sty m:val="p"/>
                      </m:rPr>
                      <m:t>.</m:t>
                    </m:r>
                  </m:oMath>
                </a14:m>
              </a:p>
              <a:p>
                <a:pPr lvl="0" indent="0" marL="0">
                  <a:buNone/>
                </a:pPr>
                <a:r>
                  <a:rPr/>
                  <a:t>解:</a:t>
                </a:r>
              </a:p>
              <a:p>
                <a:pPr lvl="0" indent="0" marL="0">
                  <a:buNone/>
                </a:pPr>
                <a14:m>
                  <m:oMathPara xmlns:m="http://schemas.openxmlformats.org/officeDocument/2006/math">
                    <m:oMathParaPr>
                      <m:jc m:val="center"/>
                    </m:oMathParaPr>
                    <m:oMath>
                      <m:r>
                        <m:t>p</m:t>
                      </m:r>
                      <m:r>
                        <m:rPr>
                          <m:sty m:val="p"/>
                        </m:rPr>
                        <m:t>∨</m:t>
                      </m:r>
                      <m:d>
                        <m:dPr>
                          <m:begChr m:val="("/>
                          <m:endChr m:val=")"/>
                          <m:sepChr m:val=""/>
                          <m:grow/>
                        </m:dPr>
                        <m:e>
                          <m:r>
                            <m:t>q</m:t>
                          </m:r>
                          <m:r>
                            <m:rPr>
                              <m:sty m:val="p"/>
                            </m:rPr>
                            <m:t>∧</m:t>
                          </m:r>
                          <m:r>
                            <m:rPr>
                              <m:sty m:val="p"/>
                            </m:rPr>
                            <m:t>¬</m:t>
                          </m:r>
                          <m:d>
                            <m:dPr>
                              <m:begChr m:val="("/>
                              <m:endChr m:val=")"/>
                              <m:sepChr m:val=""/>
                              <m:grow/>
                            </m:dPr>
                            <m:e>
                              <m:r>
                                <m:rPr>
                                  <m:sty m:val="p"/>
                                </m:rPr>
                                <m:t>¬</m:t>
                              </m:r>
                              <m:r>
                                <m:t>p</m:t>
                              </m:r>
                              <m:r>
                                <m:rPr>
                                  <m:sty m:val="p"/>
                                </m:rPr>
                                <m:t>∧</m:t>
                              </m:r>
                              <m:r>
                                <m:t>q</m:t>
                              </m:r>
                            </m:e>
                          </m:d>
                        </m:e>
                      </m:d>
                    </m:oMath>
                  </m:oMathPara>
                </a14:m>
              </a:p>
              <a:p>
                <a:pPr lvl="0" indent="0" marL="0">
                  <a:buNone/>
                </a:pPr>
                <a14:m>
                  <m:oMathPara xmlns:m="http://schemas.openxmlformats.org/officeDocument/2006/math">
                    <m:oMathParaPr>
                      <m:jc m:val="center"/>
                    </m:oMathParaPr>
                    <m:oMath>
                      <m:r>
                        <m:rPr>
                          <m:sty m:val="p"/>
                        </m:rPr>
                        <m:t>⇔</m:t>
                      </m:r>
                      <m:r>
                        <m:t>p</m:t>
                      </m:r>
                      <m:r>
                        <m:rPr>
                          <m:sty m:val="p"/>
                        </m:rPr>
                        <m:t>∨</m:t>
                      </m:r>
                      <m:d>
                        <m:dPr>
                          <m:begChr m:val="("/>
                          <m:endChr m:val=")"/>
                          <m:sepChr m:val=""/>
                          <m:grow/>
                        </m:dPr>
                        <m:e>
                          <m:r>
                            <m:t>q</m:t>
                          </m:r>
                          <m:r>
                            <m:rPr>
                              <m:sty m:val="p"/>
                            </m:rPr>
                            <m:t>∧</m:t>
                          </m:r>
                          <m:d>
                            <m:dPr>
                              <m:begChr m:val="("/>
                              <m:endChr m:val=")"/>
                              <m:sepChr m:val=""/>
                              <m:grow/>
                            </m:dPr>
                            <m:e>
                              <m:r>
                                <m:t>p</m:t>
                              </m:r>
                              <m:r>
                                <m:rPr>
                                  <m:sty m:val="p"/>
                                </m:rPr>
                                <m:t>∨</m:t>
                              </m:r>
                              <m:r>
                                <m:rPr>
                                  <m:sty m:val="p"/>
                                </m:rPr>
                                <m:t>¬</m:t>
                              </m:r>
                              <m:r>
                                <m:t>q</m:t>
                              </m:r>
                            </m:e>
                          </m:d>
                        </m:e>
                      </m:d>
                    </m:oMath>
                  </m:oMathPara>
                </a14:m>
              </a:p>
              <a:p>
                <a:pPr lvl="0" indent="0" marL="0">
                  <a:buNone/>
                </a:pPr>
                <a14:m>
                  <m:oMathPara xmlns:m="http://schemas.openxmlformats.org/officeDocument/2006/math">
                    <m:oMathParaPr>
                      <m:jc m:val="center"/>
                    </m:oMathParaPr>
                    <m:oMath>
                      <m:r>
                        <m:rPr>
                          <m:sty m:val="p"/>
                        </m:rPr>
                        <m:t>⇔</m:t>
                      </m:r>
                      <m:r>
                        <m:t>p</m:t>
                      </m:r>
                      <m:r>
                        <m:rPr>
                          <m:sty m:val="p"/>
                        </m:rPr>
                        <m:t>∨</m:t>
                      </m:r>
                      <m:d>
                        <m:dPr>
                          <m:begChr m:val="("/>
                          <m:endChr m:val=")"/>
                          <m:sepChr m:val=""/>
                          <m:grow/>
                        </m:dPr>
                        <m:e>
                          <m:r>
                            <m:t>q</m:t>
                          </m:r>
                          <m:r>
                            <m:rPr>
                              <m:sty m:val="p"/>
                            </m:rPr>
                            <m:t>∧</m:t>
                          </m:r>
                          <m:r>
                            <m:t>p</m:t>
                          </m:r>
                        </m:e>
                      </m:d>
                      <m:r>
                        <m:rPr>
                          <m:sty m:val="p"/>
                        </m:rPr>
                        <m:t>∨</m:t>
                      </m:r>
                      <m:d>
                        <m:dPr>
                          <m:begChr m:val="("/>
                          <m:endChr m:val=")"/>
                          <m:sepChr m:val=""/>
                          <m:grow/>
                        </m:dPr>
                        <m:e>
                          <m:r>
                            <m:t>q</m:t>
                          </m:r>
                          <m:r>
                            <m:rPr>
                              <m:sty m:val="p"/>
                            </m:rPr>
                            <m:t>∧</m:t>
                          </m:r>
                          <m:r>
                            <m:rPr>
                              <m:sty m:val="p"/>
                            </m:rPr>
                            <m:t>¬</m:t>
                          </m:r>
                          <m:r>
                            <m:t>q</m:t>
                          </m:r>
                        </m:e>
                      </m:d>
                    </m:oMath>
                  </m:oMathPara>
                </a14:m>
              </a:p>
              <a:p>
                <a:pPr lvl="0" indent="0" marL="0">
                  <a:buNone/>
                </a:pPr>
                <a14:m>
                  <m:oMathPara xmlns:m="http://schemas.openxmlformats.org/officeDocument/2006/math">
                    <m:oMathParaPr>
                      <m:jc m:val="center"/>
                    </m:oMathParaPr>
                    <m:oMath>
                      <m:r>
                        <m:rPr>
                          <m:sty m:val="p"/>
                        </m:rPr>
                        <m:t>⇔</m:t>
                      </m:r>
                      <m:r>
                        <m:t>p</m:t>
                      </m:r>
                      <m:r>
                        <m:rPr>
                          <m:sty m:val="p"/>
                        </m:rPr>
                        <m:t>∨</m:t>
                      </m:r>
                      <m:d>
                        <m:dPr>
                          <m:begChr m:val="("/>
                          <m:endChr m:val=")"/>
                          <m:sepChr m:val=""/>
                          <m:grow/>
                        </m:dPr>
                        <m:e>
                          <m:r>
                            <m:t>p</m:t>
                          </m:r>
                          <m:r>
                            <m:rPr>
                              <m:sty m:val="p"/>
                            </m:rPr>
                            <m:t>∧</m:t>
                          </m:r>
                          <m:r>
                            <m:t>q</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p</m:t>
                          </m:r>
                          <m:r>
                            <m:rPr>
                              <m:sty m:val="p"/>
                            </m:rPr>
                            <m:t>∧</m:t>
                          </m:r>
                          <m:d>
                            <m:dPr>
                              <m:begChr m:val="("/>
                              <m:endChr m:val=")"/>
                              <m:sepChr m:val=""/>
                              <m:grow/>
                            </m:dPr>
                            <m:e>
                              <m:r>
                                <m:t>q</m:t>
                              </m:r>
                              <m:r>
                                <m:rPr>
                                  <m:sty m:val="p"/>
                                </m:rPr>
                                <m:t>∨</m:t>
                              </m:r>
                              <m:r>
                                <m:rPr>
                                  <m:sty m:val="p"/>
                                </m:rPr>
                                <m:t>¬</m:t>
                              </m:r>
                              <m:r>
                                <m:t>q</m:t>
                              </m:r>
                            </m:e>
                          </m:d>
                        </m:e>
                      </m:d>
                      <m:r>
                        <m:rPr>
                          <m:sty m:val="p"/>
                        </m:rPr>
                        <m:t>∨</m:t>
                      </m:r>
                      <m:d>
                        <m:dPr>
                          <m:begChr m:val="("/>
                          <m:endChr m:val=")"/>
                          <m:sepChr m:val=""/>
                          <m:grow/>
                        </m:dPr>
                        <m:e>
                          <m:r>
                            <m:t>p</m:t>
                          </m:r>
                          <m:r>
                            <m:rPr>
                              <m:sty m:val="p"/>
                            </m:rPr>
                            <m:t>∧</m:t>
                          </m:r>
                          <m:r>
                            <m:t>q</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p</m:t>
                          </m:r>
                          <m:r>
                            <m:rPr>
                              <m:sty m:val="p"/>
                            </m:rPr>
                            <m:t>∧</m:t>
                          </m:r>
                          <m:r>
                            <m:rPr>
                              <m:sty m:val="p"/>
                            </m:rPr>
                            <m:t>¬</m:t>
                          </m:r>
                          <m:r>
                            <m:t>q</m:t>
                          </m:r>
                        </m:e>
                      </m:d>
                      <m:r>
                        <m:rPr>
                          <m:sty m:val="p"/>
                        </m:rPr>
                        <m:t>∨</m:t>
                      </m:r>
                      <m:d>
                        <m:dPr>
                          <m:begChr m:val="("/>
                          <m:endChr m:val=")"/>
                          <m:sepChr m:val=""/>
                          <m:grow/>
                        </m:dPr>
                        <m:e>
                          <m:r>
                            <m:t>p</m:t>
                          </m:r>
                          <m:r>
                            <m:rPr>
                              <m:sty m:val="p"/>
                            </m:rPr>
                            <m:t>∧</m:t>
                          </m:r>
                          <m:r>
                            <m:t>q</m:t>
                          </m:r>
                        </m:e>
                      </m:d>
                    </m:oMath>
                  </m:oMathPara>
                </a14:m>
              </a:p>
              <a:p>
                <a:pPr lvl="0" indent="0" marL="0">
                  <a:buNone/>
                </a:pPr>
                <a:r>
                  <a:rPr/>
                  <a:t>主析取范式含2个极小项, 为可满足式.</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pPr lvl="0" indent="0" marL="0">
              <a:buNone/>
            </a:pPr>
            <a:r>
              <a:rPr/>
              <a:t>命题逻辑推理理论</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b="1"/>
                  <a:t>推理</a:t>
                </a:r>
                <a:r>
                  <a:rPr/>
                  <a:t>是指由已知命题出发推出新命题的思维过程.</a:t>
                </a:r>
              </a:p>
              <a:p>
                <a:pPr lvl="0" indent="0" marL="0">
                  <a:buNone/>
                </a:pPr>
                <a:r>
                  <a:rPr/>
                  <a:t>在这里已知命题称为推理的</a:t>
                </a:r>
                <a:r>
                  <a:rPr b="1"/>
                  <a:t>前提</a:t>
                </a:r>
                <a:r>
                  <a:rPr/>
                  <a:t>或</a:t>
                </a:r>
                <a:r>
                  <a:rPr b="1"/>
                  <a:t>假设</a:t>
                </a:r>
                <a:r>
                  <a:rPr/>
                  <a:t>, 新命题称为推理的</a:t>
                </a:r>
                <a:r>
                  <a:rPr b="1"/>
                  <a:t>结论</a:t>
                </a:r>
                <a:r>
                  <a:rPr/>
                  <a:t>, 而与推理相关的理论称为推理理论.</a:t>
                </a:r>
              </a:p>
              <a:p>
                <a:pPr lvl="0" indent="0" marL="0">
                  <a:buNone/>
                </a:pPr>
                <a:r>
                  <a:rPr/>
                  <a:t>推理的前提可以是一个命题公式也可以是多个命题公式, 推理的结论是一个命题公式.</a:t>
                </a:r>
              </a:p>
              <a:p>
                <a:pPr lvl="0" indent="0" marL="0">
                  <a:buNone/>
                </a:pPr>
                <a:r>
                  <a:rPr/>
                  <a:t>设</a:t>
                </a:r>
                <a14:m>
                  <m:oMath xmlns:m="http://schemas.openxmlformats.org/officeDocument/2006/math">
                    <m:r>
                      <m:t>A</m:t>
                    </m:r>
                  </m:oMath>
                </a14:m>
                <a:r>
                  <a:rPr/>
                  <a:t>, </a:t>
                </a:r>
                <a14:m>
                  <m:oMath xmlns:m="http://schemas.openxmlformats.org/officeDocument/2006/math">
                    <m:r>
                      <m:t>B</m:t>
                    </m:r>
                  </m:oMath>
                </a14:m>
                <a:r>
                  <a:rPr/>
                  <a:t>为命题公式, 若</a:t>
                </a:r>
                <a14:m>
                  <m:oMath xmlns:m="http://schemas.openxmlformats.org/officeDocument/2006/math">
                    <m:r>
                      <m:t>A</m:t>
                    </m:r>
                    <m:r>
                      <m:rPr>
                        <m:sty m:val="p"/>
                      </m:rPr>
                      <m:t>→</m:t>
                    </m:r>
                    <m:r>
                      <m:t>B</m:t>
                    </m:r>
                  </m:oMath>
                </a14:m>
                <a:r>
                  <a:rPr/>
                  <a:t>为永真式, 即</a:t>
                </a:r>
                <a14:m>
                  <m:oMath xmlns:m="http://schemas.openxmlformats.org/officeDocument/2006/math">
                    <m:r>
                      <m:t>A</m:t>
                    </m:r>
                    <m:r>
                      <m:rPr>
                        <m:sty m:val="p"/>
                      </m:rPr>
                      <m:t>⇒</m:t>
                    </m:r>
                    <m:r>
                      <m:t>B</m:t>
                    </m:r>
                  </m:oMath>
                </a14:m>
                <a:r>
                  <a:rPr/>
                  <a:t>, 称</a:t>
                </a:r>
                <a14:m>
                  <m:oMath xmlns:m="http://schemas.openxmlformats.org/officeDocument/2006/math">
                    <m:r>
                      <m:t>A</m:t>
                    </m:r>
                  </m:oMath>
                </a14:m>
                <a:r>
                  <a:rPr/>
                  <a:t>到</a:t>
                </a:r>
                <a14:m>
                  <m:oMath xmlns:m="http://schemas.openxmlformats.org/officeDocument/2006/math">
                    <m:r>
                      <m:t>B</m:t>
                    </m:r>
                  </m:oMath>
                </a14:m>
                <a:r>
                  <a:rPr/>
                  <a:t>是一个有效推理. 也称</a:t>
                </a:r>
                <a14:m>
                  <m:oMath xmlns:m="http://schemas.openxmlformats.org/officeDocument/2006/math">
                    <m:r>
                      <m:t>B</m:t>
                    </m:r>
                  </m:oMath>
                </a14:m>
                <a:r>
                  <a:rPr/>
                  <a:t>为</a:t>
                </a:r>
                <a14:m>
                  <m:oMath xmlns:m="http://schemas.openxmlformats.org/officeDocument/2006/math">
                    <m:r>
                      <m:t>A</m:t>
                    </m:r>
                  </m:oMath>
                </a14:m>
                <a:r>
                  <a:rPr/>
                  <a:t>的有效结论, 或称</a:t>
                </a:r>
                <a14:m>
                  <m:oMath xmlns:m="http://schemas.openxmlformats.org/officeDocument/2006/math">
                    <m:r>
                      <m:t>B</m:t>
                    </m:r>
                  </m:oMath>
                </a14:m>
                <a:r>
                  <a:rPr/>
                  <a:t>可由前提</a:t>
                </a:r>
                <a14:m>
                  <m:oMath xmlns:m="http://schemas.openxmlformats.org/officeDocument/2006/math">
                    <m:r>
                      <m:t>A</m:t>
                    </m:r>
                  </m:oMath>
                </a14:m>
                <a:r>
                  <a:rPr/>
                  <a:t>推出.</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设</a:t>
                </a:r>
                <a14:m>
                  <m:oMath xmlns:m="http://schemas.openxmlformats.org/officeDocument/2006/math">
                    <m:sSub>
                      <m:e>
                        <m:r>
                          <m:t>A</m:t>
                        </m:r>
                      </m:e>
                      <m:sub>
                        <m:r>
                          <m:t>1</m:t>
                        </m:r>
                      </m:sub>
                    </m:sSub>
                    <m:r>
                      <m:rPr>
                        <m:sty m:val="p"/>
                      </m:rPr>
                      <m:t>,</m:t>
                    </m:r>
                    <m:sSub>
                      <m:e>
                        <m:r>
                          <m:t>A</m:t>
                        </m:r>
                      </m:e>
                      <m:sub>
                        <m:r>
                          <m:t>2</m:t>
                        </m:r>
                      </m:sub>
                    </m:sSub>
                    <m:r>
                      <m:rPr>
                        <m:sty m:val="p"/>
                      </m:rPr>
                      <m:t>,</m:t>
                    </m:r>
                    <m:r>
                      <m:rPr>
                        <m:sty m:val="p"/>
                      </m:rPr>
                      <m:t>⋯</m:t>
                    </m:r>
                    <m:r>
                      <m:rPr>
                        <m:sty m:val="p"/>
                      </m:rPr>
                      <m:t>,</m:t>
                    </m:r>
                    <m:sSub>
                      <m:e>
                        <m:r>
                          <m:t>A</m:t>
                        </m:r>
                      </m:e>
                      <m:sub>
                        <m:r>
                          <m:t>n</m:t>
                        </m:r>
                      </m:sub>
                    </m:sSub>
                  </m:oMath>
                </a14:m>
                <a:r>
                  <a:rPr/>
                  <a:t>和</a:t>
                </a:r>
                <a14:m>
                  <m:oMath xmlns:m="http://schemas.openxmlformats.org/officeDocument/2006/math">
                    <m:r>
                      <m:t>B</m:t>
                    </m:r>
                  </m:oMath>
                </a14:m>
                <a:r>
                  <a:rPr/>
                  <a:t>是命题公式, 若:</a:t>
                </a:r>
              </a:p>
              <a:p>
                <a:pPr lvl="0" indent="0" marL="0">
                  <a:buNone/>
                </a:pPr>
                <a14:m>
                  <m:oMathPara xmlns:m="http://schemas.openxmlformats.org/officeDocument/2006/math">
                    <m:oMathParaPr>
                      <m:jc m:val="center"/>
                    </m:oMathParaPr>
                    <m:oMath>
                      <m:d>
                        <m:dPr>
                          <m:begChr m:val="("/>
                          <m:endChr m:val=")"/>
                          <m:sepChr m:val=""/>
                          <m:grow/>
                        </m:dPr>
                        <m:e>
                          <m:sSub>
                            <m:e>
                              <m:r>
                                <m:t>A</m:t>
                              </m:r>
                            </m:e>
                            <m:sub>
                              <m:r>
                                <m:t>1</m:t>
                              </m:r>
                            </m:sub>
                          </m:sSub>
                          <m:r>
                            <m:rPr>
                              <m:sty m:val="p"/>
                            </m:rPr>
                            <m:t>∧</m:t>
                          </m:r>
                          <m:sSub>
                            <m:e>
                              <m:r>
                                <m:t>A</m:t>
                              </m:r>
                            </m:e>
                            <m:sub>
                              <m:r>
                                <m:t>2</m:t>
                              </m:r>
                            </m:sub>
                          </m:sSub>
                          <m:r>
                            <m:rPr>
                              <m:sty m:val="p"/>
                            </m:rPr>
                            <m:t>∧</m:t>
                          </m:r>
                          <m:r>
                            <m:rPr>
                              <m:sty m:val="p"/>
                            </m:rPr>
                            <m:t>⋯</m:t>
                          </m:r>
                          <m:r>
                            <m:rPr>
                              <m:sty m:val="p"/>
                            </m:rPr>
                            <m:t>∧</m:t>
                          </m:r>
                          <m:sSub>
                            <m:e>
                              <m:r>
                                <m:t>A</m:t>
                              </m:r>
                            </m:e>
                            <m:sub>
                              <m:r>
                                <m:t>n</m:t>
                              </m:r>
                            </m:sub>
                          </m:sSub>
                        </m:e>
                      </m:d>
                      <m:r>
                        <m:rPr>
                          <m:sty m:val="p"/>
                        </m:rPr>
                        <m:t>→</m:t>
                      </m:r>
                      <m:r>
                        <m:t>B</m:t>
                      </m:r>
                    </m:oMath>
                  </m:oMathPara>
                </a14:m>
              </a:p>
              <a:p>
                <a:pPr lvl="0" indent="0" marL="0">
                  <a:buNone/>
                </a:pPr>
                <a:r>
                  <a:rPr/>
                  <a:t>为永真式, 即:</a:t>
                </a:r>
              </a:p>
              <a:p>
                <a:pPr lvl="0" indent="0" marL="0">
                  <a:buNone/>
                </a:pPr>
                <a14:m>
                  <m:oMathPara xmlns:m="http://schemas.openxmlformats.org/officeDocument/2006/math">
                    <m:oMathParaPr>
                      <m:jc m:val="center"/>
                    </m:oMathParaPr>
                    <m:oMath>
                      <m:sSub>
                        <m:e>
                          <m:r>
                            <m:t>A</m:t>
                          </m:r>
                        </m:e>
                        <m:sub>
                          <m:r>
                            <m:t>1</m:t>
                          </m:r>
                        </m:sub>
                      </m:sSub>
                      <m:r>
                        <m:rPr>
                          <m:sty m:val="p"/>
                        </m:rPr>
                        <m:t>∧</m:t>
                      </m:r>
                      <m:sSub>
                        <m:e>
                          <m:r>
                            <m:t>A</m:t>
                          </m:r>
                        </m:e>
                        <m:sub>
                          <m:r>
                            <m:t>2</m:t>
                          </m:r>
                        </m:sub>
                      </m:sSub>
                      <m:r>
                        <m:rPr>
                          <m:sty m:val="p"/>
                        </m:rPr>
                        <m:t>∧</m:t>
                      </m:r>
                      <m:r>
                        <m:rPr>
                          <m:sty m:val="p"/>
                        </m:rPr>
                        <m:t>⋯</m:t>
                      </m:r>
                      <m:r>
                        <m:rPr>
                          <m:sty m:val="p"/>
                        </m:rPr>
                        <m:t>∧</m:t>
                      </m:r>
                      <m:sSub>
                        <m:e>
                          <m:r>
                            <m:t>A</m:t>
                          </m:r>
                        </m:e>
                        <m:sub>
                          <m:r>
                            <m:t>n</m:t>
                          </m:r>
                        </m:sub>
                      </m:sSub>
                      <m:r>
                        <m:rPr>
                          <m:sty m:val="p"/>
                        </m:rPr>
                        <m:t>⇒</m:t>
                      </m:r>
                      <m:r>
                        <m:t>B</m:t>
                      </m:r>
                    </m:oMath>
                  </m:oMathPara>
                </a14:m>
              </a:p>
              <a:p>
                <a:pPr lvl="0" indent="0" marL="0">
                  <a:buNone/>
                </a:pPr>
                <a:r>
                  <a:rPr/>
                  <a:t>则称</a:t>
                </a:r>
                <a14:m>
                  <m:oMath xmlns:m="http://schemas.openxmlformats.org/officeDocument/2006/math">
                    <m:sSub>
                      <m:e>
                        <m:r>
                          <m:t>A</m:t>
                        </m:r>
                      </m:e>
                      <m:sub>
                        <m:r>
                          <m:t>1</m:t>
                        </m:r>
                      </m:sub>
                    </m:sSub>
                    <m:r>
                      <m:rPr>
                        <m:sty m:val="p"/>
                      </m:rPr>
                      <m:t>,</m:t>
                    </m:r>
                    <m:sSub>
                      <m:e>
                        <m:r>
                          <m:t>A</m:t>
                        </m:r>
                      </m:e>
                      <m:sub>
                        <m:r>
                          <m:t>2</m:t>
                        </m:r>
                      </m:sub>
                    </m:sSub>
                    <m:r>
                      <m:rPr>
                        <m:sty m:val="p"/>
                      </m:rPr>
                      <m:t>,</m:t>
                    </m:r>
                    <m:r>
                      <m:rPr>
                        <m:sty m:val="p"/>
                      </m:rPr>
                      <m:t>⋯</m:t>
                    </m:r>
                    <m:r>
                      <m:rPr>
                        <m:sty m:val="p"/>
                      </m:rPr>
                      <m:t>,</m:t>
                    </m:r>
                    <m:sSub>
                      <m:e>
                        <m:r>
                          <m:t>A</m:t>
                        </m:r>
                      </m:e>
                      <m:sub>
                        <m:r>
                          <m:t>n</m:t>
                        </m:r>
                      </m:sub>
                    </m:sSub>
                  </m:oMath>
                </a14:m>
                <a:r>
                  <a:rPr/>
                  <a:t>到</a:t>
                </a:r>
                <a14:m>
                  <m:oMath xmlns:m="http://schemas.openxmlformats.org/officeDocument/2006/math">
                    <m:r>
                      <m:t>B</m:t>
                    </m:r>
                  </m:oMath>
                </a14:m>
                <a:r>
                  <a:rPr/>
                  <a:t>是一个</a:t>
                </a:r>
                <a:r>
                  <a:rPr b="1"/>
                  <a:t>有效推理</a:t>
                </a:r>
                <a:r>
                  <a:rPr/>
                  <a:t>, 也称</a:t>
                </a:r>
                <a14:m>
                  <m:oMath xmlns:m="http://schemas.openxmlformats.org/officeDocument/2006/math">
                    <m:r>
                      <m:t>B</m:t>
                    </m:r>
                  </m:oMath>
                </a14:m>
                <a:r>
                  <a:rPr/>
                  <a:t>是</a:t>
                </a:r>
                <a:r>
                  <a:rPr b="1"/>
                  <a:t>一组前提</a:t>
                </a:r>
                <a14:m>
                  <m:oMath xmlns:m="http://schemas.openxmlformats.org/officeDocument/2006/math">
                    <m:sSub>
                      <m:e>
                        <m:r>
                          <m:t>A</m:t>
                        </m:r>
                      </m:e>
                      <m:sub>
                        <m:r>
                          <m:t>1</m:t>
                        </m:r>
                      </m:sub>
                    </m:sSub>
                    <m:r>
                      <m:rPr>
                        <m:sty m:val="p"/>
                      </m:rPr>
                      <m:t>,</m:t>
                    </m:r>
                    <m:sSub>
                      <m:e>
                        <m:r>
                          <m:t>A</m:t>
                        </m:r>
                      </m:e>
                      <m:sub>
                        <m:r>
                          <m:t>2</m:t>
                        </m:r>
                      </m:sub>
                    </m:sSub>
                    <m:r>
                      <m:rPr>
                        <m:sty m:val="p"/>
                      </m:rPr>
                      <m:t>,</m:t>
                    </m:r>
                    <m:r>
                      <m:rPr>
                        <m:sty m:val="p"/>
                      </m:rPr>
                      <m:t>⋯</m:t>
                    </m:r>
                    <m:r>
                      <m:rPr>
                        <m:sty m:val="p"/>
                      </m:rPr>
                      <m:t>,</m:t>
                    </m:r>
                    <m:sSub>
                      <m:e>
                        <m:r>
                          <m:t>A</m:t>
                        </m:r>
                      </m:e>
                      <m:sub>
                        <m:r>
                          <m:t>n</m:t>
                        </m:r>
                      </m:sub>
                    </m:sSub>
                  </m:oMath>
                </a14:m>
                <a:r>
                  <a:rPr/>
                  <a:t>的有效结论, 或称</a:t>
                </a:r>
                <a14:m>
                  <m:oMath xmlns:m="http://schemas.openxmlformats.org/officeDocument/2006/math">
                    <m:r>
                      <m:t>B</m:t>
                    </m:r>
                  </m:oMath>
                </a14:m>
                <a:r>
                  <a:rPr/>
                  <a:t>可由一组前提</a:t>
                </a:r>
                <a14:m>
                  <m:oMath xmlns:m="http://schemas.openxmlformats.org/officeDocument/2006/math">
                    <m:sSub>
                      <m:e>
                        <m:r>
                          <m:t>A</m:t>
                        </m:r>
                      </m:e>
                      <m:sub>
                        <m:r>
                          <m:t>1</m:t>
                        </m:r>
                      </m:sub>
                    </m:sSub>
                    <m:r>
                      <m:rPr>
                        <m:sty m:val="p"/>
                      </m:rPr>
                      <m:t>,</m:t>
                    </m:r>
                    <m:sSub>
                      <m:e>
                        <m:r>
                          <m:t>A</m:t>
                        </m:r>
                      </m:e>
                      <m:sub>
                        <m:r>
                          <m:t>2</m:t>
                        </m:r>
                      </m:sub>
                    </m:sSub>
                    <m:r>
                      <m:rPr>
                        <m:sty m:val="p"/>
                      </m:rPr>
                      <m:t>,</m:t>
                    </m:r>
                    <m:r>
                      <m:rPr>
                        <m:sty m:val="p"/>
                      </m:rPr>
                      <m:t>⋯</m:t>
                    </m:r>
                    <m:r>
                      <m:rPr>
                        <m:sty m:val="p"/>
                      </m:rPr>
                      <m:t>,</m:t>
                    </m:r>
                    <m:sSub>
                      <m:e>
                        <m:r>
                          <m:t>A</m:t>
                        </m:r>
                      </m:e>
                      <m:sub>
                        <m:r>
                          <m:t>n</m:t>
                        </m:r>
                      </m:sub>
                    </m:sSub>
                  </m:oMath>
                </a14:m>
                <a:r>
                  <a:rPr/>
                  <a:t>推出.</a:t>
                </a:r>
              </a:p>
              <a:p>
                <a:pPr lvl="0" indent="0" marL="0">
                  <a:buNone/>
                </a:pPr>
                <a:r>
                  <a:rPr/>
                  <a:t>这种由前提到结论的推理形式可表示为:</a:t>
                </a:r>
              </a:p>
              <a:p>
                <a:pPr lvl="0" indent="0" marL="0">
                  <a:buNone/>
                </a:pPr>
                <a14:m>
                  <m:oMathPara xmlns:m="http://schemas.openxmlformats.org/officeDocument/2006/math">
                    <m:oMathParaPr>
                      <m:jc m:val="center"/>
                    </m:oMathParaPr>
                    <m:oMath>
                      <m:sSub>
                        <m:e>
                          <m:r>
                            <m:t>A</m:t>
                          </m:r>
                        </m:e>
                        <m:sub>
                          <m:r>
                            <m:t>1</m:t>
                          </m:r>
                        </m:sub>
                      </m:sSub>
                      <m:r>
                        <m:rPr>
                          <m:sty m:val="p"/>
                        </m:rPr>
                        <m:t>,</m:t>
                      </m:r>
                      <m:sSub>
                        <m:e>
                          <m:r>
                            <m:t>A</m:t>
                          </m:r>
                        </m:e>
                        <m:sub>
                          <m:r>
                            <m:t>2</m:t>
                          </m:r>
                        </m:sub>
                      </m:sSub>
                      <m:r>
                        <m:rPr>
                          <m:sty m:val="p"/>
                        </m:rPr>
                        <m:t>,</m:t>
                      </m:r>
                      <m:r>
                        <m:rPr>
                          <m:sty m:val="p"/>
                        </m:rPr>
                        <m:t>⋯</m:t>
                      </m:r>
                      <m:r>
                        <m:rPr>
                          <m:sty m:val="p"/>
                        </m:rPr>
                        <m:t>,</m:t>
                      </m:r>
                      <m:sSub>
                        <m:e>
                          <m:r>
                            <m:t>A</m:t>
                          </m:r>
                        </m:e>
                        <m:sub>
                          <m:r>
                            <m:t>n</m:t>
                          </m:r>
                        </m:sub>
                      </m:sSub>
                      <m:r>
                        <m:rPr>
                          <m:sty m:val="p"/>
                        </m:rPr>
                        <m:t>⊢</m:t>
                      </m:r>
                      <m:r>
                        <m:t>B</m:t>
                      </m:r>
                    </m:oMath>
                  </m:oMathPara>
                </a14:m>
              </a:p>
              <a:p>
                <a:pPr lvl="0" indent="0" marL="0">
                  <a:buNone/>
                </a:pPr>
                <a:r>
                  <a:rPr/>
                  <a:t>其中</a:t>
                </a:r>
                <a14:m>
                  <m:oMath xmlns:m="http://schemas.openxmlformats.org/officeDocument/2006/math">
                    <m:r>
                      <m:rPr>
                        <m:sty m:val="p"/>
                      </m:rPr>
                      <m:t>⊢</m:t>
                    </m:r>
                  </m:oMath>
                </a14:m>
                <a:r>
                  <a:rPr/>
                  <a:t>表示推出, 称</a:t>
                </a:r>
                <a14:m>
                  <m:oMath xmlns:m="http://schemas.openxmlformats.org/officeDocument/2006/math">
                    <m:sSub>
                      <m:e>
                        <m:r>
                          <m:t>A</m:t>
                        </m:r>
                      </m:e>
                      <m:sub>
                        <m:r>
                          <m:t>1</m:t>
                        </m:r>
                      </m:sub>
                    </m:sSub>
                    <m:r>
                      <m:rPr>
                        <m:sty m:val="p"/>
                      </m:rPr>
                      <m:t>,</m:t>
                    </m:r>
                    <m:sSub>
                      <m:e>
                        <m:r>
                          <m:t>A</m:t>
                        </m:r>
                      </m:e>
                      <m:sub>
                        <m:r>
                          <m:t>2</m:t>
                        </m:r>
                      </m:sub>
                    </m:sSub>
                    <m:r>
                      <m:rPr>
                        <m:sty m:val="p"/>
                      </m:rPr>
                      <m:t>,</m:t>
                    </m:r>
                    <m:r>
                      <m:rPr>
                        <m:sty m:val="p"/>
                      </m:rPr>
                      <m:t>⋯</m:t>
                    </m:r>
                    <m:r>
                      <m:rPr>
                        <m:sty m:val="p"/>
                      </m:rPr>
                      <m:t>,</m:t>
                    </m:r>
                    <m:sSub>
                      <m:e>
                        <m:r>
                          <m:t>A</m:t>
                        </m:r>
                      </m:e>
                      <m:sub>
                        <m:r>
                          <m:t>n</m:t>
                        </m:r>
                      </m:sub>
                    </m:sSub>
                    <m:r>
                      <m:rPr>
                        <m:sty m:val="p"/>
                      </m:rPr>
                      <m:t>⊢</m:t>
                    </m:r>
                    <m:r>
                      <m:t>B</m:t>
                    </m:r>
                  </m:oMath>
                </a14:m>
                <a:r>
                  <a:rPr/>
                  <a:t>为推理的</a:t>
                </a:r>
                <a:r>
                  <a:rPr b="1"/>
                  <a:t>形式结构</a:t>
                </a:r>
                <a:r>
                  <a:rPr/>
                  <a:t>.</a:t>
                </a:r>
              </a:p>
              <a:p>
                <a:pPr lvl="0" indent="0" marL="0">
                  <a:buNone/>
                </a:pPr>
                <a:r>
                  <a:rPr/>
                  <a:t>若推理是有效的, 则记为:</a:t>
                </a:r>
              </a:p>
              <a:p>
                <a:pPr lvl="0" indent="0" marL="0">
                  <a:buNone/>
                </a:pPr>
                <a14:m>
                  <m:oMathPara xmlns:m="http://schemas.openxmlformats.org/officeDocument/2006/math">
                    <m:oMathParaPr>
                      <m:jc m:val="center"/>
                    </m:oMathParaPr>
                    <m:oMath>
                      <m:sSub>
                        <m:e>
                          <m:r>
                            <m:t>A</m:t>
                          </m:r>
                        </m:e>
                        <m:sub>
                          <m:r>
                            <m:t>1</m:t>
                          </m:r>
                        </m:sub>
                      </m:sSub>
                      <m:r>
                        <m:rPr>
                          <m:sty m:val="p"/>
                        </m:rPr>
                        <m:t>,</m:t>
                      </m:r>
                      <m:sSub>
                        <m:e>
                          <m:r>
                            <m:t>A</m:t>
                          </m:r>
                        </m:e>
                        <m:sub>
                          <m:r>
                            <m:t>2</m:t>
                          </m:r>
                        </m:sub>
                      </m:sSub>
                      <m:r>
                        <m:rPr>
                          <m:sty m:val="p"/>
                        </m:rPr>
                        <m:t>,</m:t>
                      </m:r>
                      <m:r>
                        <m:rPr>
                          <m:sty m:val="p"/>
                        </m:rPr>
                        <m:t>⋯</m:t>
                      </m:r>
                      <m:r>
                        <m:rPr>
                          <m:sty m:val="p"/>
                        </m:rPr>
                        <m:t>,</m:t>
                      </m:r>
                      <m:sSub>
                        <m:e>
                          <m:r>
                            <m:t>A</m:t>
                          </m:r>
                        </m:e>
                        <m:sub>
                          <m:r>
                            <m:t>n</m:t>
                          </m:r>
                        </m:sub>
                      </m:sSub>
                      <m:r>
                        <m:rPr>
                          <m:sty m:val="p"/>
                        </m:rPr>
                        <m:t>⊨</m:t>
                      </m:r>
                      <m:r>
                        <m:t>B</m:t>
                      </m:r>
                    </m:oMath>
                  </m:oMathPara>
                </a14:m>
              </a:p>
              <a:p>
                <a:pPr lvl="0" indent="0" marL="0">
                  <a:buNone/>
                </a:pPr>
                <a:r>
                  <a:rPr/>
                  <a:t>也就是</a:t>
                </a:r>
                <a14:m>
                  <m:oMath xmlns:m="http://schemas.openxmlformats.org/officeDocument/2006/math">
                    <m:sSub>
                      <m:e>
                        <m:r>
                          <m:t>A</m:t>
                        </m:r>
                      </m:e>
                      <m:sub>
                        <m:r>
                          <m:t>1</m:t>
                        </m:r>
                      </m:sub>
                    </m:sSub>
                    <m:r>
                      <m:rPr>
                        <m:sty m:val="p"/>
                      </m:rPr>
                      <m:t>∧</m:t>
                    </m:r>
                    <m:sSub>
                      <m:e>
                        <m:r>
                          <m:t>A</m:t>
                        </m:r>
                      </m:e>
                      <m:sub>
                        <m:r>
                          <m:t>2</m:t>
                        </m:r>
                      </m:sub>
                    </m:sSub>
                    <m:r>
                      <m:rPr>
                        <m:sty m:val="p"/>
                      </m:rPr>
                      <m:t>∧</m:t>
                    </m:r>
                    <m:r>
                      <m:rPr>
                        <m:sty m:val="p"/>
                      </m:rPr>
                      <m:t>⋯</m:t>
                    </m:r>
                    <m:r>
                      <m:rPr>
                        <m:sty m:val="p"/>
                      </m:rPr>
                      <m:t>∧</m:t>
                    </m:r>
                    <m:sSub>
                      <m:e>
                        <m:r>
                          <m:t>A</m:t>
                        </m:r>
                      </m:e>
                      <m:sub>
                        <m:r>
                          <m:t>n</m:t>
                        </m:r>
                      </m:sub>
                    </m:sSub>
                    <m:r>
                      <m:rPr>
                        <m:sty m:val="p"/>
                      </m:rPr>
                      <m:t>⇒</m:t>
                    </m:r>
                    <m:r>
                      <m:t>B</m:t>
                    </m:r>
                  </m:oMath>
                </a14:m>
                <a:r>
                  <a:rPr/>
                  <a:t>.</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indent="0" marL="0">
              <a:spcBef>
                <a:spcPts val="3000"/>
              </a:spcBef>
              <a:buNone/>
            </a:pPr>
            <a:r>
              <a:rPr b="1"/>
              <a:t>推理的方法</a:t>
            </a:r>
          </a:p>
          <a:p>
            <a:pPr lvl="0" indent="0" marL="0">
              <a:buNone/>
            </a:pPr>
            <a:r>
              <a:rPr/>
              <a:t>判别有效结论的过程就是推理或称论证过程.</a:t>
            </a:r>
          </a:p>
          <a:p>
            <a:pPr lvl="0" indent="0" marL="0">
              <a:buNone/>
            </a:pPr>
            <a:r>
              <a:rPr/>
              <a:t>常用的论证方法有:</a:t>
            </a:r>
          </a:p>
          <a:p>
            <a:pPr lvl="0"/>
            <a:r>
              <a:rPr/>
              <a:t>简单证明法</a:t>
            </a:r>
          </a:p>
          <a:p>
            <a:pPr lvl="0"/>
            <a:r>
              <a:rPr/>
              <a:t>形式证明法 (构造性证明法)</a:t>
            </a:r>
          </a:p>
        </p:txBody>
      </p:sp>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spcBef>
                    <a:spcPts val="3000"/>
                  </a:spcBef>
                  <a:buNone/>
                </a:pPr>
                <a:r>
                  <a:rPr b="1"/>
                  <a:t>简单证明法</a:t>
                </a:r>
              </a:p>
              <a:p>
                <a:pPr lvl="0" indent="0" marL="0">
                  <a:buNone/>
                </a:pPr>
                <a:r>
                  <a:rPr/>
                  <a:t>设</a:t>
                </a:r>
                <a14:m>
                  <m:oMath xmlns:m="http://schemas.openxmlformats.org/officeDocument/2006/math">
                    <m:sSub>
                      <m:e>
                        <m:r>
                          <m:t>A</m:t>
                        </m:r>
                      </m:e>
                      <m:sub>
                        <m:r>
                          <m:t>1</m:t>
                        </m:r>
                      </m:sub>
                    </m:sSub>
                    <m:r>
                      <m:rPr>
                        <m:sty m:val="p"/>
                      </m:rPr>
                      <m:t>,</m:t>
                    </m:r>
                    <m:sSub>
                      <m:e>
                        <m:r>
                          <m:t>A</m:t>
                        </m:r>
                      </m:e>
                      <m:sub>
                        <m:r>
                          <m:t>2</m:t>
                        </m:r>
                      </m:sub>
                    </m:sSub>
                    <m:r>
                      <m:rPr>
                        <m:sty m:val="p"/>
                      </m:rPr>
                      <m:t>,</m:t>
                    </m:r>
                    <m:r>
                      <m:rPr>
                        <m:sty m:val="p"/>
                      </m:rPr>
                      <m:t>⋯</m:t>
                    </m:r>
                    <m:r>
                      <m:rPr>
                        <m:sty m:val="p"/>
                      </m:rPr>
                      <m:t>,</m:t>
                    </m:r>
                    <m:sSub>
                      <m:e>
                        <m:r>
                          <m:t>A</m:t>
                        </m:r>
                      </m:e>
                      <m:sub>
                        <m:r>
                          <m:t>n</m:t>
                        </m:r>
                      </m:sub>
                    </m:sSub>
                  </m:oMath>
                </a14:m>
                <a:r>
                  <a:rPr/>
                  <a:t>和</a:t>
                </a:r>
                <a14:m>
                  <m:oMath xmlns:m="http://schemas.openxmlformats.org/officeDocument/2006/math">
                    <m:r>
                      <m:t>B</m:t>
                    </m:r>
                  </m:oMath>
                </a14:m>
                <a:r>
                  <a:rPr/>
                  <a:t>是命题公式, 欲证:</a:t>
                </a:r>
              </a:p>
              <a:p>
                <a:pPr lvl="0" indent="0" marL="0">
                  <a:buNone/>
                </a:pPr>
                <a14:m>
                  <m:oMathPara xmlns:m="http://schemas.openxmlformats.org/officeDocument/2006/math">
                    <m:oMathParaPr>
                      <m:jc m:val="center"/>
                    </m:oMathParaPr>
                    <m:oMath>
                      <m:sSub>
                        <m:e>
                          <m:r>
                            <m:t>A</m:t>
                          </m:r>
                        </m:e>
                        <m:sub>
                          <m:r>
                            <m:t>1</m:t>
                          </m:r>
                        </m:sub>
                      </m:sSub>
                      <m:r>
                        <m:rPr>
                          <m:sty m:val="p"/>
                        </m:rPr>
                        <m:t>,</m:t>
                      </m:r>
                      <m:sSub>
                        <m:e>
                          <m:r>
                            <m:t>A</m:t>
                          </m:r>
                        </m:e>
                        <m:sub>
                          <m:r>
                            <m:t>2</m:t>
                          </m:r>
                        </m:sub>
                      </m:sSub>
                      <m:r>
                        <m:rPr>
                          <m:sty m:val="p"/>
                        </m:rPr>
                        <m:t>,</m:t>
                      </m:r>
                      <m:r>
                        <m:rPr>
                          <m:sty m:val="p"/>
                        </m:rPr>
                        <m:t>⋯</m:t>
                      </m:r>
                      <m:r>
                        <m:rPr>
                          <m:sty m:val="p"/>
                        </m:rPr>
                        <m:t>,</m:t>
                      </m:r>
                      <m:sSub>
                        <m:e>
                          <m:r>
                            <m:t>A</m:t>
                          </m:r>
                        </m:e>
                        <m:sub>
                          <m:r>
                            <m:t>n</m:t>
                          </m:r>
                        </m:sub>
                      </m:sSub>
                      <m:r>
                        <m:rPr>
                          <m:sty m:val="p"/>
                        </m:rPr>
                        <m:t>⊨</m:t>
                      </m:r>
                      <m:r>
                        <m:t>B</m:t>
                      </m:r>
                    </m:oMath>
                  </m:oMathPara>
                </a14:m>
              </a:p>
              <a:p>
                <a:pPr lvl="0" indent="0" marL="0">
                  <a:buNone/>
                </a:pPr>
                <a:r>
                  <a:rPr/>
                  <a:t>可通过证明</a:t>
                </a:r>
              </a:p>
              <a:p>
                <a:pPr lvl="0" indent="0" marL="0">
                  <a:buNone/>
                </a:pPr>
                <a14:m>
                  <m:oMathPara xmlns:m="http://schemas.openxmlformats.org/officeDocument/2006/math">
                    <m:oMathParaPr>
                      <m:jc m:val="center"/>
                    </m:oMathParaPr>
                    <m:oMath>
                      <m:d>
                        <m:dPr>
                          <m:begChr m:val="("/>
                          <m:endChr m:val=")"/>
                          <m:sepChr m:val=""/>
                          <m:grow/>
                        </m:dPr>
                        <m:e>
                          <m:sSub>
                            <m:e>
                              <m:r>
                                <m:t>A</m:t>
                              </m:r>
                            </m:e>
                            <m:sub>
                              <m:r>
                                <m:t>1</m:t>
                              </m:r>
                            </m:sub>
                          </m:sSub>
                          <m:r>
                            <m:rPr>
                              <m:sty m:val="p"/>
                            </m:rPr>
                            <m:t>∧</m:t>
                          </m:r>
                          <m:sSub>
                            <m:e>
                              <m:r>
                                <m:t>A</m:t>
                              </m:r>
                            </m:e>
                            <m:sub>
                              <m:r>
                                <m:t>2</m:t>
                              </m:r>
                            </m:sub>
                          </m:sSub>
                          <m:r>
                            <m:rPr>
                              <m:sty m:val="p"/>
                            </m:rPr>
                            <m:t>∧</m:t>
                          </m:r>
                          <m:r>
                            <m:rPr>
                              <m:sty m:val="p"/>
                            </m:rPr>
                            <m:t>⋯</m:t>
                          </m:r>
                          <m:r>
                            <m:rPr>
                              <m:sty m:val="p"/>
                            </m:rPr>
                            <m:t>∧</m:t>
                          </m:r>
                          <m:sSub>
                            <m:e>
                              <m:r>
                                <m:t>A</m:t>
                              </m:r>
                            </m:e>
                            <m:sub>
                              <m:r>
                                <m:t>n</m:t>
                              </m:r>
                            </m:sub>
                          </m:sSub>
                        </m:e>
                      </m:d>
                      <m:r>
                        <m:rPr>
                          <m:sty m:val="p"/>
                        </m:rPr>
                        <m:t>→</m:t>
                      </m:r>
                      <m:r>
                        <m:t>B</m:t>
                      </m:r>
                    </m:oMath>
                  </m:oMathPara>
                </a14:m>
              </a:p>
              <a:p>
                <a:pPr lvl="0" indent="0" marL="0">
                  <a:buNone/>
                </a:pPr>
                <a:r>
                  <a:rPr/>
                  <a:t>是永真式, 即</a:t>
                </a:r>
              </a:p>
              <a:p>
                <a:pPr lvl="0" indent="0" marL="0">
                  <a:buNone/>
                </a:pPr>
                <a14:m>
                  <m:oMathPara xmlns:m="http://schemas.openxmlformats.org/officeDocument/2006/math">
                    <m:oMathParaPr>
                      <m:jc m:val="center"/>
                    </m:oMathParaPr>
                    <m:oMath>
                      <m:d>
                        <m:dPr>
                          <m:begChr m:val="("/>
                          <m:endChr m:val=")"/>
                          <m:sepChr m:val=""/>
                          <m:grow/>
                        </m:dPr>
                        <m:e>
                          <m:sSub>
                            <m:e>
                              <m:r>
                                <m:t>A</m:t>
                              </m:r>
                            </m:e>
                            <m:sub>
                              <m:r>
                                <m:t>1</m:t>
                              </m:r>
                            </m:sub>
                          </m:sSub>
                          <m:r>
                            <m:rPr>
                              <m:sty m:val="p"/>
                            </m:rPr>
                            <m:t>∧</m:t>
                          </m:r>
                          <m:sSub>
                            <m:e>
                              <m:r>
                                <m:t>A</m:t>
                              </m:r>
                            </m:e>
                            <m:sub>
                              <m:r>
                                <m:t>2</m:t>
                              </m:r>
                            </m:sub>
                          </m:sSub>
                          <m:r>
                            <m:rPr>
                              <m:sty m:val="p"/>
                            </m:rPr>
                            <m:t>∧</m:t>
                          </m:r>
                          <m:r>
                            <m:rPr>
                              <m:sty m:val="p"/>
                            </m:rPr>
                            <m:t>⋯</m:t>
                          </m:r>
                          <m:r>
                            <m:rPr>
                              <m:sty m:val="p"/>
                            </m:rPr>
                            <m:t>∧</m:t>
                          </m:r>
                          <m:sSub>
                            <m:e>
                              <m:r>
                                <m:t>A</m:t>
                              </m:r>
                            </m:e>
                            <m:sub>
                              <m:r>
                                <m:t>n</m:t>
                              </m:r>
                            </m:sub>
                          </m:sSub>
                        </m:e>
                      </m:d>
                      <m:r>
                        <m:rPr>
                          <m:sty m:val="p"/>
                        </m:rPr>
                        <m:t>→</m:t>
                      </m:r>
                      <m:r>
                        <m:t>B</m:t>
                      </m:r>
                    </m:oMath>
                  </m:oMathPara>
                </a14:m>
              </a:p>
              <a:p>
                <a:pPr lvl="0" indent="0" marL="0">
                  <a:buNone/>
                </a:pPr>
                <a:r>
                  <a:rPr/>
                  <a:t>的真值表中, 在任一种解释下,</a:t>
                </a:r>
              </a:p>
              <a:p>
                <a:pPr lvl="0" indent="0" marL="0">
                  <a:buNone/>
                </a:pPr>
                <a14:m>
                  <m:oMathPara xmlns:m="http://schemas.openxmlformats.org/officeDocument/2006/math">
                    <m:oMathParaPr>
                      <m:jc m:val="center"/>
                    </m:oMathParaPr>
                    <m:oMath>
                      <m:d>
                        <m:dPr>
                          <m:begChr m:val="("/>
                          <m:endChr m:val=")"/>
                          <m:sepChr m:val=""/>
                          <m:grow/>
                        </m:dPr>
                        <m:e>
                          <m:sSub>
                            <m:e>
                              <m:r>
                                <m:t>A</m:t>
                              </m:r>
                            </m:e>
                            <m:sub>
                              <m:r>
                                <m:t>1</m:t>
                              </m:r>
                            </m:sub>
                          </m:sSub>
                          <m:r>
                            <m:rPr>
                              <m:sty m:val="p"/>
                            </m:rPr>
                            <m:t>∧</m:t>
                          </m:r>
                          <m:sSub>
                            <m:e>
                              <m:r>
                                <m:t>A</m:t>
                              </m:r>
                            </m:e>
                            <m:sub>
                              <m:r>
                                <m:t>2</m:t>
                              </m:r>
                            </m:sub>
                          </m:sSub>
                          <m:r>
                            <m:rPr>
                              <m:sty m:val="p"/>
                            </m:rPr>
                            <m:t>∧</m:t>
                          </m:r>
                          <m:r>
                            <m:rPr>
                              <m:sty m:val="p"/>
                            </m:rPr>
                            <m:t>⋯</m:t>
                          </m:r>
                          <m:r>
                            <m:rPr>
                              <m:sty m:val="p"/>
                            </m:rPr>
                            <m:t>∧</m:t>
                          </m:r>
                          <m:sSub>
                            <m:e>
                              <m:r>
                                <m:t>A</m:t>
                              </m:r>
                            </m:e>
                            <m:sub>
                              <m:r>
                                <m:t>n</m:t>
                              </m:r>
                            </m:sub>
                          </m:sSub>
                        </m:e>
                      </m:d>
                      <m:r>
                        <m:rPr>
                          <m:sty m:val="p"/>
                        </m:rPr>
                        <m:t>→</m:t>
                      </m:r>
                      <m:r>
                        <m:t>B</m:t>
                      </m:r>
                    </m:oMath>
                  </m:oMathPara>
                </a14:m>
              </a:p>
              <a:p>
                <a:pPr lvl="0" indent="0" marL="0">
                  <a:buNone/>
                </a:pPr>
                <a:r>
                  <a:rPr/>
                  <a:t>的真值皆为真.</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试确定</a:t>
                </a:r>
                <a14:m>
                  <m:oMath xmlns:m="http://schemas.openxmlformats.org/officeDocument/2006/math">
                    <m:r>
                      <m:rPr>
                        <m:sty m:val="p"/>
                      </m:rPr>
                      <m:t>¬</m:t>
                    </m:r>
                    <m:r>
                      <m:t>p</m:t>
                    </m:r>
                  </m:oMath>
                </a14:m>
                <a:r>
                  <a:rPr/>
                  <a:t>是否是前提</a:t>
                </a:r>
                <a14:m>
                  <m:oMath xmlns:m="http://schemas.openxmlformats.org/officeDocument/2006/math">
                    <m:r>
                      <m:t>p</m:t>
                    </m:r>
                    <m:r>
                      <m:rPr>
                        <m:sty m:val="p"/>
                      </m:rPr>
                      <m:t>→</m:t>
                    </m:r>
                    <m:r>
                      <m:t>q</m:t>
                    </m:r>
                  </m:oMath>
                </a14:m>
                <a:r>
                  <a:rPr/>
                  <a:t>, </a:t>
                </a:r>
                <a14:m>
                  <m:oMath xmlns:m="http://schemas.openxmlformats.org/officeDocument/2006/math">
                    <m:r>
                      <m:rPr>
                        <m:sty m:val="p"/>
                      </m:rPr>
                      <m:t>¬</m:t>
                    </m:r>
                    <m:r>
                      <m:t>q</m:t>
                    </m:r>
                  </m:oMath>
                </a14:m>
                <a:r>
                  <a:rPr/>
                  <a:t>的有效结论？</a:t>
                </a:r>
              </a:p>
              <a:p>
                <a:pPr lvl="0" indent="0" marL="0">
                  <a:buNone/>
                </a:pPr>
                <a:r>
                  <a:rPr/>
                  <a:t>解: 先求</a:t>
                </a:r>
                <a14:m>
                  <m:oMath xmlns:m="http://schemas.openxmlformats.org/officeDocument/2006/math">
                    <m:d>
                      <m:dPr>
                        <m:begChr m:val="("/>
                        <m:endChr m:val=")"/>
                        <m:sepChr m:val=""/>
                        <m:grow/>
                      </m:dPr>
                      <m:e>
                        <m:d>
                          <m:dPr>
                            <m:begChr m:val="("/>
                            <m:endChr m:val=")"/>
                            <m:sepChr m:val=""/>
                            <m:grow/>
                          </m:dPr>
                          <m:e>
                            <m:r>
                              <m:t>p</m:t>
                            </m:r>
                            <m:r>
                              <m:rPr>
                                <m:sty m:val="p"/>
                              </m:rPr>
                              <m:t>→</m:t>
                            </m:r>
                            <m:r>
                              <m:t>q</m:t>
                            </m:r>
                          </m:e>
                        </m:d>
                        <m:r>
                          <m:rPr>
                            <m:sty m:val="p"/>
                          </m:rPr>
                          <m:t>∧</m:t>
                        </m:r>
                        <m:r>
                          <m:rPr>
                            <m:sty m:val="p"/>
                          </m:rPr>
                          <m:t>¬</m:t>
                        </m:r>
                        <m:r>
                          <m:t>q</m:t>
                        </m:r>
                      </m:e>
                    </m:d>
                    <m:r>
                      <m:rPr>
                        <m:sty m:val="p"/>
                      </m:rPr>
                      <m:t>→</m:t>
                    </m:r>
                    <m:r>
                      <m:rPr>
                        <m:sty m:val="p"/>
                      </m:rPr>
                      <m:t>¬</m:t>
                    </m:r>
                    <m:r>
                      <m:t>p</m:t>
                    </m:r>
                  </m:oMath>
                </a14:m>
                <a:r>
                  <a:rPr/>
                  <a:t>的真值表</a:t>
                </a:r>
              </a:p>
              <a:p>
                <a:pPr lvl="0" indent="0" marL="0">
                  <a:buNone/>
                </a:pPr>
                <a:r>
                  <a:rPr/>
                  <a:t> </a:t>
                </a:r>
              </a:p>
              <a:p>
                <a:pPr lvl="0" indent="0" marL="0">
                  <a:buNone/>
                </a:pPr>
                <a14:m>
                  <m:oMathPara xmlns:m="http://schemas.openxmlformats.org/officeDocument/2006/math">
                    <m:oMathParaPr>
                      <m:jc m:val="center"/>
                    </m:oMathParaPr>
                    <m:oMath>
                      <m:m>
                        <m:mPr>
                          <m:baseJc m:val="center"/>
                          <m:plcHide m:val="1"/>
                          <m:mcs>
                            <m:mc>
                              <m:mcPr>
                                <m:mcJc m:val="center"/>
                                <m:count m:val="1"/>
                              </m:mcPr>
                            </m:mc>
                            <m:mc>
                              <m:mcPr>
                                <m:mcJc m:val="center"/>
                                <m:count m:val="1"/>
                              </m:mcPr>
                            </m:mc>
                            <m:mc>
                              <m:mcPr>
                                <m:mcJc m:val="center"/>
                                <m:count m:val="1"/>
                              </m:mcPr>
                            </m:mc>
                            <m:mc>
                              <m:mcPr>
                                <m:mcJc m:val="center"/>
                                <m:count m:val="1"/>
                              </m:mcPr>
                            </m:mc>
                            <m:mc>
                              <m:mcPr>
                                <m:mcJc m:val="center"/>
                                <m:count m:val="1"/>
                              </m:mcPr>
                            </m:mc>
                            <m:mc>
                              <m:mcPr>
                                <m:mcJc m:val="center"/>
                                <m:count m:val="1"/>
                              </m:mcPr>
                            </m:mc>
                            <m:mc>
                              <m:mcPr>
                                <m:mcJc m:val="center"/>
                                <m:count m:val="1"/>
                              </m:mcPr>
                            </m:mc>
                          </m:mcs>
                        </m:mPr>
                        <m:mr>
                          <m:e>
                            <m:r>
                              <m:t>p</m:t>
                            </m:r>
                          </m:e>
                          <m:e>
                            <m:r>
                              <m:t>q</m:t>
                            </m:r>
                          </m:e>
                          <m:e>
                            <m:r>
                              <m:rPr>
                                <m:sty m:val="p"/>
                              </m:rPr>
                              <m:t>¬</m:t>
                            </m:r>
                            <m:r>
                              <m:t>p</m:t>
                            </m:r>
                          </m:e>
                          <m:e>
                            <m:r>
                              <m:rPr>
                                <m:sty m:val="p"/>
                              </m:rPr>
                              <m:t>¬</m:t>
                            </m:r>
                            <m:r>
                              <m:t>q</m:t>
                            </m:r>
                          </m:e>
                          <m:e>
                            <m:r>
                              <m:t>p</m:t>
                            </m:r>
                            <m:r>
                              <m:rPr>
                                <m:sty m:val="p"/>
                              </m:rPr>
                              <m:t>→</m:t>
                            </m:r>
                            <m:r>
                              <m:t>q</m:t>
                            </m:r>
                          </m:e>
                          <m:e>
                            <m:d>
                              <m:dPr>
                                <m:begChr m:val="("/>
                                <m:endChr m:val=")"/>
                                <m:sepChr m:val=""/>
                                <m:grow/>
                              </m:dPr>
                              <m:e>
                                <m:r>
                                  <m:t>p</m:t>
                                </m:r>
                                <m:r>
                                  <m:rPr>
                                    <m:sty m:val="p"/>
                                  </m:rPr>
                                  <m:t>→</m:t>
                                </m:r>
                                <m:r>
                                  <m:t>q</m:t>
                                </m:r>
                              </m:e>
                            </m:d>
                            <m:r>
                              <m:rPr>
                                <m:sty m:val="p"/>
                              </m:rPr>
                              <m:t>∧</m:t>
                            </m:r>
                            <m:r>
                              <m:rPr>
                                <m:sty m:val="p"/>
                              </m:rPr>
                              <m:t>¬</m:t>
                            </m:r>
                            <m:r>
                              <m:t>q</m:t>
                            </m:r>
                          </m:e>
                          <m:e>
                            <m:d>
                              <m:dPr>
                                <m:begChr m:val="("/>
                                <m:endChr m:val=")"/>
                                <m:sepChr m:val=""/>
                                <m:grow/>
                              </m:dPr>
                              <m:e>
                                <m:d>
                                  <m:dPr>
                                    <m:begChr m:val="("/>
                                    <m:endChr m:val=")"/>
                                    <m:sepChr m:val=""/>
                                    <m:grow/>
                                  </m:dPr>
                                  <m:e>
                                    <m:r>
                                      <m:t>p</m:t>
                                    </m:r>
                                    <m:r>
                                      <m:rPr>
                                        <m:sty m:val="p"/>
                                      </m:rPr>
                                      <m:t>→</m:t>
                                    </m:r>
                                    <m:r>
                                      <m:t>q</m:t>
                                    </m:r>
                                  </m:e>
                                </m:d>
                                <m:r>
                                  <m:rPr>
                                    <m:sty m:val="p"/>
                                  </m:rPr>
                                  <m:t>∧</m:t>
                                </m:r>
                                <m:r>
                                  <m:rPr>
                                    <m:sty m:val="p"/>
                                  </m:rPr>
                                  <m:t>¬</m:t>
                                </m:r>
                                <m:r>
                                  <m:t>q</m:t>
                                </m:r>
                              </m:e>
                            </m:d>
                            <m:r>
                              <m:rPr>
                                <m:sty m:val="p"/>
                              </m:rPr>
                              <m:t>→</m:t>
                            </m:r>
                            <m:r>
                              <m:rPr>
                                <m:sty m:val="p"/>
                              </m:rPr>
                              <m:t>¬</m:t>
                            </m:r>
                            <m:r>
                              <m:t>p</m:t>
                            </m:r>
                          </m:e>
                        </m:mr>
                        <m:mr>
                          <m:e>
                            <m:r>
                              <m:t>0</m:t>
                            </m:r>
                          </m:e>
                          <m:e>
                            <m:r>
                              <m:t>0</m:t>
                            </m:r>
                          </m:e>
                          <m:e>
                            <m:r>
                              <m:t>1</m:t>
                            </m:r>
                          </m:e>
                          <m:e>
                            <m:r>
                              <m:t>1</m:t>
                            </m:r>
                          </m:e>
                          <m:e>
                            <m:r>
                              <m:t>1</m:t>
                            </m:r>
                          </m:e>
                          <m:e>
                            <m:r>
                              <m:t>1</m:t>
                            </m:r>
                          </m:e>
                          <m:e>
                            <m:r>
                              <m:t>1</m:t>
                            </m:r>
                          </m:e>
                        </m:mr>
                        <m:mr>
                          <m:e>
                            <m:r>
                              <m:t>0</m:t>
                            </m:r>
                          </m:e>
                          <m:e>
                            <m:r>
                              <m:t>1</m:t>
                            </m:r>
                          </m:e>
                          <m:e>
                            <m:r>
                              <m:t>1</m:t>
                            </m:r>
                          </m:e>
                          <m:e>
                            <m:r>
                              <m:t>0</m:t>
                            </m:r>
                          </m:e>
                          <m:e>
                            <m:r>
                              <m:t>1</m:t>
                            </m:r>
                          </m:e>
                          <m:e>
                            <m:r>
                              <m:t>0</m:t>
                            </m:r>
                          </m:e>
                          <m:e>
                            <m:r>
                              <m:t>1</m:t>
                            </m:r>
                          </m:e>
                        </m:mr>
                        <m:mr>
                          <m:e>
                            <m:r>
                              <m:t>1</m:t>
                            </m:r>
                          </m:e>
                          <m:e>
                            <m:r>
                              <m:t>0</m:t>
                            </m:r>
                          </m:e>
                          <m:e>
                            <m:r>
                              <m:t>0</m:t>
                            </m:r>
                          </m:e>
                          <m:e>
                            <m:r>
                              <m:t>1</m:t>
                            </m:r>
                          </m:e>
                          <m:e>
                            <m:r>
                              <m:t>0</m:t>
                            </m:r>
                          </m:e>
                          <m:e>
                            <m:r>
                              <m:t>0</m:t>
                            </m:r>
                          </m:e>
                          <m:e>
                            <m:r>
                              <m:t>1</m:t>
                            </m:r>
                          </m:e>
                        </m:mr>
                        <m:mr>
                          <m:e>
                            <m:r>
                              <m:t>1</m:t>
                            </m:r>
                          </m:e>
                          <m:e>
                            <m:r>
                              <m:t>1</m:t>
                            </m:r>
                          </m:e>
                          <m:e>
                            <m:r>
                              <m:t>0</m:t>
                            </m:r>
                          </m:e>
                          <m:e>
                            <m:r>
                              <m:t>0</m:t>
                            </m:r>
                          </m:e>
                          <m:e>
                            <m:r>
                              <m:t>1</m:t>
                            </m:r>
                          </m:e>
                          <m:e>
                            <m:r>
                              <m:t>0</m:t>
                            </m:r>
                          </m:e>
                          <m:e>
                            <m:r>
                              <m:t>1</m:t>
                            </m:r>
                          </m:e>
                        </m:mr>
                      </m:m>
                    </m:oMath>
                  </m:oMathPara>
                </a14:m>
              </a:p>
              <a:p>
                <a:pPr lvl="0" indent="0" marL="0">
                  <a:buNone/>
                </a:pPr>
                <a:r>
                  <a:rPr/>
                  <a:t> </a:t>
                </a:r>
              </a:p>
              <a:p>
                <a:pPr lvl="0" indent="0" marL="0">
                  <a:buNone/>
                </a:pPr>
                <a:r>
                  <a:rPr/>
                  <a:t>由真值表可知, 命题公式</a:t>
                </a:r>
                <a14:m>
                  <m:oMath xmlns:m="http://schemas.openxmlformats.org/officeDocument/2006/math">
                    <m:d>
                      <m:dPr>
                        <m:begChr m:val="("/>
                        <m:endChr m:val=")"/>
                        <m:sepChr m:val=""/>
                        <m:grow/>
                      </m:dPr>
                      <m:e>
                        <m:d>
                          <m:dPr>
                            <m:begChr m:val="("/>
                            <m:endChr m:val=")"/>
                            <m:sepChr m:val=""/>
                            <m:grow/>
                          </m:dPr>
                          <m:e>
                            <m:r>
                              <m:t>p</m:t>
                            </m:r>
                            <m:r>
                              <m:rPr>
                                <m:sty m:val="p"/>
                              </m:rPr>
                              <m:t>→</m:t>
                            </m:r>
                            <m:r>
                              <m:t>q</m:t>
                            </m:r>
                          </m:e>
                        </m:d>
                        <m:r>
                          <m:rPr>
                            <m:sty m:val="p"/>
                          </m:rPr>
                          <m:t>∧</m:t>
                        </m:r>
                        <m:r>
                          <m:rPr>
                            <m:sty m:val="p"/>
                          </m:rPr>
                          <m:t>¬</m:t>
                        </m:r>
                        <m:r>
                          <m:t>q</m:t>
                        </m:r>
                      </m:e>
                    </m:d>
                    <m:r>
                      <m:rPr>
                        <m:sty m:val="p"/>
                      </m:rPr>
                      <m:t>→</m:t>
                    </m:r>
                    <m:r>
                      <m:rPr>
                        <m:sty m:val="p"/>
                      </m:rPr>
                      <m:t>¬</m:t>
                    </m:r>
                    <m:r>
                      <m:t>p</m:t>
                    </m:r>
                  </m:oMath>
                </a14:m>
                <a:r>
                  <a:rPr/>
                  <a:t>为永真式, </a:t>
                </a:r>
                <a14:m>
                  <m:oMath xmlns:m="http://schemas.openxmlformats.org/officeDocument/2006/math">
                    <m:d>
                      <m:dPr>
                        <m:begChr m:val="("/>
                        <m:endChr m:val=")"/>
                        <m:sepChr m:val=""/>
                        <m:grow/>
                      </m:dPr>
                      <m:e>
                        <m:d>
                          <m:dPr>
                            <m:begChr m:val="("/>
                            <m:endChr m:val=")"/>
                            <m:sepChr m:val=""/>
                            <m:grow/>
                          </m:dPr>
                          <m:e>
                            <m:r>
                              <m:t>p</m:t>
                            </m:r>
                            <m:r>
                              <m:rPr>
                                <m:sty m:val="p"/>
                              </m:rPr>
                              <m:t>→</m:t>
                            </m:r>
                            <m:r>
                              <m:t>q</m:t>
                            </m:r>
                          </m:e>
                        </m:d>
                        <m:r>
                          <m:rPr>
                            <m:sty m:val="p"/>
                          </m:rPr>
                          <m:t>∧</m:t>
                        </m:r>
                        <m:r>
                          <m:rPr>
                            <m:sty m:val="p"/>
                          </m:rPr>
                          <m:t>¬</m:t>
                        </m:r>
                        <m:r>
                          <m:t>q</m:t>
                        </m:r>
                      </m:e>
                    </m:d>
                    <m:r>
                      <m:rPr>
                        <m:sty m:val="p"/>
                      </m:rPr>
                      <m:t>⊢</m:t>
                    </m:r>
                    <m:r>
                      <m:rPr>
                        <m:sty m:val="p"/>
                      </m:rPr>
                      <m:t>¬</m:t>
                    </m:r>
                    <m:r>
                      <m:t>p</m:t>
                    </m:r>
                  </m:oMath>
                </a14:m>
                <a:r>
                  <a:rPr/>
                  <a:t>是有效的.</a:t>
                </a:r>
              </a:p>
              <a:p>
                <a:pPr lvl="0" indent="0" marL="0">
                  <a:buNone/>
                </a:pPr>
                <a:r>
                  <a:rPr/>
                  <a:t>即: </a:t>
                </a:r>
                <a14:m>
                  <m:oMath xmlns:m="http://schemas.openxmlformats.org/officeDocument/2006/math">
                    <m:r>
                      <m:rPr>
                        <m:sty m:val="p"/>
                      </m:rPr>
                      <m:t>¬</m:t>
                    </m:r>
                    <m:r>
                      <m:t>p</m:t>
                    </m:r>
                  </m:oMath>
                </a14:m>
                <a:r>
                  <a:rPr/>
                  <a:t>是前提</a:t>
                </a:r>
                <a14:m>
                  <m:oMath xmlns:m="http://schemas.openxmlformats.org/officeDocument/2006/math">
                    <m:r>
                      <m:t>p</m:t>
                    </m:r>
                    <m:r>
                      <m:rPr>
                        <m:sty m:val="p"/>
                      </m:rPr>
                      <m:t>→</m:t>
                    </m:r>
                    <m:r>
                      <m:t>q</m:t>
                    </m:r>
                    <m:r>
                      <m:rPr>
                        <m:sty m:val="p"/>
                      </m:rPr>
                      <m:t>,</m:t>
                    </m:r>
                    <m:r>
                      <m:rPr>
                        <m:sty m:val="p"/>
                      </m:rPr>
                      <m:t>¬</m:t>
                    </m:r>
                    <m:r>
                      <m:t>q</m:t>
                    </m:r>
                  </m:oMath>
                </a14:m>
                <a:r>
                  <a:rPr/>
                  <a:t>的有效结论.</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定义:设</a:t>
                </a:r>
                <a14:m>
                  <m:oMath xmlns:m="http://schemas.openxmlformats.org/officeDocument/2006/math">
                    <m:r>
                      <m:t>p</m:t>
                    </m:r>
                  </m:oMath>
                </a14:m>
                <a:r>
                  <a:rPr/>
                  <a:t>, </a:t>
                </a:r>
                <a14:m>
                  <m:oMath xmlns:m="http://schemas.openxmlformats.org/officeDocument/2006/math">
                    <m:r>
                      <m:t>q</m:t>
                    </m:r>
                  </m:oMath>
                </a14:m>
                <a:r>
                  <a:rPr/>
                  <a:t>为命题, 复合命题“</a:t>
                </a:r>
                <a14:m>
                  <m:oMath xmlns:m="http://schemas.openxmlformats.org/officeDocument/2006/math">
                    <m:r>
                      <m:t>p</m:t>
                    </m:r>
                  </m:oMath>
                </a14:m>
                <a:r>
                  <a:rPr/>
                  <a:t>并且</a:t>
                </a:r>
                <a14:m>
                  <m:oMath xmlns:m="http://schemas.openxmlformats.org/officeDocument/2006/math">
                    <m:r>
                      <m:t>q</m:t>
                    </m:r>
                  </m:oMath>
                </a14:m>
                <a:r>
                  <a:rPr/>
                  <a:t>”称为</a:t>
                </a:r>
                <a14:m>
                  <m:oMath xmlns:m="http://schemas.openxmlformats.org/officeDocument/2006/math">
                    <m:r>
                      <m:t>p</m:t>
                    </m:r>
                  </m:oMath>
                </a14:m>
                <a:r>
                  <a:rPr/>
                  <a:t>和</a:t>
                </a:r>
                <a14:m>
                  <m:oMath xmlns:m="http://schemas.openxmlformats.org/officeDocument/2006/math">
                    <m:r>
                      <m:t>q</m:t>
                    </m:r>
                  </m:oMath>
                </a14:m>
                <a:r>
                  <a:rPr/>
                  <a:t>的</a:t>
                </a:r>
                <a:r>
                  <a:rPr b="1"/>
                  <a:t>合取式复合命题</a:t>
                </a:r>
                <a:r>
                  <a:rPr/>
                  <a:t>, 记作</a:t>
                </a:r>
                <a14:m>
                  <m:oMath xmlns:m="http://schemas.openxmlformats.org/officeDocument/2006/math">
                    <m:r>
                      <m:t>p</m:t>
                    </m:r>
                    <m:r>
                      <m:rPr>
                        <m:sty m:val="p"/>
                      </m:rPr>
                      <m:t>∧</m:t>
                    </m:r>
                    <m:r>
                      <m:t>q</m:t>
                    </m:r>
                  </m:oMath>
                </a14:m>
                <a:r>
                  <a:rPr/>
                  <a:t>.</a:t>
                </a:r>
              </a:p>
              <a:p>
                <a:pPr lvl="0" indent="0" marL="0">
                  <a:buNone/>
                </a:pPr>
                <a:r>
                  <a:rPr/>
                  <a:t>符号</a:t>
                </a:r>
                <a14:m>
                  <m:oMath xmlns:m="http://schemas.openxmlformats.org/officeDocument/2006/math">
                    <m:r>
                      <m:rPr>
                        <m:sty m:val="p"/>
                      </m:rPr>
                      <m:t>∧</m:t>
                    </m:r>
                  </m:oMath>
                </a14:m>
                <a:r>
                  <a:rPr/>
                  <a:t>称为</a:t>
                </a:r>
                <a:r>
                  <a:rPr b="1"/>
                  <a:t>合取联结词</a:t>
                </a:r>
                <a:r>
                  <a:rPr/>
                  <a:t>.</a:t>
                </a:r>
              </a:p>
              <a:p>
                <a:pPr lvl="0" indent="0" marL="0">
                  <a:buNone/>
                </a:pPr>
                <a:r>
                  <a:rPr/>
                  <a:t>在自然语言中, 表示“并且”意思的联结词, 如: “既</a:t>
                </a:r>
                <a14:m>
                  <m:oMath xmlns:m="http://schemas.openxmlformats.org/officeDocument/2006/math">
                    <m:r>
                      <m:rPr>
                        <m:sty m:val="p"/>
                      </m:rPr>
                      <m:t>⋯</m:t>
                    </m:r>
                  </m:oMath>
                </a14:m>
                <a:r>
                  <a:rPr/>
                  <a:t>又</a:t>
                </a:r>
                <a14:m>
                  <m:oMath xmlns:m="http://schemas.openxmlformats.org/officeDocument/2006/math">
                    <m:r>
                      <m:rPr>
                        <m:sty m:val="p"/>
                      </m:rPr>
                      <m:t>⋯</m:t>
                    </m:r>
                  </m:oMath>
                </a14:m>
                <a:r>
                  <a:rPr/>
                  <a:t>”,</a:t>
                </a:r>
              </a:p>
              <a:p>
                <a:pPr lvl="0" indent="0" marL="0">
                  <a:buNone/>
                </a:pPr>
                <a:r>
                  <a:rPr/>
                  <a:t>“不但</a:t>
                </a:r>
                <a14:m>
                  <m:oMath xmlns:m="http://schemas.openxmlformats.org/officeDocument/2006/math">
                    <m:r>
                      <m:rPr>
                        <m:sty m:val="p"/>
                      </m:rPr>
                      <m:t>⋯</m:t>
                    </m:r>
                  </m:oMath>
                </a14:m>
                <a:r>
                  <a:rPr/>
                  <a:t>而且</a:t>
                </a:r>
                <a14:m>
                  <m:oMath xmlns:m="http://schemas.openxmlformats.org/officeDocument/2006/math">
                    <m:r>
                      <m:rPr>
                        <m:sty m:val="p"/>
                      </m:rPr>
                      <m:t>⋯</m:t>
                    </m:r>
                  </m:oMath>
                </a14:m>
                <a:r>
                  <a:rPr/>
                  <a:t>”,</a:t>
                </a:r>
              </a:p>
              <a:p>
                <a:pPr lvl="0" indent="0" marL="0">
                  <a:buNone/>
                </a:pPr>
                <a:r>
                  <a:rPr/>
                  <a:t>“一面</a:t>
                </a:r>
                <a14:m>
                  <m:oMath xmlns:m="http://schemas.openxmlformats.org/officeDocument/2006/math">
                    <m:r>
                      <m:rPr>
                        <m:sty m:val="p"/>
                      </m:rPr>
                      <m:t>⋯</m:t>
                    </m:r>
                  </m:oMath>
                </a14:m>
                <a:r>
                  <a:rPr/>
                  <a:t>一面</a:t>
                </a:r>
                <a14:m>
                  <m:oMath xmlns:m="http://schemas.openxmlformats.org/officeDocument/2006/math">
                    <m:r>
                      <m:rPr>
                        <m:sty m:val="p"/>
                      </m:rPr>
                      <m:t>⋯</m:t>
                    </m:r>
                  </m:oMath>
                </a14:m>
                <a:r>
                  <a:rPr/>
                  <a:t>”,</a:t>
                </a:r>
              </a:p>
              <a:p>
                <a:pPr lvl="0" indent="0" marL="0">
                  <a:buNone/>
                </a:pPr>
                <a:r>
                  <a:rPr/>
                  <a:t>“</a:t>
                </a:r>
                <a14:m>
                  <m:oMath xmlns:m="http://schemas.openxmlformats.org/officeDocument/2006/math">
                    <m:r>
                      <m:rPr>
                        <m:sty m:val="p"/>
                      </m:rPr>
                      <m:t>⋯</m:t>
                    </m:r>
                  </m:oMath>
                </a14:m>
                <a:r>
                  <a:rPr/>
                  <a:t>和</a:t>
                </a:r>
                <a14:m>
                  <m:oMath xmlns:m="http://schemas.openxmlformats.org/officeDocument/2006/math">
                    <m:r>
                      <m:rPr>
                        <m:sty m:val="p"/>
                      </m:rPr>
                      <m:t>⋯</m:t>
                    </m:r>
                  </m:oMath>
                </a14:m>
                <a:r>
                  <a:rPr/>
                  <a:t>”,</a:t>
                </a:r>
              </a:p>
              <a:p>
                <a:pPr lvl="0" indent="0" marL="0">
                  <a:buNone/>
                </a:pPr>
                <a:r>
                  <a:rPr/>
                  <a:t>“</a:t>
                </a:r>
                <a14:m>
                  <m:oMath xmlns:m="http://schemas.openxmlformats.org/officeDocument/2006/math">
                    <m:r>
                      <m:rPr>
                        <m:sty m:val="p"/>
                      </m:rPr>
                      <m:t>⋯</m:t>
                    </m:r>
                  </m:oMath>
                </a14:m>
                <a:r>
                  <a:rPr/>
                  <a:t>与</a:t>
                </a:r>
                <a14:m>
                  <m:oMath xmlns:m="http://schemas.openxmlformats.org/officeDocument/2006/math">
                    <m:r>
                      <m:rPr>
                        <m:sty m:val="p"/>
                      </m:rPr>
                      <m:t>⋯</m:t>
                    </m:r>
                  </m:oMath>
                </a14:m>
                <a:r>
                  <a:rPr/>
                  <a:t>”</a:t>
                </a:r>
              </a:p>
              <a:p>
                <a:pPr lvl="0" indent="0" marL="0">
                  <a:buNone/>
                </a:pPr>
                <a:r>
                  <a:rPr/>
                  <a:t>等都可以符号化为</a:t>
                </a:r>
                <a14:m>
                  <m:oMath xmlns:m="http://schemas.openxmlformats.org/officeDocument/2006/math">
                    <m:r>
                      <m:rPr>
                        <m:sty m:val="p"/>
                      </m:rPr>
                      <m:t>∧</m:t>
                    </m:r>
                  </m:oMath>
                </a14:m>
                <a:r>
                  <a:rPr/>
                  <a:t>.</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indent="0" marL="0">
              <a:spcBef>
                <a:spcPts val="3000"/>
              </a:spcBef>
              <a:buNone/>
            </a:pPr>
            <a:r>
              <a:rPr b="1"/>
              <a:t>形式证明法</a:t>
            </a:r>
          </a:p>
          <a:p>
            <a:pPr lvl="0" indent="0" marL="0">
              <a:buNone/>
            </a:pPr>
            <a:r>
              <a:rPr/>
              <a:t>形式证明(构造证明)是一个描述推理过程的命题公式序列, 该序列中每个命题或者是已知的前提, 或者是由某些前提推导的结论.</a:t>
            </a:r>
          </a:p>
          <a:p>
            <a:pPr lvl="0" indent="0" marL="0">
              <a:buNone/>
            </a:pPr>
            <a:r>
              <a:rPr/>
              <a:t>推理规则包括:</a:t>
            </a:r>
          </a:p>
          <a:p>
            <a:pPr lvl="0" indent="-457200" marL="457200">
              <a:buAutoNum type="arabicParenBoth"/>
            </a:pPr>
            <a:r>
              <a:rPr/>
              <a:t>P规则(前提引入规则)</a:t>
            </a:r>
          </a:p>
          <a:p>
            <a:pPr lvl="0" indent="-457200" marL="457200">
              <a:buAutoNum type="arabicParenBoth"/>
            </a:pPr>
            <a:r>
              <a:rPr/>
              <a:t>T规则(结论引入规则)</a:t>
            </a:r>
          </a:p>
          <a:p>
            <a:pPr lvl="0" indent="-457200" marL="457200">
              <a:buAutoNum type="arabicParenBoth"/>
            </a:pPr>
            <a:r>
              <a:rPr/>
              <a:t>置换规则</a:t>
            </a:r>
          </a:p>
          <a:p>
            <a:pPr lvl="0" indent="-457200" marL="457200">
              <a:buAutoNum type="arabicParenBoth"/>
            </a:pPr>
            <a:r>
              <a:rPr/>
              <a:t>CP规则</a:t>
            </a:r>
          </a:p>
          <a:p>
            <a:pPr lvl="0" indent="0" marL="0">
              <a:buNone/>
            </a:pPr>
            <a:r>
              <a:rPr/>
              <a:t>以及基本等价式和基本永真蕴含式.</a:t>
            </a:r>
          </a:p>
        </p:txBody>
      </p:sp>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14:m>
                  <m:oMath xmlns:m="http://schemas.openxmlformats.org/officeDocument/2006/math">
                    <m:r>
                      <m:t>P</m:t>
                    </m:r>
                  </m:oMath>
                </a14:m>
                <a:r>
                  <a:rPr/>
                  <a:t>规则(前提引入规则): 在推导的任何步骤上都可以引入前提.</a:t>
                </a:r>
              </a:p>
              <a:p>
                <a:pPr lvl="0" indent="0" marL="0">
                  <a:buNone/>
                </a:pPr>
                <a14:m>
                  <m:oMath xmlns:m="http://schemas.openxmlformats.org/officeDocument/2006/math">
                    <m:r>
                      <m:t>T</m:t>
                    </m:r>
                  </m:oMath>
                </a14:m>
                <a:r>
                  <a:rPr/>
                  <a:t>规则(结论引入规则) 在推导过程中, 如果前面有一个或多个命题公式推证出结论</a:t>
                </a:r>
                <a14:m>
                  <m:oMath xmlns:m="http://schemas.openxmlformats.org/officeDocument/2006/math">
                    <m:r>
                      <m:t>B</m:t>
                    </m:r>
                  </m:oMath>
                </a14:m>
                <a:r>
                  <a:rPr/>
                  <a:t>, 则可将</a:t>
                </a:r>
                <a14:m>
                  <m:oMath xmlns:m="http://schemas.openxmlformats.org/officeDocument/2006/math">
                    <m:r>
                      <m:t>B</m:t>
                    </m:r>
                  </m:oMath>
                </a14:m>
                <a:r>
                  <a:rPr/>
                  <a:t>作为后续推导的前提使用.</a:t>
                </a:r>
              </a:p>
              <a:p>
                <a:pPr lvl="0" indent="0" marL="0">
                  <a:buNone/>
                </a:pPr>
                <a14:m>
                  <m:oMath xmlns:m="http://schemas.openxmlformats.org/officeDocument/2006/math">
                    <m:r>
                      <m:t>C</m:t>
                    </m:r>
                    <m:r>
                      <m:t>P</m:t>
                    </m:r>
                  </m:oMath>
                </a14:m>
                <a:r>
                  <a:rPr/>
                  <a:t>规则: 如果有效结论为形如</a:t>
                </a:r>
                <a14:m>
                  <m:oMath xmlns:m="http://schemas.openxmlformats.org/officeDocument/2006/math">
                    <m:r>
                      <m:t>R</m:t>
                    </m:r>
                    <m:r>
                      <m:rPr>
                        <m:sty m:val="p"/>
                      </m:rPr>
                      <m:t>→</m:t>
                    </m:r>
                    <m:r>
                      <m:t>C</m:t>
                    </m:r>
                  </m:oMath>
                </a14:m>
                <a:r>
                  <a:rPr/>
                  <a:t>的条件式, 则可将</a:t>
                </a:r>
                <a14:m>
                  <m:oMath xmlns:m="http://schemas.openxmlformats.org/officeDocument/2006/math">
                    <m:r>
                      <m:t>R</m:t>
                    </m:r>
                  </m:oMath>
                </a14:m>
                <a:r>
                  <a:rPr/>
                  <a:t>加入到前提中作为附加前提, 然后推导结论</a:t>
                </a:r>
                <a14:m>
                  <m:oMath xmlns:m="http://schemas.openxmlformats.org/officeDocument/2006/math">
                    <m:r>
                      <m:t>C</m:t>
                    </m:r>
                  </m:oMath>
                </a14:m>
                <a:r>
                  <a:rPr/>
                  <a:t>即可.</a:t>
                </a:r>
              </a:p>
              <a:p>
                <a:pPr lvl="0" indent="0" marL="0">
                  <a:buNone/>
                </a:pPr>
                <a:r>
                  <a:rPr/>
                  <a:t> </a:t>
                </a:r>
              </a:p>
              <a:p>
                <a:pPr lvl="0" indent="0" marL="0">
                  <a:buNone/>
                </a:pPr>
                <a:r>
                  <a:rPr/>
                  <a:t>在形式证明中, 为得到给定前提的有效结论, 一般可采用两种基本方法: 直接证明法和间接证明法.</a:t>
                </a:r>
              </a:p>
              <a:p>
                <a:pPr lvl="0" indent="0" marL="0">
                  <a:buNone/>
                </a:pPr>
                <a:r>
                  <a:rPr/>
                  <a:t>这两种证明法均需要构造三个序列:</a:t>
                </a:r>
              </a:p>
              <a:p>
                <a:pPr lvl="0" indent="0" marL="0">
                  <a:buNone/>
                </a:pPr>
                <a:r>
                  <a:rPr/>
                  <a:t>第一序列为步骤编号; 第二序列为推导的命题公式序列; 第三序列为注释行序列, 包括引用的推理规则和使用的推理定律, 即推导的依据.</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(1)直接证明法</a:t>
                </a:r>
              </a:p>
              <a:p>
                <a:pPr lvl="0" indent="0" marL="0">
                  <a:buNone/>
                </a:pPr>
                <a:r>
                  <a:rPr/>
                  <a:t>直接证明法就是由一组已知的前提, 利用推理规则, 根据基本等价式和基本永真蕴含式推导有效结论.</a:t>
                </a:r>
              </a:p>
              <a:p>
                <a:pPr lvl="0" indent="0" marL="0">
                  <a:buNone/>
                </a:pPr>
                <a:r>
                  <a:rPr/>
                  <a:t>下面证明</a:t>
                </a:r>
                <a14:m>
                  <m:oMath xmlns:m="http://schemas.openxmlformats.org/officeDocument/2006/math">
                    <m:r>
                      <m:rPr>
                        <m:sty m:val="p"/>
                      </m:rPr>
                      <m:t>¬</m:t>
                    </m:r>
                    <m:r>
                      <m:t>p</m:t>
                    </m:r>
                  </m:oMath>
                </a14:m>
                <a:r>
                  <a:rPr/>
                  <a:t>是前提</a:t>
                </a:r>
                <a14:m>
                  <m:oMath xmlns:m="http://schemas.openxmlformats.org/officeDocument/2006/math">
                    <m:r>
                      <m:t>p</m:t>
                    </m:r>
                    <m:r>
                      <m:rPr>
                        <m:sty m:val="p"/>
                      </m:rPr>
                      <m:t>→</m:t>
                    </m:r>
                    <m:r>
                      <m:rPr>
                        <m:sty m:val="p"/>
                      </m:rPr>
                      <m:t>¬</m:t>
                    </m:r>
                    <m:r>
                      <m:t>q</m:t>
                    </m:r>
                    <m:r>
                      <m:rPr>
                        <m:sty m:val="p"/>
                      </m:rPr>
                      <m:t>,</m:t>
                    </m:r>
                    <m:r>
                      <m:t>q</m:t>
                    </m:r>
                    <m:r>
                      <m:rPr>
                        <m:sty m:val="p"/>
                      </m:rPr>
                      <m:t>∨</m:t>
                    </m:r>
                    <m:r>
                      <m:rPr>
                        <m:sty m:val="p"/>
                      </m:rPr>
                      <m:t>¬</m:t>
                    </m:r>
                    <m:r>
                      <m:t>r</m:t>
                    </m:r>
                    <m:r>
                      <m:rPr>
                        <m:sty m:val="p"/>
                      </m:rPr>
                      <m:t>,</m:t>
                    </m:r>
                    <m:r>
                      <m:t>r</m:t>
                    </m:r>
                  </m:oMath>
                </a14:m>
                <a:r>
                  <a:rPr/>
                  <a:t>的有效结论.</a:t>
                </a:r>
              </a:p>
              <a:p>
                <a:pPr lvl="0" indent="-457200" marL="457200">
                  <a:buAutoNum type="arabicParenBoth"/>
                </a:pPr>
                <a14:m>
                  <m:oMath xmlns:m="http://schemas.openxmlformats.org/officeDocument/2006/math">
                    <m:r>
                      <m:t>r</m:t>
                    </m:r>
                    <m:r>
                      <m:rPr>
                        <m:sty m:val="p"/>
                      </m:rPr>
                      <m:t>,</m:t>
                    </m:r>
                    <m:r>
                      <m:t>  </m:t>
                    </m:r>
                  </m:oMath>
                </a14:m>
                <a:r>
                  <a:rPr/>
                  <a:t> </a:t>
                </a:r>
                <a14:m>
                  <m:oMath xmlns:m="http://schemas.openxmlformats.org/officeDocument/2006/math">
                    <m:r>
                      <m:t>P</m:t>
                    </m:r>
                  </m:oMath>
                </a14:m>
                <a:r>
                  <a:rPr/>
                  <a:t>规则</a:t>
                </a:r>
              </a:p>
              <a:p>
                <a:pPr lvl="0" indent="-457200" marL="457200">
                  <a:buAutoNum type="arabicParenBoth"/>
                </a:pPr>
                <a14:m>
                  <m:oMath xmlns:m="http://schemas.openxmlformats.org/officeDocument/2006/math">
                    <m:r>
                      <m:t>q</m:t>
                    </m:r>
                    <m:r>
                      <m:rPr>
                        <m:sty m:val="p"/>
                      </m:rPr>
                      <m:t>∨</m:t>
                    </m:r>
                    <m:r>
                      <m:rPr>
                        <m:sty m:val="p"/>
                      </m:rPr>
                      <m:t>¬</m:t>
                    </m:r>
                    <m:r>
                      <m:t>r</m:t>
                    </m:r>
                    <m:r>
                      <m:rPr>
                        <m:sty m:val="p"/>
                      </m:rPr>
                      <m:t>,</m:t>
                    </m:r>
                    <m:r>
                      <m:t>  </m:t>
                    </m:r>
                  </m:oMath>
                </a14:m>
                <a:r>
                  <a:rPr/>
                  <a:t> </a:t>
                </a:r>
                <a14:m>
                  <m:oMath xmlns:m="http://schemas.openxmlformats.org/officeDocument/2006/math">
                    <m:r>
                      <m:t>P</m:t>
                    </m:r>
                  </m:oMath>
                </a14:m>
                <a:r>
                  <a:rPr/>
                  <a:t>规则</a:t>
                </a:r>
              </a:p>
              <a:p>
                <a:pPr lvl="0" indent="-457200" marL="457200">
                  <a:buAutoNum type="arabicParenBoth"/>
                </a:pPr>
                <a14:m>
                  <m:oMath xmlns:m="http://schemas.openxmlformats.org/officeDocument/2006/math">
                    <m:r>
                      <m:t>q</m:t>
                    </m:r>
                    <m:r>
                      <m:rPr>
                        <m:sty m:val="p"/>
                      </m:rPr>
                      <m:t>,</m:t>
                    </m:r>
                    <m:r>
                      <m:t>  </m:t>
                    </m:r>
                  </m:oMath>
                </a14:m>
                <a:r>
                  <a:rPr/>
                  <a:t> </a:t>
                </a:r>
                <a14:m>
                  <m:oMath xmlns:m="http://schemas.openxmlformats.org/officeDocument/2006/math">
                    <m:r>
                      <m:t>T</m:t>
                    </m:r>
                  </m:oMath>
                </a14:m>
                <a:r>
                  <a:rPr/>
                  <a:t>规则(析取三段论), (1)(2)</a:t>
                </a:r>
              </a:p>
              <a:p>
                <a:pPr lvl="0" indent="-457200" marL="457200">
                  <a:buAutoNum type="arabicParenBoth"/>
                </a:pPr>
                <a14:m>
                  <m:oMath xmlns:m="http://schemas.openxmlformats.org/officeDocument/2006/math">
                    <m:r>
                      <m:t>p</m:t>
                    </m:r>
                    <m:r>
                      <m:rPr>
                        <m:sty m:val="p"/>
                      </m:rPr>
                      <m:t>→</m:t>
                    </m:r>
                    <m:r>
                      <m:rPr>
                        <m:sty m:val="p"/>
                      </m:rPr>
                      <m:t>¬</m:t>
                    </m:r>
                    <m:r>
                      <m:t>q</m:t>
                    </m:r>
                    <m:r>
                      <m:rPr>
                        <m:sty m:val="p"/>
                      </m:rPr>
                      <m:t>,</m:t>
                    </m:r>
                    <m:r>
                      <m:t> </m:t>
                    </m:r>
                  </m:oMath>
                </a14:m>
                <a:r>
                  <a:rPr/>
                  <a:t> </a:t>
                </a:r>
                <a14:m>
                  <m:oMath xmlns:m="http://schemas.openxmlformats.org/officeDocument/2006/math">
                    <m:r>
                      <m:t>P</m:t>
                    </m:r>
                  </m:oMath>
                </a14:m>
                <a:r>
                  <a:rPr/>
                  <a:t>规则</a:t>
                </a:r>
              </a:p>
              <a:p>
                <a:pPr lvl="0" indent="-457200" marL="457200">
                  <a:buAutoNum type="arabicParenBoth"/>
                </a:pPr>
                <a14:m>
                  <m:oMath xmlns:m="http://schemas.openxmlformats.org/officeDocument/2006/math">
                    <m:r>
                      <m:t>q</m:t>
                    </m:r>
                    <m:r>
                      <m:rPr>
                        <m:sty m:val="p"/>
                      </m:rPr>
                      <m:t>→</m:t>
                    </m:r>
                    <m:r>
                      <m:rPr>
                        <m:sty m:val="p"/>
                      </m:rPr>
                      <m:t>¬</m:t>
                    </m:r>
                    <m:r>
                      <m:t>p</m:t>
                    </m:r>
                    <m:r>
                      <m:rPr>
                        <m:sty m:val="p"/>
                      </m:rPr>
                      <m:t>,</m:t>
                    </m:r>
                    <m:r>
                      <m:t> </m:t>
                    </m:r>
                  </m:oMath>
                </a14:m>
                <a:r>
                  <a:rPr/>
                  <a:t> </a:t>
                </a:r>
                <a14:m>
                  <m:oMath xmlns:m="http://schemas.openxmlformats.org/officeDocument/2006/math">
                    <m:r>
                      <m:t>T</m:t>
                    </m:r>
                  </m:oMath>
                </a14:m>
                <a:r>
                  <a:rPr/>
                  <a:t>规则(逆反式), (4)</a:t>
                </a:r>
              </a:p>
              <a:p>
                <a:pPr lvl="0" indent="-457200" marL="457200">
                  <a:buAutoNum type="arabicParenBoth"/>
                </a:pPr>
                <a14:m>
                  <m:oMath xmlns:m="http://schemas.openxmlformats.org/officeDocument/2006/math">
                    <m:r>
                      <m:rPr>
                        <m:sty m:val="p"/>
                      </m:rPr>
                      <m:t>¬</m:t>
                    </m:r>
                    <m:r>
                      <m:t>p</m:t>
                    </m:r>
                    <m:r>
                      <m:rPr>
                        <m:sty m:val="p"/>
                      </m:rPr>
                      <m:t>,</m:t>
                    </m:r>
                    <m:r>
                      <m:t> </m:t>
                    </m:r>
                  </m:oMath>
                </a14:m>
                <a:r>
                  <a:rPr/>
                  <a:t> </a:t>
                </a:r>
                <a14:m>
                  <m:oMath xmlns:m="http://schemas.openxmlformats.org/officeDocument/2006/math">
                    <m:r>
                      <m:t>T</m:t>
                    </m:r>
                  </m:oMath>
                </a14:m>
                <a:r>
                  <a:rPr/>
                  <a:t>规则(假言推理), (3)(5)</a:t>
                </a:r>
              </a:p>
              <a:p>
                <a:pPr lvl="0" indent="0" marL="0">
                  <a:buNone/>
                </a:pPr>
                <a:r>
                  <a:rPr/>
                  <a:t>故</a:t>
                </a:r>
                <a14:m>
                  <m:oMath xmlns:m="http://schemas.openxmlformats.org/officeDocument/2006/math">
                    <m:r>
                      <m:rPr>
                        <m:sty m:val="p"/>
                      </m:rPr>
                      <m:t>¬</m:t>
                    </m:r>
                    <m:r>
                      <m:t>p</m:t>
                    </m:r>
                  </m:oMath>
                </a14:m>
                <a:r>
                  <a:rPr/>
                  <a:t>是前提</a:t>
                </a:r>
                <a14:m>
                  <m:oMath xmlns:m="http://schemas.openxmlformats.org/officeDocument/2006/math">
                    <m:r>
                      <m:t>p</m:t>
                    </m:r>
                    <m:r>
                      <m:rPr>
                        <m:sty m:val="p"/>
                      </m:rPr>
                      <m:t>→</m:t>
                    </m:r>
                    <m:r>
                      <m:rPr>
                        <m:sty m:val="p"/>
                      </m:rPr>
                      <m:t>¬</m:t>
                    </m:r>
                    <m:r>
                      <m:t>q</m:t>
                    </m:r>
                    <m:r>
                      <m:rPr>
                        <m:sty m:val="p"/>
                      </m:rPr>
                      <m:t>,</m:t>
                    </m:r>
                    <m:r>
                      <m:t>q</m:t>
                    </m:r>
                    <m:r>
                      <m:rPr>
                        <m:sty m:val="p"/>
                      </m:rPr>
                      <m:t>∨</m:t>
                    </m:r>
                    <m:r>
                      <m:rPr>
                        <m:sty m:val="p"/>
                      </m:rPr>
                      <m:t>¬</m:t>
                    </m:r>
                    <m:r>
                      <m:t>r</m:t>
                    </m:r>
                  </m:oMath>
                </a14:m>
                <a:r>
                  <a:rPr/>
                  <a:t>, </a:t>
                </a:r>
                <a14:m>
                  <m:oMath xmlns:m="http://schemas.openxmlformats.org/officeDocument/2006/math">
                    <m:r>
                      <m:t>r</m:t>
                    </m:r>
                  </m:oMath>
                </a14:m>
                <a:r>
                  <a:rPr/>
                  <a:t>的有效结论.</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求证: </a:t>
                </a:r>
                <a14:m>
                  <m:oMath xmlns:m="http://schemas.openxmlformats.org/officeDocument/2006/math">
                    <m:r>
                      <m:rPr>
                        <m:sty m:val="p"/>
                      </m:rPr>
                      <m:t>{</m:t>
                    </m:r>
                    <m:d>
                      <m:dPr>
                        <m:begChr m:val="("/>
                        <m:endChr m:val=")"/>
                        <m:sepChr m:val=""/>
                        <m:grow/>
                      </m:dPr>
                      <m:e>
                        <m:r>
                          <m:t>p</m:t>
                        </m:r>
                        <m:r>
                          <m:rPr>
                            <m:sty m:val="p"/>
                          </m:rPr>
                          <m:t>∨</m:t>
                        </m:r>
                        <m:r>
                          <m:t>q</m:t>
                        </m:r>
                      </m:e>
                    </m:d>
                    <m:r>
                      <m:rPr>
                        <m:sty m:val="p"/>
                      </m:rPr>
                      <m:t>→</m:t>
                    </m:r>
                    <m:r>
                      <m:t>r</m:t>
                    </m:r>
                    <m:r>
                      <m:rPr>
                        <m:sty m:val="p"/>
                      </m:rPr>
                      <m:t>,</m:t>
                    </m:r>
                    <m:r>
                      <m:t>r</m:t>
                    </m:r>
                    <m:r>
                      <m:rPr>
                        <m:sty m:val="p"/>
                      </m:rPr>
                      <m:t>→</m:t>
                    </m:r>
                    <m:r>
                      <m:t>s</m:t>
                    </m:r>
                    <m:r>
                      <m:rPr>
                        <m:sty m:val="p"/>
                      </m:rPr>
                      <m:t>,</m:t>
                    </m:r>
                    <m:r>
                      <m:rPr>
                        <m:sty m:val="p"/>
                      </m:rPr>
                      <m:t>¬</m:t>
                    </m:r>
                    <m:r>
                      <m:t>s</m:t>
                    </m:r>
                    <m:r>
                      <m:rPr>
                        <m:sty m:val="p"/>
                      </m:rPr>
                      <m:t>}</m:t>
                    </m:r>
                    <m:r>
                      <m:rPr>
                        <m:sty m:val="p"/>
                      </m:rPr>
                      <m:t>⊨</m:t>
                    </m:r>
                    <m:d>
                      <m:dPr>
                        <m:begChr m:val="("/>
                        <m:endChr m:val=")"/>
                        <m:sepChr m:val=""/>
                        <m:grow/>
                      </m:dPr>
                      <m:e>
                        <m:r>
                          <m:rPr>
                            <m:sty m:val="p"/>
                          </m:rPr>
                          <m:t>¬</m:t>
                        </m:r>
                        <m:r>
                          <m:t>p</m:t>
                        </m:r>
                        <m:r>
                          <m:rPr>
                            <m:sty m:val="p"/>
                          </m:rPr>
                          <m:t>∨</m:t>
                        </m:r>
                        <m:r>
                          <m:rPr>
                            <m:sty m:val="p"/>
                          </m:rPr>
                          <m:t>¬</m:t>
                        </m:r>
                        <m:r>
                          <m:t>q</m:t>
                        </m:r>
                      </m:e>
                    </m:d>
                  </m:oMath>
                </a14:m>
              </a:p>
              <a:p>
                <a:pPr lvl="0" indent="0" marL="0">
                  <a:buNone/>
                </a:pPr>
                <a:r>
                  <a:rPr/>
                  <a:t>证明:</a:t>
                </a:r>
              </a:p>
              <a:p>
                <a:pPr lvl="0" indent="-457200" marL="457200">
                  <a:buAutoNum type="arabicParenBoth"/>
                </a:pPr>
                <a14:m>
                  <m:oMath xmlns:m="http://schemas.openxmlformats.org/officeDocument/2006/math">
                    <m:d>
                      <m:dPr>
                        <m:begChr m:val="("/>
                        <m:endChr m:val=")"/>
                        <m:sepChr m:val=""/>
                        <m:grow/>
                      </m:dPr>
                      <m:e>
                        <m:r>
                          <m:t>p</m:t>
                        </m:r>
                        <m:r>
                          <m:rPr>
                            <m:sty m:val="p"/>
                          </m:rPr>
                          <m:t>∨</m:t>
                        </m:r>
                        <m:r>
                          <m:t>q</m:t>
                        </m:r>
                      </m:e>
                    </m:d>
                    <m:r>
                      <m:rPr>
                        <m:sty m:val="p"/>
                      </m:rPr>
                      <m:t>→</m:t>
                    </m:r>
                    <m:r>
                      <m:t>r</m:t>
                    </m:r>
                    <m:r>
                      <m:t>  </m:t>
                    </m:r>
                  </m:oMath>
                </a14:m>
                <a:r>
                  <a:rPr/>
                  <a:t> </a:t>
                </a:r>
                <a14:m>
                  <m:oMath xmlns:m="http://schemas.openxmlformats.org/officeDocument/2006/math">
                    <m:r>
                      <m:t>P</m:t>
                    </m:r>
                  </m:oMath>
                </a14:m>
                <a:r>
                  <a:rPr/>
                  <a:t>规则</a:t>
                </a:r>
              </a:p>
              <a:p>
                <a:pPr lvl="0" indent="-457200" marL="457200">
                  <a:buAutoNum type="arabicParenBoth"/>
                </a:pPr>
                <a14:m>
                  <m:oMath xmlns:m="http://schemas.openxmlformats.org/officeDocument/2006/math">
                    <m:r>
                      <m:t>r</m:t>
                    </m:r>
                    <m:r>
                      <m:rPr>
                        <m:sty m:val="p"/>
                      </m:rPr>
                      <m:t>→</m:t>
                    </m:r>
                    <m:r>
                      <m:t>s</m:t>
                    </m:r>
                    <m:r>
                      <m:t>  </m:t>
                    </m:r>
                  </m:oMath>
                </a14:m>
                <a:r>
                  <a:rPr/>
                  <a:t> </a:t>
                </a:r>
                <a14:m>
                  <m:oMath xmlns:m="http://schemas.openxmlformats.org/officeDocument/2006/math">
                    <m:r>
                      <m:t>P</m:t>
                    </m:r>
                  </m:oMath>
                </a14:m>
                <a:r>
                  <a:rPr/>
                  <a:t>规则</a:t>
                </a:r>
              </a:p>
              <a:p>
                <a:pPr lvl="0" indent="-457200" marL="457200">
                  <a:buAutoNum type="arabicParenBoth"/>
                </a:pPr>
                <a14:m>
                  <m:oMath xmlns:m="http://schemas.openxmlformats.org/officeDocument/2006/math">
                    <m:d>
                      <m:dPr>
                        <m:begChr m:val="("/>
                        <m:endChr m:val=")"/>
                        <m:sepChr m:val=""/>
                        <m:grow/>
                      </m:dPr>
                      <m:e>
                        <m:r>
                          <m:t>p</m:t>
                        </m:r>
                        <m:r>
                          <m:rPr>
                            <m:sty m:val="p"/>
                          </m:rPr>
                          <m:t>∨</m:t>
                        </m:r>
                        <m:r>
                          <m:t>q</m:t>
                        </m:r>
                      </m:e>
                    </m:d>
                    <m:r>
                      <m:rPr>
                        <m:sty m:val="p"/>
                      </m:rPr>
                      <m:t>→</m:t>
                    </m:r>
                    <m:r>
                      <m:t>s</m:t>
                    </m:r>
                    <m:r>
                      <m:t>  </m:t>
                    </m:r>
                  </m:oMath>
                </a14:m>
                <a:r>
                  <a:rPr/>
                  <a:t> </a:t>
                </a:r>
                <a14:m>
                  <m:oMath xmlns:m="http://schemas.openxmlformats.org/officeDocument/2006/math">
                    <m:r>
                      <m:t>T</m:t>
                    </m:r>
                  </m:oMath>
                </a14:m>
                <a:r>
                  <a:rPr/>
                  <a:t>规则, (1)(2)</a:t>
                </a:r>
              </a:p>
              <a:p>
                <a:pPr lvl="0" indent="-457200" marL="457200">
                  <a:buAutoNum type="arabicParenBoth"/>
                </a:pPr>
                <a14:m>
                  <m:oMath xmlns:m="http://schemas.openxmlformats.org/officeDocument/2006/math">
                    <m:r>
                      <m:rPr>
                        <m:sty m:val="p"/>
                      </m:rPr>
                      <m:t>¬</m:t>
                    </m:r>
                    <m:r>
                      <m:t>s</m:t>
                    </m:r>
                    <m:r>
                      <m:t>  </m:t>
                    </m:r>
                  </m:oMath>
                </a14:m>
                <a:r>
                  <a:rPr/>
                  <a:t> </a:t>
                </a:r>
                <a14:m>
                  <m:oMath xmlns:m="http://schemas.openxmlformats.org/officeDocument/2006/math">
                    <m:r>
                      <m:t>P</m:t>
                    </m:r>
                  </m:oMath>
                </a14:m>
                <a:r>
                  <a:rPr/>
                  <a:t>规则</a:t>
                </a:r>
              </a:p>
              <a:p>
                <a:pPr lvl="0" indent="-457200" marL="457200">
                  <a:buAutoNum type="arabicParenBoth"/>
                </a:pPr>
                <a14:m>
                  <m:oMath xmlns:m="http://schemas.openxmlformats.org/officeDocument/2006/math">
                    <m:r>
                      <m:rPr>
                        <m:sty m:val="p"/>
                      </m:rPr>
                      <m:t>¬</m:t>
                    </m:r>
                    <m:d>
                      <m:dPr>
                        <m:begChr m:val="("/>
                        <m:endChr m:val=")"/>
                        <m:sepChr m:val=""/>
                        <m:grow/>
                      </m:dPr>
                      <m:e>
                        <m:r>
                          <m:t>p</m:t>
                        </m:r>
                        <m:r>
                          <m:rPr>
                            <m:sty m:val="p"/>
                          </m:rPr>
                          <m:t>∨</m:t>
                        </m:r>
                        <m:r>
                          <m:t>q</m:t>
                        </m:r>
                      </m:e>
                    </m:d>
                    <m:r>
                      <m:t>  </m:t>
                    </m:r>
                  </m:oMath>
                </a14:m>
                <a:r>
                  <a:rPr/>
                  <a:t> </a:t>
                </a:r>
                <a14:m>
                  <m:oMath xmlns:m="http://schemas.openxmlformats.org/officeDocument/2006/math">
                    <m:r>
                      <m:t>T</m:t>
                    </m:r>
                  </m:oMath>
                </a14:m>
                <a:r>
                  <a:rPr/>
                  <a:t>规则, (3)(4)</a:t>
                </a:r>
              </a:p>
              <a:p>
                <a:pPr lvl="0" indent="-457200" marL="457200">
                  <a:buAutoNum type="arabicParenBoth"/>
                </a:pPr>
                <a14:m>
                  <m:oMath xmlns:m="http://schemas.openxmlformats.org/officeDocument/2006/math">
                    <m:r>
                      <m:rPr>
                        <m:sty m:val="p"/>
                      </m:rPr>
                      <m:t>¬</m:t>
                    </m:r>
                    <m:r>
                      <m:t>p</m:t>
                    </m:r>
                    <m:r>
                      <m:rPr>
                        <m:sty m:val="p"/>
                      </m:rPr>
                      <m:t>∧</m:t>
                    </m:r>
                    <m:r>
                      <m:rPr>
                        <m:sty m:val="p"/>
                      </m:rPr>
                      <m:t>¬</m:t>
                    </m:r>
                    <m:r>
                      <m:t>q</m:t>
                    </m:r>
                    <m:r>
                      <m:t>  </m:t>
                    </m:r>
                  </m:oMath>
                </a14:m>
                <a:r>
                  <a:rPr/>
                  <a:t> </a:t>
                </a:r>
                <a14:m>
                  <m:oMath xmlns:m="http://schemas.openxmlformats.org/officeDocument/2006/math">
                    <m:r>
                      <m:t>T</m:t>
                    </m:r>
                  </m:oMath>
                </a14:m>
                <a:r>
                  <a:rPr/>
                  <a:t>规则, (5)</a:t>
                </a:r>
              </a:p>
              <a:p>
                <a:pPr lvl="0" indent="0" marL="0">
                  <a:buNone/>
                </a:pPr>
                <a:r>
                  <a:rPr/>
                  <a:t>故</a:t>
                </a:r>
                <a14:m>
                  <m:oMath xmlns:m="http://schemas.openxmlformats.org/officeDocument/2006/math">
                    <m:d>
                      <m:dPr>
                        <m:begChr m:val="("/>
                        <m:endChr m:val=")"/>
                        <m:sepChr m:val=""/>
                        <m:grow/>
                      </m:dPr>
                      <m:e>
                        <m:r>
                          <m:t>p</m:t>
                        </m:r>
                        <m:r>
                          <m:rPr>
                            <m:sty m:val="p"/>
                          </m:rPr>
                          <m:t>∨</m:t>
                        </m:r>
                        <m:r>
                          <m:t>q</m:t>
                        </m:r>
                      </m:e>
                    </m:d>
                    <m:r>
                      <m:rPr>
                        <m:sty m:val="p"/>
                      </m:rPr>
                      <m:t>→</m:t>
                    </m:r>
                    <m:r>
                      <m:t>r</m:t>
                    </m:r>
                    <m:r>
                      <m:rPr>
                        <m:sty m:val="p"/>
                      </m:rPr>
                      <m:t>,</m:t>
                    </m:r>
                    <m:r>
                      <m:t>r</m:t>
                    </m:r>
                    <m:r>
                      <m:rPr>
                        <m:sty m:val="p"/>
                      </m:rPr>
                      <m:t>→</m:t>
                    </m:r>
                    <m:r>
                      <m:t>s</m:t>
                    </m:r>
                    <m:r>
                      <m:rPr>
                        <m:sty m:val="p"/>
                      </m:rPr>
                      <m:t>,</m:t>
                    </m:r>
                    <m:r>
                      <m:rPr>
                        <m:sty m:val="p"/>
                      </m:rPr>
                      <m:t>¬</m:t>
                    </m:r>
                    <m:r>
                      <m:t>s</m:t>
                    </m:r>
                    <m:r>
                      <m:rPr>
                        <m:sty m:val="p"/>
                      </m:rPr>
                      <m:t>⊨</m:t>
                    </m:r>
                    <m:d>
                      <m:dPr>
                        <m:begChr m:val="("/>
                        <m:endChr m:val=")"/>
                        <m:sepChr m:val=""/>
                        <m:grow/>
                      </m:dPr>
                      <m:e>
                        <m:r>
                          <m:rPr>
                            <m:sty m:val="p"/>
                          </m:rPr>
                          <m:t>¬</m:t>
                        </m:r>
                        <m:r>
                          <m:t>p</m:t>
                        </m:r>
                        <m:r>
                          <m:rPr>
                            <m:sty m:val="p"/>
                          </m:rPr>
                          <m:t>∧</m:t>
                        </m:r>
                        <m:r>
                          <m:rPr>
                            <m:sty m:val="p"/>
                          </m:rPr>
                          <m:t>¬</m:t>
                        </m:r>
                        <m:r>
                          <m:t>q</m:t>
                        </m:r>
                      </m:e>
                    </m:d>
                  </m:oMath>
                </a14:m>
                <a:r>
                  <a:rPr/>
                  <a:t>有效.</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sz="half"/>
              </p:nvPr>
            </p:nvSpPr>
            <p:spPr/>
            <p:txBody>
              <a:bodyPr/>
              <a:lstStyle/>
              <a:p>
                <a:pPr lvl="0" indent="0" marL="0">
                  <a:buNone/>
                </a:pPr>
                <a:r>
                  <a:rPr/>
                  <a:t>求证: </a:t>
                </a:r>
                <a14:m>
                  <m:oMath xmlns:m="http://schemas.openxmlformats.org/officeDocument/2006/math">
                    <m:d>
                      <m:dPr>
                        <m:begChr m:val="("/>
                        <m:endChr m:val=")"/>
                        <m:sepChr m:val=""/>
                        <m:grow/>
                      </m:dPr>
                      <m:e>
                        <m:r>
                          <m:t>w</m:t>
                        </m:r>
                        <m:r>
                          <m:rPr>
                            <m:sty m:val="p"/>
                          </m:rPr>
                          <m:t>∨</m:t>
                        </m:r>
                        <m:r>
                          <m:t>r</m:t>
                        </m:r>
                      </m:e>
                    </m:d>
                    <m:r>
                      <m:rPr>
                        <m:sty m:val="p"/>
                      </m:rPr>
                      <m:t>→</m:t>
                    </m:r>
                    <m:r>
                      <m:t>v</m:t>
                    </m:r>
                    <m:r>
                      <m:rPr>
                        <m:sty m:val="p"/>
                      </m:rPr>
                      <m:t>,</m:t>
                    </m:r>
                    <m:r>
                      <m:t>v</m:t>
                    </m:r>
                    <m:r>
                      <m:rPr>
                        <m:sty m:val="p"/>
                      </m:rPr>
                      <m:t>→</m:t>
                    </m:r>
                    <m:r>
                      <m:t>c</m:t>
                    </m:r>
                    <m:r>
                      <m:rPr>
                        <m:sty m:val="p"/>
                      </m:rPr>
                      <m:t>∨</m:t>
                    </m:r>
                    <m:r>
                      <m:t>s</m:t>
                    </m:r>
                    <m:r>
                      <m:rPr>
                        <m:sty m:val="p"/>
                      </m:rPr>
                      <m:t>,</m:t>
                    </m:r>
                    <m:r>
                      <m:t>s</m:t>
                    </m:r>
                    <m:r>
                      <m:rPr>
                        <m:sty m:val="p"/>
                      </m:rPr>
                      <m:t>→</m:t>
                    </m:r>
                    <m:r>
                      <m:t>u</m:t>
                    </m:r>
                    <m:r>
                      <m:rPr>
                        <m:sty m:val="p"/>
                      </m:rPr>
                      <m:t>,</m:t>
                    </m:r>
                    <m:r>
                      <m:rPr>
                        <m:sty m:val="p"/>
                      </m:rPr>
                      <m:t>¬</m:t>
                    </m:r>
                    <m:r>
                      <m:t>c</m:t>
                    </m:r>
                    <m:r>
                      <m:rPr>
                        <m:sty m:val="p"/>
                      </m:rPr>
                      <m:t>∧</m:t>
                    </m:r>
                    <m:r>
                      <m:rPr>
                        <m:sty m:val="p"/>
                      </m:rPr>
                      <m:t>¬</m:t>
                    </m:r>
                    <m:r>
                      <m:t>u</m:t>
                    </m:r>
                    <m:r>
                      <m:rPr>
                        <m:sty m:val="p"/>
                      </m:rPr>
                      <m:t>⊨</m:t>
                    </m:r>
                    <m:r>
                      <m:rPr>
                        <m:sty m:val="p"/>
                      </m:rPr>
                      <m:t>¬</m:t>
                    </m:r>
                    <m:r>
                      <m:t>w</m:t>
                    </m:r>
                  </m:oMath>
                </a14:m>
              </a:p>
              <a:p>
                <a:pPr lvl="0" indent="0" marL="0">
                  <a:buNone/>
                </a:pPr>
                <a:r>
                  <a:rPr/>
                  <a:t>证明:</a:t>
                </a:r>
              </a:p>
              <a:p>
                <a:pPr lvl="0" indent="-457200" marL="457200">
                  <a:buAutoNum type="arabicParenBoth"/>
                </a:pPr>
                <a14:m>
                  <m:oMath xmlns:m="http://schemas.openxmlformats.org/officeDocument/2006/math">
                    <m:r>
                      <m:rPr>
                        <m:sty m:val="p"/>
                      </m:rPr>
                      <m:t>¬</m:t>
                    </m:r>
                    <m:r>
                      <m:t>c</m:t>
                    </m:r>
                    <m:r>
                      <m:rPr>
                        <m:sty m:val="p"/>
                      </m:rPr>
                      <m:t>∧</m:t>
                    </m:r>
                    <m:r>
                      <m:rPr>
                        <m:sty m:val="p"/>
                      </m:rPr>
                      <m:t>¬</m:t>
                    </m:r>
                    <m:r>
                      <m:t>u</m:t>
                    </m:r>
                    <m:r>
                      <m:t>  </m:t>
                    </m:r>
                  </m:oMath>
                </a14:m>
                <a:r>
                  <a:rPr/>
                  <a:t> </a:t>
                </a:r>
                <a14:m>
                  <m:oMath xmlns:m="http://schemas.openxmlformats.org/officeDocument/2006/math">
                    <m:r>
                      <m:t>P</m:t>
                    </m:r>
                  </m:oMath>
                </a14:m>
                <a:r>
                  <a:rPr/>
                  <a:t>规则</a:t>
                </a:r>
              </a:p>
              <a:p>
                <a:pPr lvl="0" indent="-457200" marL="457200">
                  <a:buAutoNum type="arabicParenBoth"/>
                </a:pPr>
                <a14:m>
                  <m:oMath xmlns:m="http://schemas.openxmlformats.org/officeDocument/2006/math">
                    <m:r>
                      <m:rPr>
                        <m:sty m:val="p"/>
                      </m:rPr>
                      <m:t>¬</m:t>
                    </m:r>
                    <m:r>
                      <m:t>u</m:t>
                    </m:r>
                    <m:r>
                      <m:t>  </m:t>
                    </m:r>
                  </m:oMath>
                </a14:m>
                <a:r>
                  <a:rPr/>
                  <a:t> </a:t>
                </a:r>
                <a14:m>
                  <m:oMath xmlns:m="http://schemas.openxmlformats.org/officeDocument/2006/math">
                    <m:r>
                      <m:t>T</m:t>
                    </m:r>
                  </m:oMath>
                </a14:m>
                <a:r>
                  <a:rPr/>
                  <a:t>规则, (1)</a:t>
                </a:r>
              </a:p>
              <a:p>
                <a:pPr lvl="0" indent="-457200" marL="457200">
                  <a:buAutoNum type="arabicParenBoth"/>
                </a:pPr>
                <a14:m>
                  <m:oMath xmlns:m="http://schemas.openxmlformats.org/officeDocument/2006/math">
                    <m:r>
                      <m:t>s</m:t>
                    </m:r>
                    <m:r>
                      <m:rPr>
                        <m:sty m:val="p"/>
                      </m:rPr>
                      <m:t>→</m:t>
                    </m:r>
                    <m:r>
                      <m:t>u</m:t>
                    </m:r>
                    <m:r>
                      <m:t>  </m:t>
                    </m:r>
                  </m:oMath>
                </a14:m>
                <a:r>
                  <a:rPr/>
                  <a:t> </a:t>
                </a:r>
                <a14:m>
                  <m:oMath xmlns:m="http://schemas.openxmlformats.org/officeDocument/2006/math">
                    <m:r>
                      <m:t>P</m:t>
                    </m:r>
                  </m:oMath>
                </a14:m>
                <a:r>
                  <a:rPr/>
                  <a:t>规则</a:t>
                </a:r>
              </a:p>
              <a:p>
                <a:pPr lvl="0" indent="-457200" marL="457200">
                  <a:buAutoNum type="arabicParenBoth"/>
                </a:pPr>
                <a14:m>
                  <m:oMath xmlns:m="http://schemas.openxmlformats.org/officeDocument/2006/math">
                    <m:r>
                      <m:rPr>
                        <m:sty m:val="p"/>
                      </m:rPr>
                      <m:t>¬</m:t>
                    </m:r>
                    <m:r>
                      <m:t>s</m:t>
                    </m:r>
                    <m:r>
                      <m:t>  </m:t>
                    </m:r>
                  </m:oMath>
                </a14:m>
                <a:r>
                  <a:rPr/>
                  <a:t> </a:t>
                </a:r>
                <a14:m>
                  <m:oMath xmlns:m="http://schemas.openxmlformats.org/officeDocument/2006/math">
                    <m:r>
                      <m:t>T</m:t>
                    </m:r>
                  </m:oMath>
                </a14:m>
                <a:r>
                  <a:rPr/>
                  <a:t>规则, (2)(3)</a:t>
                </a:r>
              </a:p>
              <a:p>
                <a:pPr lvl="0" indent="-457200" marL="457200">
                  <a:buAutoNum type="arabicParenBoth"/>
                </a:pPr>
                <a14:m>
                  <m:oMath xmlns:m="http://schemas.openxmlformats.org/officeDocument/2006/math">
                    <m:r>
                      <m:rPr>
                        <m:sty m:val="p"/>
                      </m:rPr>
                      <m:t>¬</m:t>
                    </m:r>
                    <m:r>
                      <m:t>c</m:t>
                    </m:r>
                    <m:r>
                      <m:t>  </m:t>
                    </m:r>
                  </m:oMath>
                </a14:m>
                <a:r>
                  <a:rPr/>
                  <a:t> </a:t>
                </a:r>
                <a14:m>
                  <m:oMath xmlns:m="http://schemas.openxmlformats.org/officeDocument/2006/math">
                    <m:r>
                      <m:t>T</m:t>
                    </m:r>
                  </m:oMath>
                </a14:m>
                <a:r>
                  <a:rPr/>
                  <a:t>规则, (1)</a:t>
                </a:r>
              </a:p>
              <a:p>
                <a:pPr lvl="0" indent="-457200" marL="457200">
                  <a:buAutoNum type="arabicParenBoth"/>
                </a:pPr>
                <a14:m>
                  <m:oMath xmlns:m="http://schemas.openxmlformats.org/officeDocument/2006/math">
                    <m:r>
                      <m:rPr>
                        <m:sty m:val="p"/>
                      </m:rPr>
                      <m:t>¬</m:t>
                    </m:r>
                    <m:r>
                      <m:t>c</m:t>
                    </m:r>
                    <m:r>
                      <m:rPr>
                        <m:sty m:val="p"/>
                      </m:rPr>
                      <m:t>∧</m:t>
                    </m:r>
                    <m:r>
                      <m:rPr>
                        <m:sty m:val="p"/>
                      </m:rPr>
                      <m:t>¬</m:t>
                    </m:r>
                    <m:r>
                      <m:t>s</m:t>
                    </m:r>
                    <m:r>
                      <m:t>  </m:t>
                    </m:r>
                  </m:oMath>
                </a14:m>
                <a:r>
                  <a:rPr/>
                  <a:t> </a:t>
                </a:r>
                <a14:m>
                  <m:oMath xmlns:m="http://schemas.openxmlformats.org/officeDocument/2006/math">
                    <m:r>
                      <m:t>T</m:t>
                    </m:r>
                  </m:oMath>
                </a14:m>
                <a:r>
                  <a:rPr/>
                  <a:t>规则, (4)(5)</a:t>
                </a:r>
              </a:p>
            </p:txBody>
          </p:sp>
        </mc:Choice>
      </mc:AlternateContent>
      <mc:AlternateContent xmlns:mc="http://schemas.openxmlformats.org/markup-compatibility/2006">
        <mc:Choice xmlns:a14="http://schemas.microsoft.com/office/drawing/2010/main" Requires="a14">
          <p:sp>
            <p:nvSpPr>
              <p:cNvPr id="4" name="Content Placeholder 3"/>
              <p:cNvSpPr>
                <a:spLocks noGrp="1"/>
              </p:cNvSpPr>
              <p:nvPr>
                <p:ph idx="2" sz="half"/>
              </p:nvPr>
            </p:nvSpPr>
            <p:spPr/>
            <p:txBody>
              <a:bodyPr/>
              <a:lstStyle/>
              <a:p>
                <a:pPr lvl="0" indent="0" marL="0">
                  <a:buNone/>
                </a:pPr>
                <a:r>
                  <a:rPr/>
                  <a:t> </a:t>
                </a:r>
              </a:p>
              <a:p>
                <a:pPr lvl="0" indent="0" marL="0">
                  <a:buNone/>
                </a:pPr>
                <a:r>
                  <a:rPr/>
                  <a:t> </a:t>
                </a:r>
              </a:p>
              <a:p>
                <a:pPr lvl="0" indent="-457200" marL="457200">
                  <a:buAutoNum startAt="7" type="arabicParenBoth"/>
                </a:pPr>
                <a14:m>
                  <m:oMath xmlns:m="http://schemas.openxmlformats.org/officeDocument/2006/math">
                    <m:r>
                      <m:rPr>
                        <m:sty m:val="p"/>
                      </m:rPr>
                      <m:t>¬</m:t>
                    </m:r>
                    <m:d>
                      <m:dPr>
                        <m:begChr m:val="("/>
                        <m:endChr m:val=")"/>
                        <m:sepChr m:val=""/>
                        <m:grow/>
                      </m:dPr>
                      <m:e>
                        <m:r>
                          <m:t>c</m:t>
                        </m:r>
                        <m:r>
                          <m:rPr>
                            <m:sty m:val="p"/>
                          </m:rPr>
                          <m:t>∨</m:t>
                        </m:r>
                        <m:r>
                          <m:t>s</m:t>
                        </m:r>
                      </m:e>
                    </m:d>
                    <m:r>
                      <m:t>  </m:t>
                    </m:r>
                  </m:oMath>
                </a14:m>
                <a:r>
                  <a:rPr/>
                  <a:t> </a:t>
                </a:r>
                <a14:m>
                  <m:oMath xmlns:m="http://schemas.openxmlformats.org/officeDocument/2006/math">
                    <m:r>
                      <m:t>T</m:t>
                    </m:r>
                  </m:oMath>
                </a14:m>
                <a:r>
                  <a:rPr/>
                  <a:t>规则, (4)</a:t>
                </a:r>
              </a:p>
              <a:p>
                <a:pPr lvl="0" indent="-457200" marL="457200">
                  <a:buAutoNum startAt="7" type="arabicParenBoth"/>
                </a:pPr>
                <a14:m>
                  <m:oMath xmlns:m="http://schemas.openxmlformats.org/officeDocument/2006/math">
                    <m:d>
                      <m:dPr>
                        <m:begChr m:val="("/>
                        <m:endChr m:val=")"/>
                        <m:sepChr m:val=""/>
                        <m:grow/>
                      </m:dPr>
                      <m:e>
                        <m:r>
                          <m:t>w</m:t>
                        </m:r>
                        <m:r>
                          <m:rPr>
                            <m:sty m:val="p"/>
                          </m:rPr>
                          <m:t>∨</m:t>
                        </m:r>
                        <m:r>
                          <m:t>r</m:t>
                        </m:r>
                      </m:e>
                    </m:d>
                    <m:r>
                      <m:rPr>
                        <m:sty m:val="p"/>
                      </m:rPr>
                      <m:t>→</m:t>
                    </m:r>
                    <m:r>
                      <m:t>v</m:t>
                    </m:r>
                    <m:r>
                      <m:t>  </m:t>
                    </m:r>
                  </m:oMath>
                </a14:m>
                <a:r>
                  <a:rPr/>
                  <a:t> </a:t>
                </a:r>
                <a14:m>
                  <m:oMath xmlns:m="http://schemas.openxmlformats.org/officeDocument/2006/math">
                    <m:r>
                      <m:t>P</m:t>
                    </m:r>
                  </m:oMath>
                </a14:m>
                <a:r>
                  <a:rPr/>
                  <a:t>规则</a:t>
                </a:r>
              </a:p>
              <a:p>
                <a:pPr lvl="0" indent="-457200" marL="457200">
                  <a:buAutoNum startAt="7" type="arabicParenBoth"/>
                </a:pPr>
                <a14:m>
                  <m:oMath xmlns:m="http://schemas.openxmlformats.org/officeDocument/2006/math">
                    <m:r>
                      <m:t>v</m:t>
                    </m:r>
                    <m:r>
                      <m:rPr>
                        <m:sty m:val="p"/>
                      </m:rPr>
                      <m:t>→</m:t>
                    </m:r>
                    <m:r>
                      <m:t>c</m:t>
                    </m:r>
                    <m:r>
                      <m:rPr>
                        <m:sty m:val="p"/>
                      </m:rPr>
                      <m:t>∨</m:t>
                    </m:r>
                    <m:r>
                      <m:t>s</m:t>
                    </m:r>
                    <m:r>
                      <m:t>  </m:t>
                    </m:r>
                  </m:oMath>
                </a14:m>
                <a:r>
                  <a:rPr/>
                  <a:t> </a:t>
                </a:r>
                <a14:m>
                  <m:oMath xmlns:m="http://schemas.openxmlformats.org/officeDocument/2006/math">
                    <m:r>
                      <m:t>P</m:t>
                    </m:r>
                  </m:oMath>
                </a14:m>
                <a:r>
                  <a:rPr/>
                  <a:t>规则</a:t>
                </a:r>
              </a:p>
              <a:p>
                <a:pPr lvl="0" indent="-457200" marL="457200">
                  <a:buAutoNum startAt="7" type="arabicParenBoth"/>
                </a:pPr>
                <a14:m>
                  <m:oMath xmlns:m="http://schemas.openxmlformats.org/officeDocument/2006/math">
                    <m:d>
                      <m:dPr>
                        <m:begChr m:val="("/>
                        <m:endChr m:val=")"/>
                        <m:sepChr m:val=""/>
                        <m:grow/>
                      </m:dPr>
                      <m:e>
                        <m:r>
                          <m:t>w</m:t>
                        </m:r>
                        <m:r>
                          <m:rPr>
                            <m:sty m:val="p"/>
                          </m:rPr>
                          <m:t>∨</m:t>
                        </m:r>
                        <m:r>
                          <m:t>r</m:t>
                        </m:r>
                      </m:e>
                    </m:d>
                    <m:r>
                      <m:rPr>
                        <m:sty m:val="p"/>
                      </m:rPr>
                      <m:t>→</m:t>
                    </m:r>
                    <m:d>
                      <m:dPr>
                        <m:begChr m:val="("/>
                        <m:endChr m:val=")"/>
                        <m:sepChr m:val=""/>
                        <m:grow/>
                      </m:dPr>
                      <m:e>
                        <m:r>
                          <m:t>c</m:t>
                        </m:r>
                        <m:r>
                          <m:rPr>
                            <m:sty m:val="p"/>
                          </m:rPr>
                          <m:t>∨</m:t>
                        </m:r>
                        <m:r>
                          <m:t>s</m:t>
                        </m:r>
                      </m:e>
                    </m:d>
                    <m:r>
                      <m:t>  </m:t>
                    </m:r>
                  </m:oMath>
                </a14:m>
                <a:r>
                  <a:rPr/>
                  <a:t> </a:t>
                </a:r>
                <a14:m>
                  <m:oMath xmlns:m="http://schemas.openxmlformats.org/officeDocument/2006/math">
                    <m:r>
                      <m:t>T</m:t>
                    </m:r>
                  </m:oMath>
                </a14:m>
                <a:r>
                  <a:rPr/>
                  <a:t>规则, (8)(9)</a:t>
                </a:r>
              </a:p>
              <a:p>
                <a:pPr lvl="0" indent="-457200" marL="457200">
                  <a:buAutoNum startAt="7" type="arabicParenBoth"/>
                </a:pPr>
                <a14:m>
                  <m:oMath xmlns:m="http://schemas.openxmlformats.org/officeDocument/2006/math">
                    <m:r>
                      <m:rPr>
                        <m:sty m:val="p"/>
                      </m:rPr>
                      <m:t>¬</m:t>
                    </m:r>
                    <m:d>
                      <m:dPr>
                        <m:begChr m:val="("/>
                        <m:endChr m:val=")"/>
                        <m:sepChr m:val=""/>
                        <m:grow/>
                      </m:dPr>
                      <m:e>
                        <m:r>
                          <m:t>w</m:t>
                        </m:r>
                        <m:r>
                          <m:rPr>
                            <m:sty m:val="p"/>
                          </m:rPr>
                          <m:t>∨</m:t>
                        </m:r>
                        <m:r>
                          <m:t>r</m:t>
                        </m:r>
                      </m:e>
                    </m:d>
                    <m:r>
                      <m:t>  </m:t>
                    </m:r>
                  </m:oMath>
                </a14:m>
                <a:r>
                  <a:rPr/>
                  <a:t> </a:t>
                </a:r>
                <a14:m>
                  <m:oMath xmlns:m="http://schemas.openxmlformats.org/officeDocument/2006/math">
                    <m:r>
                      <m:t>P</m:t>
                    </m:r>
                  </m:oMath>
                </a14:m>
                <a:r>
                  <a:rPr/>
                  <a:t>规则(7)(10)</a:t>
                </a:r>
              </a:p>
              <a:p>
                <a:pPr lvl="0" indent="-457200" marL="457200">
                  <a:buAutoNum startAt="7" type="arabicParenBoth"/>
                </a:pPr>
                <a14:m>
                  <m:oMath xmlns:m="http://schemas.openxmlformats.org/officeDocument/2006/math">
                    <m:r>
                      <m:rPr>
                        <m:sty m:val="p"/>
                      </m:rPr>
                      <m:t>¬</m:t>
                    </m:r>
                    <m:r>
                      <m:t>w</m:t>
                    </m:r>
                    <m:r>
                      <m:rPr>
                        <m:sty m:val="p"/>
                      </m:rPr>
                      <m:t>∧</m:t>
                    </m:r>
                    <m:r>
                      <m:rPr>
                        <m:sty m:val="p"/>
                      </m:rPr>
                      <m:t>¬</m:t>
                    </m:r>
                    <m:r>
                      <m:t>r</m:t>
                    </m:r>
                    <m:r>
                      <m:t>  </m:t>
                    </m:r>
                  </m:oMath>
                </a14:m>
                <a:r>
                  <a:rPr/>
                  <a:t> </a:t>
                </a:r>
                <a14:m>
                  <m:oMath xmlns:m="http://schemas.openxmlformats.org/officeDocument/2006/math">
                    <m:r>
                      <m:t>T</m:t>
                    </m:r>
                  </m:oMath>
                </a14:m>
                <a:r>
                  <a:rPr/>
                  <a:t>规则, (11)</a:t>
                </a:r>
              </a:p>
              <a:p>
                <a:pPr lvl="0" indent="-457200" marL="457200">
                  <a:buAutoNum startAt="7" type="arabicParenBoth"/>
                </a:pPr>
                <a14:m>
                  <m:oMath xmlns:m="http://schemas.openxmlformats.org/officeDocument/2006/math">
                    <m:r>
                      <m:rPr>
                        <m:sty m:val="p"/>
                      </m:rPr>
                      <m:t>¬</m:t>
                    </m:r>
                    <m:r>
                      <m:t>w</m:t>
                    </m:r>
                    <m:r>
                      <m:t>  </m:t>
                    </m:r>
                  </m:oMath>
                </a14:m>
                <a:r>
                  <a:rPr/>
                  <a:t> </a:t>
                </a:r>
                <a14:m>
                  <m:oMath xmlns:m="http://schemas.openxmlformats.org/officeDocument/2006/math">
                    <m:r>
                      <m:t>T</m:t>
                    </m:r>
                  </m:oMath>
                </a14:m>
                <a:r>
                  <a:rPr/>
                  <a:t>规则, (12)</a:t>
                </a:r>
              </a:p>
            </p:txBody>
          </p:sp>
        </mc:Choice>
      </mc:AlternateContent>
      <p:sp>
        <p:nvSpPr>
          <p:cNvPr id="6" name="Footer Placeholder 5"/>
          <p:cNvSpPr>
            <a:spLocks noGrp="1"/>
          </p:cNvSpPr>
          <p:nvPr>
            <p:ph idx="11" sz="quarter" type="ftr"/>
          </p:nvPr>
        </p:nvSpPr>
        <p:spPr/>
        <p:txBody>
          <a:bodyPr/>
          <a:lstStyle/>
          <a:p>
            <a:r>
              <a:rPr altLang="en-US" dirty="0" lang="zh-CN"/>
              <a:t>离散数学</a:t>
            </a:r>
            <a:endParaRPr dirty="0" lang="en-US"/>
          </a:p>
        </p:txBody>
      </p:sp>
      <p:sp>
        <p:nvSpPr>
          <p:cNvPr id="11" name="Slide Number Placeholder 5"/>
          <p:cNvSpPr>
            <a:spLocks noGrp="1"/>
          </p:cNvSpPr>
          <p:nvPr>
            <p:ph idx="12" sz="quarter" type="sldNum"/>
          </p:nvPr>
        </p:nvSpPr>
        <p:spPr>
          <a:xfrm>
            <a:off x="531812" y="787782"/>
            <a:ext cx="779767" cy="365125"/>
          </a:xfrm>
        </p:spPr>
        <p:txBody>
          <a:bodyPr/>
          <a:lstStyle/>
          <a:p>
            <a:fld id="{D57F1E4F-1CFF-5643-939E-217C01CDF565}" type="slidenum">
              <a:rPr dirty="0" lang="en-US"/>
              <a:pPr/>
              <a:t>‹#›</a:t>
            </a:fld>
            <a:endParaRPr dirty="0" lang="en-US"/>
          </a:p>
        </p:txBody>
      </p:sp>
    </p:spTree>
  </p:cSld>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sz="half"/>
              </p:nvPr>
            </p:nvSpPr>
            <p:spPr/>
            <p:txBody>
              <a:bodyPr/>
              <a:lstStyle/>
              <a:p>
                <a:pPr lvl="0" indent="0" marL="0">
                  <a:buNone/>
                </a:pPr>
                <a:r>
                  <a:rPr/>
                  <a:t>例: 一个数是复数当且仅当它是一个实数或虚数. 一个数既不是实数也不是虚数, 所以这个数不是复数.</a:t>
                </a:r>
              </a:p>
              <a:p>
                <a:pPr lvl="0" indent="0" marL="0">
                  <a:buNone/>
                </a:pPr>
                <a:r>
                  <a:rPr/>
                  <a:t>证明: 将前提和结论符号化.</a:t>
                </a:r>
              </a:p>
              <a:p>
                <a:pPr lvl="0" indent="0" marL="0">
                  <a:buNone/>
                </a:pPr>
                <a14:m>
                  <m:oMath xmlns:m="http://schemas.openxmlformats.org/officeDocument/2006/math">
                    <m:r>
                      <m:t>p</m:t>
                    </m:r>
                  </m:oMath>
                </a14:m>
                <a:r>
                  <a:rPr/>
                  <a:t>: 一个数是复数</a:t>
                </a:r>
              </a:p>
              <a:p>
                <a:pPr lvl="0" indent="0" marL="0">
                  <a:buNone/>
                </a:pPr>
                <a14:m>
                  <m:oMath xmlns:m="http://schemas.openxmlformats.org/officeDocument/2006/math">
                    <m:r>
                      <m:t>q</m:t>
                    </m:r>
                  </m:oMath>
                </a14:m>
                <a:r>
                  <a:rPr/>
                  <a:t>: 一个数是实数</a:t>
                </a:r>
              </a:p>
              <a:p>
                <a:pPr lvl="0" indent="0" marL="0">
                  <a:buNone/>
                </a:pPr>
                <a14:m>
                  <m:oMath xmlns:m="http://schemas.openxmlformats.org/officeDocument/2006/math">
                    <m:r>
                      <m:t>r</m:t>
                    </m:r>
                  </m:oMath>
                </a14:m>
                <a:r>
                  <a:rPr/>
                  <a:t>: 一个数是虚数</a:t>
                </a:r>
              </a:p>
              <a:p>
                <a:pPr lvl="0" indent="0" marL="0">
                  <a:buNone/>
                </a:pPr>
                <a:r>
                  <a:rPr/>
                  <a:t>前提:</a:t>
                </a:r>
                <a14:m>
                  <m:oMath xmlns:m="http://schemas.openxmlformats.org/officeDocument/2006/math">
                    <m:r>
                      <m:t>p</m:t>
                    </m:r>
                    <m:r>
                      <m:rPr>
                        <m:sty m:val="p"/>
                      </m:rPr>
                      <m:t>↔</m:t>
                    </m:r>
                    <m:d>
                      <m:dPr>
                        <m:begChr m:val="("/>
                        <m:endChr m:val=")"/>
                        <m:sepChr m:val=""/>
                        <m:grow/>
                      </m:dPr>
                      <m:e>
                        <m:r>
                          <m:t>q</m:t>
                        </m:r>
                        <m:r>
                          <m:rPr>
                            <m:sty m:val="p"/>
                          </m:rPr>
                          <m:t>∨</m:t>
                        </m:r>
                        <m:r>
                          <m:t>r</m:t>
                        </m:r>
                      </m:e>
                    </m:d>
                    <m:r>
                      <m:rPr>
                        <m:sty m:val="p"/>
                      </m:rPr>
                      <m:t>,</m:t>
                    </m:r>
                    <m:r>
                      <m:rPr>
                        <m:sty m:val="p"/>
                      </m:rPr>
                      <m:t>¬</m:t>
                    </m:r>
                    <m:r>
                      <m:t>q</m:t>
                    </m:r>
                    <m:r>
                      <m:rPr>
                        <m:sty m:val="p"/>
                      </m:rPr>
                      <m:t>∧</m:t>
                    </m:r>
                    <m:r>
                      <m:rPr>
                        <m:sty m:val="p"/>
                      </m:rPr>
                      <m:t>¬</m:t>
                    </m:r>
                    <m:r>
                      <m:t>r</m:t>
                    </m:r>
                  </m:oMath>
                </a14:m>
              </a:p>
              <a:p>
                <a:pPr lvl="0" indent="0" marL="0">
                  <a:buNone/>
                </a:pPr>
                <a:r>
                  <a:rPr/>
                  <a:t>结论:</a:t>
                </a:r>
                <a14:m>
                  <m:oMath xmlns:m="http://schemas.openxmlformats.org/officeDocument/2006/math">
                    <m:r>
                      <m:rPr>
                        <m:sty m:val="p"/>
                      </m:rPr>
                      <m:t>¬</m:t>
                    </m:r>
                    <m:r>
                      <m:t>p</m:t>
                    </m:r>
                  </m:oMath>
                </a14:m>
              </a:p>
            </p:txBody>
          </p:sp>
        </mc:Choice>
      </mc:AlternateContent>
      <mc:AlternateContent xmlns:mc="http://schemas.openxmlformats.org/markup-compatibility/2006">
        <mc:Choice xmlns:a14="http://schemas.microsoft.com/office/drawing/2010/main" Requires="a14">
          <p:sp>
            <p:nvSpPr>
              <p:cNvPr id="4" name="Content Placeholder 3"/>
              <p:cNvSpPr>
                <a:spLocks noGrp="1"/>
              </p:cNvSpPr>
              <p:nvPr>
                <p:ph idx="2" sz="half"/>
              </p:nvPr>
            </p:nvSpPr>
            <p:spPr/>
            <p:txBody>
              <a:bodyPr/>
              <a:lstStyle/>
              <a:p>
                <a:pPr lvl="0" indent="0" marL="0">
                  <a:buNone/>
                </a:pPr>
                <a:r>
                  <a:rPr/>
                  <a:t> </a:t>
                </a:r>
              </a:p>
              <a:p>
                <a:pPr lvl="0" indent="-457200" marL="457200">
                  <a:buAutoNum type="arabicParenBoth"/>
                </a:pPr>
                <a14:m>
                  <m:oMath xmlns:m="http://schemas.openxmlformats.org/officeDocument/2006/math">
                    <m:r>
                      <m:t>p</m:t>
                    </m:r>
                    <m:r>
                      <m:rPr>
                        <m:sty m:val="p"/>
                      </m:rPr>
                      <m:t>↔</m:t>
                    </m:r>
                    <m:d>
                      <m:dPr>
                        <m:begChr m:val="("/>
                        <m:endChr m:val=")"/>
                        <m:sepChr m:val=""/>
                        <m:grow/>
                      </m:dPr>
                      <m:e>
                        <m:r>
                          <m:t>q</m:t>
                        </m:r>
                        <m:r>
                          <m:rPr>
                            <m:sty m:val="p"/>
                          </m:rPr>
                          <m:t>∨</m:t>
                        </m:r>
                        <m:r>
                          <m:t>r</m:t>
                        </m:r>
                      </m:e>
                    </m:d>
                    <m:r>
                      <m:t>  </m:t>
                    </m:r>
                  </m:oMath>
                </a14:m>
                <a:r>
                  <a:rPr/>
                  <a:t> </a:t>
                </a:r>
                <a14:m>
                  <m:oMath xmlns:m="http://schemas.openxmlformats.org/officeDocument/2006/math">
                    <m:r>
                      <m:t>P</m:t>
                    </m:r>
                  </m:oMath>
                </a14:m>
                <a:r>
                  <a:rPr/>
                  <a:t>规则</a:t>
                </a:r>
              </a:p>
              <a:p>
                <a:pPr lvl="0" indent="-457200" marL="457200">
                  <a:buAutoNum type="arabicParenBoth"/>
                </a:pPr>
                <a14:m>
                  <m:oMath xmlns:m="http://schemas.openxmlformats.org/officeDocument/2006/math">
                    <m:d>
                      <m:dPr>
                        <m:begChr m:val="("/>
                        <m:endChr m:val=")"/>
                        <m:sepChr m:val=""/>
                        <m:grow/>
                      </m:dPr>
                      <m:e>
                        <m:r>
                          <m:t>p</m:t>
                        </m:r>
                        <m:r>
                          <m:rPr>
                            <m:sty m:val="p"/>
                          </m:rPr>
                          <m:t>→</m:t>
                        </m:r>
                        <m:d>
                          <m:dPr>
                            <m:begChr m:val="("/>
                            <m:endChr m:val=")"/>
                            <m:sepChr m:val=""/>
                            <m:grow/>
                          </m:dPr>
                          <m:e>
                            <m:r>
                              <m:t>q</m:t>
                            </m:r>
                            <m:r>
                              <m:rPr>
                                <m:sty m:val="p"/>
                              </m:rPr>
                              <m:t>∨</m:t>
                            </m:r>
                            <m:r>
                              <m:t>r</m:t>
                            </m:r>
                          </m:e>
                        </m:d>
                      </m:e>
                    </m:d>
                    <m:r>
                      <m:rPr>
                        <m:sty m:val="p"/>
                      </m:rPr>
                      <m:t>∧</m:t>
                    </m:r>
                    <m:d>
                      <m:dPr>
                        <m:begChr m:val="("/>
                        <m:endChr m:val=")"/>
                        <m:sepChr m:val=""/>
                        <m:grow/>
                      </m:dPr>
                      <m:e>
                        <m:d>
                          <m:dPr>
                            <m:begChr m:val="("/>
                            <m:endChr m:val=")"/>
                            <m:sepChr m:val=""/>
                            <m:grow/>
                          </m:dPr>
                          <m:e>
                            <m:r>
                              <m:t>q</m:t>
                            </m:r>
                            <m:r>
                              <m:rPr>
                                <m:sty m:val="p"/>
                              </m:rPr>
                              <m:t>∨</m:t>
                            </m:r>
                            <m:r>
                              <m:t>r</m:t>
                            </m:r>
                          </m:e>
                        </m:d>
                        <m:r>
                          <m:rPr>
                            <m:sty m:val="p"/>
                          </m:rPr>
                          <m:t>→</m:t>
                        </m:r>
                        <m:r>
                          <m:t>p</m:t>
                        </m:r>
                      </m:e>
                    </m:d>
                    <m:r>
                      <m:t> </m:t>
                    </m:r>
                  </m:oMath>
                </a14:m>
                <a:r>
                  <a:rPr/>
                  <a:t> </a:t>
                </a:r>
                <a14:m>
                  <m:oMath xmlns:m="http://schemas.openxmlformats.org/officeDocument/2006/math">
                    <m:r>
                      <m:t>T</m:t>
                    </m:r>
                  </m:oMath>
                </a14:m>
                <a:r>
                  <a:rPr/>
                  <a:t>规则, (1)</a:t>
                </a:r>
              </a:p>
              <a:p>
                <a:pPr lvl="0" indent="-457200" marL="457200">
                  <a:buAutoNum type="arabicParenBoth"/>
                </a:pPr>
                <a14:m>
                  <m:oMath xmlns:m="http://schemas.openxmlformats.org/officeDocument/2006/math">
                    <m:r>
                      <m:t>p</m:t>
                    </m:r>
                    <m:r>
                      <m:rPr>
                        <m:sty m:val="p"/>
                      </m:rPr>
                      <m:t>→</m:t>
                    </m:r>
                    <m:d>
                      <m:dPr>
                        <m:begChr m:val="("/>
                        <m:endChr m:val=")"/>
                        <m:sepChr m:val=""/>
                        <m:grow/>
                      </m:dPr>
                      <m:e>
                        <m:r>
                          <m:t>q</m:t>
                        </m:r>
                        <m:r>
                          <m:rPr>
                            <m:sty m:val="p"/>
                          </m:rPr>
                          <m:t>∨</m:t>
                        </m:r>
                        <m:r>
                          <m:t>r</m:t>
                        </m:r>
                      </m:e>
                    </m:d>
                    <m:r>
                      <m:t>  </m:t>
                    </m:r>
                  </m:oMath>
                </a14:m>
                <a:r>
                  <a:rPr/>
                  <a:t> </a:t>
                </a:r>
                <a14:m>
                  <m:oMath xmlns:m="http://schemas.openxmlformats.org/officeDocument/2006/math">
                    <m:r>
                      <m:t>P</m:t>
                    </m:r>
                  </m:oMath>
                </a14:m>
                <a:r>
                  <a:rPr/>
                  <a:t>规则</a:t>
                </a:r>
              </a:p>
              <a:p>
                <a:pPr lvl="0" indent="-457200" marL="457200">
                  <a:buAutoNum type="arabicParenBoth"/>
                </a:pPr>
                <a14:m>
                  <m:oMath xmlns:m="http://schemas.openxmlformats.org/officeDocument/2006/math">
                    <m:r>
                      <m:rPr>
                        <m:sty m:val="p"/>
                      </m:rPr>
                      <m:t>¬</m:t>
                    </m:r>
                    <m:r>
                      <m:t>q</m:t>
                    </m:r>
                    <m:r>
                      <m:rPr>
                        <m:sty m:val="p"/>
                      </m:rPr>
                      <m:t>∧</m:t>
                    </m:r>
                    <m:r>
                      <m:rPr>
                        <m:sty m:val="p"/>
                      </m:rPr>
                      <m:t>¬</m:t>
                    </m:r>
                    <m:r>
                      <m:t>r</m:t>
                    </m:r>
                    <m:r>
                      <m:t>  </m:t>
                    </m:r>
                  </m:oMath>
                </a14:m>
                <a:r>
                  <a:rPr/>
                  <a:t> </a:t>
                </a:r>
                <a14:m>
                  <m:oMath xmlns:m="http://schemas.openxmlformats.org/officeDocument/2006/math">
                    <m:r>
                      <m:t>P</m:t>
                    </m:r>
                  </m:oMath>
                </a14:m>
                <a:r>
                  <a:rPr/>
                  <a:t>规则</a:t>
                </a:r>
              </a:p>
              <a:p>
                <a:pPr lvl="0" indent="-457200" marL="457200">
                  <a:buAutoNum type="arabicParenBoth"/>
                </a:pPr>
                <a14:m>
                  <m:oMath xmlns:m="http://schemas.openxmlformats.org/officeDocument/2006/math">
                    <m:r>
                      <m:rPr>
                        <m:sty m:val="p"/>
                      </m:rPr>
                      <m:t>¬</m:t>
                    </m:r>
                    <m:d>
                      <m:dPr>
                        <m:begChr m:val="("/>
                        <m:endChr m:val=")"/>
                        <m:sepChr m:val=""/>
                        <m:grow/>
                      </m:dPr>
                      <m:e>
                        <m:r>
                          <m:t>q</m:t>
                        </m:r>
                        <m:r>
                          <m:rPr>
                            <m:sty m:val="p"/>
                          </m:rPr>
                          <m:t>∨</m:t>
                        </m:r>
                        <m:r>
                          <m:t>r</m:t>
                        </m:r>
                      </m:e>
                    </m:d>
                    <m:r>
                      <m:t>  </m:t>
                    </m:r>
                  </m:oMath>
                </a14:m>
                <a:r>
                  <a:rPr/>
                  <a:t> </a:t>
                </a:r>
                <a14:m>
                  <m:oMath xmlns:m="http://schemas.openxmlformats.org/officeDocument/2006/math">
                    <m:r>
                      <m:t>T</m:t>
                    </m:r>
                  </m:oMath>
                </a14:m>
                <a:r>
                  <a:rPr/>
                  <a:t>规则, (4)</a:t>
                </a:r>
              </a:p>
              <a:p>
                <a:pPr lvl="0" indent="-457200" marL="457200">
                  <a:buAutoNum type="arabicParenBoth"/>
                </a:pPr>
                <a14:m>
                  <m:oMath xmlns:m="http://schemas.openxmlformats.org/officeDocument/2006/math">
                    <m:r>
                      <m:rPr>
                        <m:sty m:val="p"/>
                      </m:rPr>
                      <m:t>¬</m:t>
                    </m:r>
                    <m:r>
                      <m:t>p</m:t>
                    </m:r>
                    <m:r>
                      <m:t>  </m:t>
                    </m:r>
                  </m:oMath>
                </a14:m>
                <a:r>
                  <a:rPr/>
                  <a:t> </a:t>
                </a:r>
                <a14:m>
                  <m:oMath xmlns:m="http://schemas.openxmlformats.org/officeDocument/2006/math">
                    <m:r>
                      <m:t>T</m:t>
                    </m:r>
                  </m:oMath>
                </a14:m>
                <a:r>
                  <a:rPr/>
                  <a:t>规则, (3)(5)</a:t>
                </a:r>
              </a:p>
              <a:p>
                <a:pPr lvl="0" indent="0" marL="0">
                  <a:buNone/>
                </a:pPr>
                <a:r>
                  <a:rPr/>
                  <a:t>所以, </a:t>
                </a:r>
                <a14:m>
                  <m:oMath xmlns:m="http://schemas.openxmlformats.org/officeDocument/2006/math">
                    <m:r>
                      <m:rPr>
                        <m:sty m:val="p"/>
                      </m:rPr>
                      <m:t>¬</m:t>
                    </m:r>
                    <m:r>
                      <m:t>p</m:t>
                    </m:r>
                  </m:oMath>
                </a14:m>
                <a:r>
                  <a:rPr/>
                  <a:t>是前提</a:t>
                </a:r>
                <a14:m>
                  <m:oMath xmlns:m="http://schemas.openxmlformats.org/officeDocument/2006/math">
                    <m:r>
                      <m:t>p</m:t>
                    </m:r>
                    <m:r>
                      <m:rPr>
                        <m:sty m:val="p"/>
                      </m:rPr>
                      <m:t>↔</m:t>
                    </m:r>
                    <m:d>
                      <m:dPr>
                        <m:begChr m:val="("/>
                        <m:endChr m:val=")"/>
                        <m:sepChr m:val=""/>
                        <m:grow/>
                      </m:dPr>
                      <m:e>
                        <m:r>
                          <m:t>q</m:t>
                        </m:r>
                        <m:r>
                          <m:rPr>
                            <m:sty m:val="p"/>
                          </m:rPr>
                          <m:t>∨</m:t>
                        </m:r>
                        <m:r>
                          <m:t>r</m:t>
                        </m:r>
                      </m:e>
                    </m:d>
                    <m:r>
                      <m:rPr>
                        <m:sty m:val="p"/>
                      </m:rPr>
                      <m:t>,</m:t>
                    </m:r>
                    <m:r>
                      <m:rPr>
                        <m:sty m:val="p"/>
                      </m:rPr>
                      <m:t>¬</m:t>
                    </m:r>
                    <m:r>
                      <m:t>q</m:t>
                    </m:r>
                    <m:r>
                      <m:rPr>
                        <m:sty m:val="p"/>
                      </m:rPr>
                      <m:t>∧</m:t>
                    </m:r>
                    <m:r>
                      <m:rPr>
                        <m:sty m:val="p"/>
                      </m:rPr>
                      <m:t>¬</m:t>
                    </m:r>
                    <m:r>
                      <m:t>r</m:t>
                    </m:r>
                  </m:oMath>
                </a14:m>
                <a:r>
                  <a:rPr/>
                  <a:t>的有效结论.</a:t>
                </a:r>
              </a:p>
            </p:txBody>
          </p:sp>
        </mc:Choice>
      </mc:AlternateContent>
      <p:sp>
        <p:nvSpPr>
          <p:cNvPr id="6" name="Footer Placeholder 5"/>
          <p:cNvSpPr>
            <a:spLocks noGrp="1"/>
          </p:cNvSpPr>
          <p:nvPr>
            <p:ph idx="11" sz="quarter" type="ftr"/>
          </p:nvPr>
        </p:nvSpPr>
        <p:spPr/>
        <p:txBody>
          <a:bodyPr/>
          <a:lstStyle/>
          <a:p>
            <a:r>
              <a:rPr altLang="en-US" dirty="0" lang="zh-CN"/>
              <a:t>离散数学</a:t>
            </a:r>
            <a:endParaRPr dirty="0" lang="en-US"/>
          </a:p>
        </p:txBody>
      </p:sp>
      <p:sp>
        <p:nvSpPr>
          <p:cNvPr id="11" name="Slide Number Placeholder 5"/>
          <p:cNvSpPr>
            <a:spLocks noGrp="1"/>
          </p:cNvSpPr>
          <p:nvPr>
            <p:ph idx="12" sz="quarter" type="sldNum"/>
          </p:nvPr>
        </p:nvSpPr>
        <p:spPr>
          <a:xfrm>
            <a:off x="531812" y="787782"/>
            <a:ext cx="779767" cy="365125"/>
          </a:xfrm>
        </p:spPr>
        <p:txBody>
          <a:bodyPr/>
          <a:lstStyle/>
          <a:p>
            <a:fld id="{D57F1E4F-1CFF-5643-939E-217C01CDF565}" type="slidenum">
              <a:rPr dirty="0" lang="en-US"/>
              <a:pPr/>
              <a:t>‹#›</a:t>
            </a:fld>
            <a:endParaRPr dirty="0" lang="en-US"/>
          </a:p>
        </p:txBody>
      </p:sp>
    </p:spTree>
  </p:cSld>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spcBef>
                    <a:spcPts val="3000"/>
                  </a:spcBef>
                  <a:buNone/>
                </a:pPr>
                <a:r>
                  <a:rPr b="1"/>
                  <a:t>间接证明法</a:t>
                </a:r>
              </a:p>
              <a:p>
                <a:pPr lvl="0" indent="0" marL="0">
                  <a:buNone/>
                </a:pPr>
                <a:r>
                  <a:rPr b="1"/>
                  <a:t>反证法</a:t>
                </a:r>
              </a:p>
              <a:p>
                <a:pPr lvl="0" indent="0" marL="0">
                  <a:buNone/>
                </a:pPr>
                <a:r>
                  <a:rPr/>
                  <a:t>设</a:t>
                </a:r>
                <a14:m>
                  <m:oMath xmlns:m="http://schemas.openxmlformats.org/officeDocument/2006/math">
                    <m:sSub>
                      <m:e>
                        <m:r>
                          <m:t>A</m:t>
                        </m:r>
                      </m:e>
                      <m:sub>
                        <m:r>
                          <m:t>1</m:t>
                        </m:r>
                      </m:sub>
                    </m:sSub>
                    <m:r>
                      <m:rPr>
                        <m:sty m:val="p"/>
                      </m:rPr>
                      <m:t>,</m:t>
                    </m:r>
                    <m:sSub>
                      <m:e>
                        <m:r>
                          <m:t>A</m:t>
                        </m:r>
                      </m:e>
                      <m:sub>
                        <m:r>
                          <m:t>2</m:t>
                        </m:r>
                      </m:sub>
                    </m:sSub>
                    <m:r>
                      <m:rPr>
                        <m:sty m:val="p"/>
                      </m:rPr>
                      <m:t>,</m:t>
                    </m:r>
                    <m:r>
                      <m:rPr>
                        <m:sty m:val="p"/>
                      </m:rPr>
                      <m:t>⋯</m:t>
                    </m:r>
                    <m:r>
                      <m:rPr>
                        <m:sty m:val="p"/>
                      </m:rPr>
                      <m:t>,</m:t>
                    </m:r>
                    <m:sSub>
                      <m:e>
                        <m:r>
                          <m:t>A</m:t>
                        </m:r>
                      </m:e>
                      <m:sub>
                        <m:r>
                          <m:t>n</m:t>
                        </m:r>
                      </m:sub>
                    </m:sSub>
                  </m:oMath>
                </a14:m>
                <a:r>
                  <a:rPr/>
                  <a:t>为命题公式, </a:t>
                </a:r>
                <a14:m>
                  <m:oMath xmlns:m="http://schemas.openxmlformats.org/officeDocument/2006/math">
                    <m:sSub>
                      <m:e>
                        <m:r>
                          <m:t>P</m:t>
                        </m:r>
                      </m:e>
                      <m:sub>
                        <m:r>
                          <m:t>1</m:t>
                        </m:r>
                      </m:sub>
                    </m:sSub>
                    <m:r>
                      <m:rPr>
                        <m:sty m:val="p"/>
                      </m:rPr>
                      <m:t>,</m:t>
                    </m:r>
                    <m:sSub>
                      <m:e>
                        <m:r>
                          <m:t>P</m:t>
                        </m:r>
                      </m:e>
                      <m:sub>
                        <m:r>
                          <m:t>2</m:t>
                        </m:r>
                      </m:sub>
                    </m:sSub>
                    <m:r>
                      <m:rPr>
                        <m:sty m:val="p"/>
                      </m:rPr>
                      <m:t>,</m:t>
                    </m:r>
                    <m:r>
                      <m:rPr>
                        <m:sty m:val="p"/>
                      </m:rPr>
                      <m:t>⋯</m:t>
                    </m:r>
                    <m:r>
                      <m:rPr>
                        <m:sty m:val="p"/>
                      </m:rPr>
                      <m:t>,</m:t>
                    </m:r>
                    <m:sSub>
                      <m:e>
                        <m:r>
                          <m:t>P</m:t>
                        </m:r>
                      </m:e>
                      <m:sub>
                        <m:r>
                          <m:t>m</m:t>
                        </m:r>
                      </m:sub>
                    </m:sSub>
                  </m:oMath>
                </a14:m>
                <a:r>
                  <a:rPr/>
                  <a:t>为其中出现的全部命题变元.</a:t>
                </a:r>
              </a:p>
              <a:p>
                <a:pPr lvl="0" indent="0" marL="0">
                  <a:buNone/>
                </a:pPr>
                <a:r>
                  <a:rPr/>
                  <a:t>若至少存在一种解释, 使</a:t>
                </a:r>
                <a14:m>
                  <m:oMath xmlns:m="http://schemas.openxmlformats.org/officeDocument/2006/math">
                    <m:sSub>
                      <m:e>
                        <m:r>
                          <m:t>A</m:t>
                        </m:r>
                      </m:e>
                      <m:sub>
                        <m:r>
                          <m:t>1</m:t>
                        </m:r>
                      </m:sub>
                    </m:sSub>
                    <m:r>
                      <m:rPr>
                        <m:sty m:val="p"/>
                      </m:rPr>
                      <m:t>∧</m:t>
                    </m:r>
                    <m:sSub>
                      <m:e>
                        <m:r>
                          <m:t>A</m:t>
                        </m:r>
                      </m:e>
                      <m:sub>
                        <m:r>
                          <m:t>2</m:t>
                        </m:r>
                      </m:sub>
                    </m:sSub>
                    <m:r>
                      <m:rPr>
                        <m:sty m:val="p"/>
                      </m:rPr>
                      <m:t>∧</m:t>
                    </m:r>
                    <m:r>
                      <m:rPr>
                        <m:sty m:val="p"/>
                      </m:rPr>
                      <m:t>⋯</m:t>
                    </m:r>
                    <m:r>
                      <m:rPr>
                        <m:sty m:val="p"/>
                      </m:rPr>
                      <m:t>∧</m:t>
                    </m:r>
                    <m:sSub>
                      <m:e>
                        <m:r>
                          <m:t>A</m:t>
                        </m:r>
                      </m:e>
                      <m:sub>
                        <m:r>
                          <m:t>n</m:t>
                        </m:r>
                      </m:sub>
                    </m:sSub>
                  </m:oMath>
                </a14:m>
                <a:r>
                  <a:rPr/>
                  <a:t>的真值为真, 则称命题公式</a:t>
                </a:r>
                <a14:m>
                  <m:oMath xmlns:m="http://schemas.openxmlformats.org/officeDocument/2006/math">
                    <m:sSub>
                      <m:e>
                        <m:r>
                          <m:t>A</m:t>
                        </m:r>
                      </m:e>
                      <m:sub>
                        <m:r>
                          <m:t>1</m:t>
                        </m:r>
                      </m:sub>
                    </m:sSub>
                    <m:r>
                      <m:rPr>
                        <m:sty m:val="p"/>
                      </m:rPr>
                      <m:t>,</m:t>
                    </m:r>
                    <m:sSub>
                      <m:e>
                        <m:r>
                          <m:t>A</m:t>
                        </m:r>
                      </m:e>
                      <m:sub>
                        <m:r>
                          <m:t>2</m:t>
                        </m:r>
                      </m:sub>
                    </m:sSub>
                    <m:r>
                      <m:rPr>
                        <m:sty m:val="p"/>
                      </m:rPr>
                      <m:t>,</m:t>
                    </m:r>
                    <m:r>
                      <m:rPr>
                        <m:sty m:val="p"/>
                      </m:rPr>
                      <m:t>⋯</m:t>
                    </m:r>
                    <m:r>
                      <m:rPr>
                        <m:sty m:val="p"/>
                      </m:rPr>
                      <m:t>,</m:t>
                    </m:r>
                    <m:sSub>
                      <m:e>
                        <m:r>
                          <m:t>A</m:t>
                        </m:r>
                      </m:e>
                      <m:sub>
                        <m:r>
                          <m:t>n</m:t>
                        </m:r>
                      </m:sub>
                    </m:sSub>
                  </m:oMath>
                </a14:m>
                <a:r>
                  <a:rPr/>
                  <a:t>是</a:t>
                </a:r>
                <a:r>
                  <a:rPr b="1"/>
                  <a:t>相容的</a:t>
                </a:r>
                <a:r>
                  <a:rPr/>
                  <a:t>(一致的).</a:t>
                </a:r>
              </a:p>
              <a:p>
                <a:pPr lvl="0" indent="0" marL="0">
                  <a:buNone/>
                </a:pPr>
                <a:r>
                  <a:rPr/>
                  <a:t>否则, 若对任何一种解释, 都至少有一个</a:t>
                </a:r>
                <a14:m>
                  <m:oMath xmlns:m="http://schemas.openxmlformats.org/officeDocument/2006/math">
                    <m:sSub>
                      <m:e>
                        <m:r>
                          <m:t>A</m:t>
                        </m:r>
                      </m:e>
                      <m:sub>
                        <m:r>
                          <m:t>i</m:t>
                        </m:r>
                      </m:sub>
                    </m:sSub>
                    <m:d>
                      <m:dPr>
                        <m:begChr m:val="("/>
                        <m:endChr m:val=")"/>
                        <m:sepChr m:val=""/>
                        <m:grow/>
                      </m:dPr>
                      <m:e>
                        <m:r>
                          <m:t>1</m:t>
                        </m:r>
                        <m:r>
                          <m:rPr>
                            <m:sty m:val="p"/>
                          </m:rPr>
                          <m:t>≤</m:t>
                        </m:r>
                        <m:r>
                          <m:t>i</m:t>
                        </m:r>
                        <m:r>
                          <m:rPr>
                            <m:sty m:val="p"/>
                          </m:rPr>
                          <m:t>≤</m:t>
                        </m:r>
                        <m:r>
                          <m:t>n</m:t>
                        </m:r>
                      </m:e>
                    </m:d>
                  </m:oMath>
                </a14:m>
                <a:r>
                  <a:rPr/>
                  <a:t>的真值为假, 致使</a:t>
                </a:r>
                <a14:m>
                  <m:oMath xmlns:m="http://schemas.openxmlformats.org/officeDocument/2006/math">
                    <m:sSub>
                      <m:e>
                        <m:r>
                          <m:t>A</m:t>
                        </m:r>
                      </m:e>
                      <m:sub>
                        <m:r>
                          <m:t>1</m:t>
                        </m:r>
                      </m:sub>
                    </m:sSub>
                    <m:r>
                      <m:rPr>
                        <m:sty m:val="p"/>
                      </m:rPr>
                      <m:t>∧</m:t>
                    </m:r>
                    <m:sSub>
                      <m:e>
                        <m:r>
                          <m:t>A</m:t>
                        </m:r>
                      </m:e>
                      <m:sub>
                        <m:r>
                          <m:t>2</m:t>
                        </m:r>
                      </m:sub>
                    </m:sSub>
                    <m:r>
                      <m:rPr>
                        <m:sty m:val="p"/>
                      </m:rPr>
                      <m:t>∧</m:t>
                    </m:r>
                    <m:r>
                      <m:rPr>
                        <m:sty m:val="p"/>
                      </m:rPr>
                      <m:t>⋯</m:t>
                    </m:r>
                    <m:r>
                      <m:rPr>
                        <m:sty m:val="p"/>
                      </m:rPr>
                      <m:t>∧</m:t>
                    </m:r>
                    <m:sSub>
                      <m:e>
                        <m:r>
                          <m:t>A</m:t>
                        </m:r>
                      </m:e>
                      <m:sub>
                        <m:r>
                          <m:t>n</m:t>
                        </m:r>
                      </m:sub>
                    </m:sSub>
                  </m:oMath>
                </a14:m>
                <a:r>
                  <a:rPr/>
                  <a:t>的真值为假. 则称命题公式</a:t>
                </a:r>
                <a14:m>
                  <m:oMath xmlns:m="http://schemas.openxmlformats.org/officeDocument/2006/math">
                    <m:sSub>
                      <m:e>
                        <m:r>
                          <m:t>A</m:t>
                        </m:r>
                      </m:e>
                      <m:sub>
                        <m:r>
                          <m:t>1</m:t>
                        </m:r>
                      </m:sub>
                    </m:sSub>
                    <m:r>
                      <m:rPr>
                        <m:sty m:val="p"/>
                      </m:rPr>
                      <m:t>,</m:t>
                    </m:r>
                    <m:sSub>
                      <m:e>
                        <m:r>
                          <m:t>A</m:t>
                        </m:r>
                      </m:e>
                      <m:sub>
                        <m:r>
                          <m:t>2</m:t>
                        </m:r>
                      </m:sub>
                    </m:sSub>
                    <m:r>
                      <m:rPr>
                        <m:sty m:val="p"/>
                      </m:rPr>
                      <m:t>,</m:t>
                    </m:r>
                    <m:r>
                      <m:rPr>
                        <m:sty m:val="p"/>
                      </m:rPr>
                      <m:t>⋯</m:t>
                    </m:r>
                    <m:r>
                      <m:rPr>
                        <m:sty m:val="p"/>
                      </m:rPr>
                      <m:t>,</m:t>
                    </m:r>
                    <m:sSub>
                      <m:e>
                        <m:r>
                          <m:t>A</m:t>
                        </m:r>
                      </m:e>
                      <m:sub>
                        <m:r>
                          <m:t>n</m:t>
                        </m:r>
                      </m:sub>
                    </m:sSub>
                  </m:oMath>
                </a14:m>
                <a:r>
                  <a:rPr/>
                  <a:t>是</a:t>
                </a:r>
                <a:r>
                  <a:rPr b="1"/>
                  <a:t>不相容的</a:t>
                </a:r>
                <a:r>
                  <a:rPr/>
                  <a:t>(非一致的).</a:t>
                </a:r>
              </a:p>
              <a:p>
                <a:pPr lvl="0" indent="0" marL="0">
                  <a:buNone/>
                </a:pPr>
                <a:r>
                  <a:rPr/>
                  <a:t>定理: </a:t>
                </a:r>
                <a14:m>
                  <m:oMath xmlns:m="http://schemas.openxmlformats.org/officeDocument/2006/math">
                    <m:sSub>
                      <m:e>
                        <m:r>
                          <m:t>A</m:t>
                        </m:r>
                      </m:e>
                      <m:sub>
                        <m:r>
                          <m:t>1</m:t>
                        </m:r>
                      </m:sub>
                    </m:sSub>
                    <m:r>
                      <m:rPr>
                        <m:sty m:val="p"/>
                      </m:rPr>
                      <m:t>,</m:t>
                    </m:r>
                    <m:sSub>
                      <m:e>
                        <m:r>
                          <m:t>A</m:t>
                        </m:r>
                      </m:e>
                      <m:sub>
                        <m:r>
                          <m:t>2</m:t>
                        </m:r>
                      </m:sub>
                    </m:sSub>
                    <m:r>
                      <m:rPr>
                        <m:sty m:val="p"/>
                      </m:rPr>
                      <m:t>,</m:t>
                    </m:r>
                    <m:r>
                      <m:rPr>
                        <m:sty m:val="p"/>
                      </m:rPr>
                      <m:t>⋯</m:t>
                    </m:r>
                    <m:r>
                      <m:rPr>
                        <m:sty m:val="p"/>
                      </m:rPr>
                      <m:t>,</m:t>
                    </m:r>
                    <m:sSub>
                      <m:e>
                        <m:r>
                          <m:t>A</m:t>
                        </m:r>
                      </m:e>
                      <m:sub>
                        <m:r>
                          <m:t>n</m:t>
                        </m:r>
                      </m:sub>
                    </m:sSub>
                  </m:oMath>
                </a14:m>
                <a:r>
                  <a:rPr/>
                  <a:t>是不相容的当且仅当对于任何命题公式</a:t>
                </a:r>
                <a14:m>
                  <m:oMath xmlns:m="http://schemas.openxmlformats.org/officeDocument/2006/math">
                    <m:r>
                      <m:t>R</m:t>
                    </m:r>
                  </m:oMath>
                </a14:m>
                <a:r>
                  <a:rPr/>
                  <a:t>, 都有</a:t>
                </a:r>
              </a:p>
              <a:p>
                <a:pPr lvl="0" indent="0" marL="0">
                  <a:buNone/>
                </a:pPr>
                <a14:m>
                  <m:oMathPara xmlns:m="http://schemas.openxmlformats.org/officeDocument/2006/math">
                    <m:oMathParaPr>
                      <m:jc m:val="center"/>
                    </m:oMathParaPr>
                    <m:oMath>
                      <m:sSub>
                        <m:e>
                          <m:r>
                            <m:t>A</m:t>
                          </m:r>
                        </m:e>
                        <m:sub>
                          <m:r>
                            <m:t>1</m:t>
                          </m:r>
                        </m:sub>
                      </m:sSub>
                      <m:r>
                        <m:rPr>
                          <m:sty m:val="p"/>
                        </m:rPr>
                        <m:t>∧</m:t>
                      </m:r>
                      <m:sSub>
                        <m:e>
                          <m:r>
                            <m:t>A</m:t>
                          </m:r>
                        </m:e>
                        <m:sub>
                          <m:r>
                            <m:t>2</m:t>
                          </m:r>
                        </m:sub>
                      </m:sSub>
                      <m:r>
                        <m:rPr>
                          <m:sty m:val="p"/>
                        </m:rPr>
                        <m:t>∧</m:t>
                      </m:r>
                      <m:r>
                        <m:rPr>
                          <m:sty m:val="p"/>
                        </m:rPr>
                        <m:t>⋯</m:t>
                      </m:r>
                      <m:r>
                        <m:rPr>
                          <m:sty m:val="p"/>
                        </m:rPr>
                        <m:t>∧</m:t>
                      </m:r>
                      <m:sSub>
                        <m:e>
                          <m:r>
                            <m:t>A</m:t>
                          </m:r>
                        </m:e>
                        <m:sub>
                          <m:r>
                            <m:t>n</m:t>
                          </m:r>
                        </m:sub>
                      </m:sSub>
                      <m:r>
                        <m:rPr>
                          <m:sty m:val="p"/>
                        </m:rPr>
                        <m:t>⇒</m:t>
                      </m:r>
                      <m:r>
                        <m:t>R</m:t>
                      </m:r>
                      <m:r>
                        <m:rPr>
                          <m:sty m:val="p"/>
                        </m:rPr>
                        <m:t>∧</m:t>
                      </m:r>
                      <m:r>
                        <m:rPr>
                          <m:sty m:val="p"/>
                        </m:rPr>
                        <m:t>¬</m:t>
                      </m:r>
                      <m:r>
                        <m:t>R</m:t>
                      </m:r>
                      <m:r>
                        <m:rPr>
                          <m:sty m:val="p"/>
                        </m:rPr>
                        <m:t>.</m:t>
                      </m:r>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定理:设</a:t>
                </a:r>
                <a14:m>
                  <m:oMath xmlns:m="http://schemas.openxmlformats.org/officeDocument/2006/math">
                    <m:sSub>
                      <m:e>
                        <m:r>
                          <m:t>A</m:t>
                        </m:r>
                      </m:e>
                      <m:sub>
                        <m:r>
                          <m:t>1</m:t>
                        </m:r>
                      </m:sub>
                    </m:sSub>
                    <m:r>
                      <m:rPr>
                        <m:sty m:val="p"/>
                      </m:rPr>
                      <m:t>,</m:t>
                    </m:r>
                    <m:sSub>
                      <m:e>
                        <m:r>
                          <m:t>A</m:t>
                        </m:r>
                      </m:e>
                      <m:sub>
                        <m:r>
                          <m:t>2</m:t>
                        </m:r>
                      </m:sub>
                    </m:sSub>
                    <m:r>
                      <m:rPr>
                        <m:sty m:val="p"/>
                      </m:rPr>
                      <m:t>,</m:t>
                    </m:r>
                    <m:r>
                      <m:rPr>
                        <m:sty m:val="p"/>
                      </m:rPr>
                      <m:t>⋯</m:t>
                    </m:r>
                    <m:r>
                      <m:rPr>
                        <m:sty m:val="p"/>
                      </m:rPr>
                      <m:t>,</m:t>
                    </m:r>
                    <m:sSub>
                      <m:e>
                        <m:r>
                          <m:t>A</m:t>
                        </m:r>
                      </m:e>
                      <m:sub>
                        <m:r>
                          <m:t>n</m:t>
                        </m:r>
                      </m:sub>
                    </m:sSub>
                  </m:oMath>
                </a14:m>
                <a:r>
                  <a:rPr/>
                  <a:t>, </a:t>
                </a:r>
                <a14:m>
                  <m:oMath xmlns:m="http://schemas.openxmlformats.org/officeDocument/2006/math">
                    <m:r>
                      <m:t>C</m:t>
                    </m:r>
                  </m:oMath>
                </a14:m>
                <a:r>
                  <a:rPr/>
                  <a:t>为命题公式, 且</a:t>
                </a:r>
                <a14:m>
                  <m:oMath xmlns:m="http://schemas.openxmlformats.org/officeDocument/2006/math">
                    <m:sSub>
                      <m:e>
                        <m:r>
                          <m:t>A</m:t>
                        </m:r>
                      </m:e>
                      <m:sub>
                        <m:r>
                          <m:t>1</m:t>
                        </m:r>
                      </m:sub>
                    </m:sSub>
                    <m:r>
                      <m:rPr>
                        <m:sty m:val="p"/>
                      </m:rPr>
                      <m:t>,</m:t>
                    </m:r>
                    <m:sSub>
                      <m:e>
                        <m:r>
                          <m:t>A</m:t>
                        </m:r>
                      </m:e>
                      <m:sub>
                        <m:r>
                          <m:t>2</m:t>
                        </m:r>
                      </m:sub>
                    </m:sSub>
                    <m:r>
                      <m:rPr>
                        <m:sty m:val="p"/>
                      </m:rPr>
                      <m:t>,</m:t>
                    </m:r>
                    <m:r>
                      <m:rPr>
                        <m:sty m:val="p"/>
                      </m:rPr>
                      <m:t>⋯</m:t>
                    </m:r>
                    <m:r>
                      <m:rPr>
                        <m:sty m:val="p"/>
                      </m:rPr>
                      <m:t>,</m:t>
                    </m:r>
                    <m:sSub>
                      <m:e>
                        <m:r>
                          <m:t>A</m:t>
                        </m:r>
                      </m:e>
                      <m:sub>
                        <m:r>
                          <m:t>n</m:t>
                        </m:r>
                      </m:sub>
                    </m:sSub>
                  </m:oMath>
                </a14:m>
                <a:r>
                  <a:rPr/>
                  <a:t>是相容的, 而</a:t>
                </a:r>
              </a:p>
              <a:p>
                <a:pPr lvl="0" indent="0" marL="0">
                  <a:buNone/>
                </a:pPr>
                <a14:m>
                  <m:oMathPara xmlns:m="http://schemas.openxmlformats.org/officeDocument/2006/math">
                    <m:oMathParaPr>
                      <m:jc m:val="center"/>
                    </m:oMathParaPr>
                    <m:oMath>
                      <m:sSub>
                        <m:e>
                          <m:r>
                            <m:t>A</m:t>
                          </m:r>
                        </m:e>
                        <m:sub>
                          <m:r>
                            <m:t>1</m:t>
                          </m:r>
                        </m:sub>
                      </m:sSub>
                      <m:r>
                        <m:rPr>
                          <m:sty m:val="p"/>
                        </m:rPr>
                        <m:t>,</m:t>
                      </m:r>
                      <m:sSub>
                        <m:e>
                          <m:r>
                            <m:t>A</m:t>
                          </m:r>
                        </m:e>
                        <m:sub>
                          <m:r>
                            <m:t>2</m:t>
                          </m:r>
                        </m:sub>
                      </m:sSub>
                      <m:r>
                        <m:rPr>
                          <m:sty m:val="p"/>
                        </m:rPr>
                        <m:t>,</m:t>
                      </m:r>
                      <m:r>
                        <m:rPr>
                          <m:sty m:val="p"/>
                        </m:rPr>
                        <m:t>⋯</m:t>
                      </m:r>
                      <m:r>
                        <m:rPr>
                          <m:sty m:val="p"/>
                        </m:rPr>
                        <m:t>,</m:t>
                      </m:r>
                      <m:sSub>
                        <m:e>
                          <m:r>
                            <m:t>A</m:t>
                          </m:r>
                        </m:e>
                        <m:sub>
                          <m:r>
                            <m:t>n</m:t>
                          </m:r>
                        </m:sub>
                      </m:sSub>
                      <m:r>
                        <m:rPr>
                          <m:sty m:val="p"/>
                        </m:rPr>
                        <m:t>,</m:t>
                      </m:r>
                      <m:r>
                        <m:rPr>
                          <m:sty m:val="p"/>
                        </m:rPr>
                        <m:t>¬</m:t>
                      </m:r>
                      <m:r>
                        <m:t>C</m:t>
                      </m:r>
                    </m:oMath>
                  </m:oMathPara>
                </a14:m>
              </a:p>
              <a:p>
                <a:pPr lvl="0" indent="0" marL="0">
                  <a:buNone/>
                </a:pPr>
                <a:r>
                  <a:rPr/>
                  <a:t>是不相容的, 则命题公式</a:t>
                </a:r>
                <a14:m>
                  <m:oMath xmlns:m="http://schemas.openxmlformats.org/officeDocument/2006/math">
                    <m:r>
                      <m:t>C</m:t>
                    </m:r>
                  </m:oMath>
                </a14:m>
                <a:r>
                  <a:rPr/>
                  <a:t>是命题公式</a:t>
                </a:r>
                <a14:m>
                  <m:oMath xmlns:m="http://schemas.openxmlformats.org/officeDocument/2006/math">
                    <m:sSub>
                      <m:e>
                        <m:r>
                          <m:t>A</m:t>
                        </m:r>
                      </m:e>
                      <m:sub>
                        <m:r>
                          <m:t>1</m:t>
                        </m:r>
                      </m:sub>
                    </m:sSub>
                    <m:r>
                      <m:rPr>
                        <m:sty m:val="p"/>
                      </m:rPr>
                      <m:t>,</m:t>
                    </m:r>
                    <m:sSub>
                      <m:e>
                        <m:r>
                          <m:t>A</m:t>
                        </m:r>
                      </m:e>
                      <m:sub>
                        <m:r>
                          <m:t>2</m:t>
                        </m:r>
                      </m:sub>
                    </m:sSub>
                    <m:r>
                      <m:rPr>
                        <m:sty m:val="p"/>
                      </m:rPr>
                      <m:t>,</m:t>
                    </m:r>
                    <m:r>
                      <m:rPr>
                        <m:sty m:val="p"/>
                      </m:rPr>
                      <m:t>⋯</m:t>
                    </m:r>
                    <m:r>
                      <m:rPr>
                        <m:sty m:val="p"/>
                      </m:rPr>
                      <m:t>,</m:t>
                    </m:r>
                    <m:sSub>
                      <m:e>
                        <m:r>
                          <m:t>A</m:t>
                        </m:r>
                      </m:e>
                      <m:sub>
                        <m:r>
                          <m:t>n</m:t>
                        </m:r>
                      </m:sub>
                    </m:sSub>
                  </m:oMath>
                </a14:m>
                <a:r>
                  <a:rPr/>
                  <a:t>的有效结论.</a:t>
                </a:r>
              </a:p>
              <a:p>
                <a:pPr lvl="0" indent="0" marL="0">
                  <a:buNone/>
                </a:pPr>
                <a:r>
                  <a:rPr/>
                  <a:t> </a:t>
                </a:r>
              </a:p>
              <a:p>
                <a:pPr lvl="0" indent="0" marL="0">
                  <a:buNone/>
                </a:pPr>
                <a:r>
                  <a:rPr/>
                  <a:t>要证明</a:t>
                </a:r>
              </a:p>
              <a:p>
                <a:pPr lvl="0" indent="0" marL="0">
                  <a:buNone/>
                </a:pPr>
                <a14:m>
                  <m:oMathPara xmlns:m="http://schemas.openxmlformats.org/officeDocument/2006/math">
                    <m:oMathParaPr>
                      <m:jc m:val="center"/>
                    </m:oMathParaPr>
                    <m:oMath>
                      <m:sSub>
                        <m:e>
                          <m:r>
                            <m:t>A</m:t>
                          </m:r>
                        </m:e>
                        <m:sub>
                          <m:r>
                            <m:t>1</m:t>
                          </m:r>
                        </m:sub>
                      </m:sSub>
                      <m:r>
                        <m:rPr>
                          <m:sty m:val="p"/>
                        </m:rPr>
                        <m:t>,</m:t>
                      </m:r>
                      <m:sSub>
                        <m:e>
                          <m:r>
                            <m:t>A</m:t>
                          </m:r>
                        </m:e>
                        <m:sub>
                          <m:r>
                            <m:t>2</m:t>
                          </m:r>
                        </m:sub>
                      </m:sSub>
                      <m:r>
                        <m:rPr>
                          <m:sty m:val="p"/>
                        </m:rPr>
                        <m:t>,</m:t>
                      </m:r>
                      <m:r>
                        <m:rPr>
                          <m:sty m:val="p"/>
                        </m:rPr>
                        <m:t>⋯</m:t>
                      </m:r>
                      <m:r>
                        <m:rPr>
                          <m:sty m:val="p"/>
                        </m:rPr>
                        <m:t>,</m:t>
                      </m:r>
                      <m:sSub>
                        <m:e>
                          <m:r>
                            <m:t>A</m:t>
                          </m:r>
                        </m:e>
                        <m:sub>
                          <m:r>
                            <m:t>n</m:t>
                          </m:r>
                        </m:sub>
                      </m:sSub>
                      <m:r>
                        <m:rPr>
                          <m:sty m:val="p"/>
                        </m:rPr>
                        <m:t>⊢</m:t>
                      </m:r>
                      <m:r>
                        <m:t>C</m:t>
                      </m:r>
                    </m:oMath>
                  </m:oMathPara>
                </a14:m>
              </a:p>
              <a:p>
                <a:pPr lvl="0" indent="0" marL="0">
                  <a:buNone/>
                </a:pPr>
                <a:r>
                  <a:rPr/>
                  <a:t>有效, 只要证明:</a:t>
                </a:r>
              </a:p>
              <a:p>
                <a:pPr lvl="0" indent="0" marL="0">
                  <a:buNone/>
                </a:pPr>
                <a14:m>
                  <m:oMathPara xmlns:m="http://schemas.openxmlformats.org/officeDocument/2006/math">
                    <m:oMathParaPr>
                      <m:jc m:val="center"/>
                    </m:oMathParaPr>
                    <m:oMath>
                      <m:sSub>
                        <m:e>
                          <m:r>
                            <m:t>A</m:t>
                          </m:r>
                        </m:e>
                        <m:sub>
                          <m:r>
                            <m:t>1</m:t>
                          </m:r>
                        </m:sub>
                      </m:sSub>
                      <m:r>
                        <m:rPr>
                          <m:sty m:val="p"/>
                        </m:rPr>
                        <m:t>∧</m:t>
                      </m:r>
                      <m:sSub>
                        <m:e>
                          <m:r>
                            <m:t>A</m:t>
                          </m:r>
                        </m:e>
                        <m:sub>
                          <m:r>
                            <m:t>2</m:t>
                          </m:r>
                        </m:sub>
                      </m:sSub>
                      <m:r>
                        <m:rPr>
                          <m:sty m:val="p"/>
                        </m:rPr>
                        <m:t>∧</m:t>
                      </m:r>
                      <m:r>
                        <m:rPr>
                          <m:sty m:val="p"/>
                        </m:rPr>
                        <m:t>⋯</m:t>
                      </m:r>
                      <m:r>
                        <m:rPr>
                          <m:sty m:val="p"/>
                        </m:rPr>
                        <m:t>∧</m:t>
                      </m:r>
                      <m:sSub>
                        <m:e>
                          <m:r>
                            <m:t>A</m:t>
                          </m:r>
                        </m:e>
                        <m:sub>
                          <m:r>
                            <m:t>n</m:t>
                          </m:r>
                        </m:sub>
                      </m:sSub>
                      <m:r>
                        <m:rPr>
                          <m:sty m:val="p"/>
                        </m:rPr>
                        <m:t>∧</m:t>
                      </m:r>
                      <m:r>
                        <m:rPr>
                          <m:sty m:val="p"/>
                        </m:rPr>
                        <m:t>¬</m:t>
                      </m:r>
                      <m:r>
                        <m:t>C</m:t>
                      </m:r>
                      <m:r>
                        <m:rPr>
                          <m:sty m:val="p"/>
                        </m:rPr>
                        <m:t>⇒</m:t>
                      </m:r>
                      <m:r>
                        <m:t>R</m:t>
                      </m:r>
                      <m:r>
                        <m:rPr>
                          <m:sty m:val="p"/>
                        </m:rPr>
                        <m:t>∧</m:t>
                      </m:r>
                      <m:r>
                        <m:rPr>
                          <m:sty m:val="p"/>
                        </m:rPr>
                        <m:t>¬</m:t>
                      </m:r>
                      <m:r>
                        <m:t>R</m:t>
                      </m:r>
                      <m:r>
                        <m:rPr>
                          <m:sty m:val="p"/>
                        </m:rPr>
                        <m:t>.</m:t>
                      </m:r>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求证: </a:t>
                </a:r>
                <a14:m>
                  <m:oMath xmlns:m="http://schemas.openxmlformats.org/officeDocument/2006/math">
                    <m:r>
                      <m:rPr>
                        <m:sty m:val="p"/>
                      </m:rPr>
                      <m:t>¬</m:t>
                    </m:r>
                    <m:r>
                      <m:t>D</m:t>
                    </m:r>
                  </m:oMath>
                </a14:m>
                <a:r>
                  <a:rPr/>
                  <a:t>是前提</a:t>
                </a:r>
                <a14:m>
                  <m:oMath xmlns:m="http://schemas.openxmlformats.org/officeDocument/2006/math">
                    <m:r>
                      <m:t>A</m:t>
                    </m:r>
                    <m:r>
                      <m:rPr>
                        <m:sty m:val="p"/>
                      </m:rPr>
                      <m:t>→</m:t>
                    </m:r>
                    <m:r>
                      <m:t>B</m:t>
                    </m:r>
                    <m:r>
                      <m:rPr>
                        <m:sty m:val="p"/>
                      </m:rPr>
                      <m:t>,</m:t>
                    </m:r>
                    <m:r>
                      <m:rPr>
                        <m:sty m:val="p"/>
                      </m:rPr>
                      <m:t>¬</m:t>
                    </m:r>
                    <m:r>
                      <m:t>B</m:t>
                    </m:r>
                    <m:r>
                      <m:rPr>
                        <m:sty m:val="p"/>
                      </m:rPr>
                      <m:t>∨</m:t>
                    </m:r>
                    <m:r>
                      <m:t>C</m:t>
                    </m:r>
                    <m:r>
                      <m:rPr>
                        <m:sty m:val="p"/>
                      </m:rPr>
                      <m:t>,</m:t>
                    </m:r>
                    <m:r>
                      <m:rPr>
                        <m:sty m:val="p"/>
                      </m:rPr>
                      <m:t>¬</m:t>
                    </m:r>
                    <m:r>
                      <m:t>C</m:t>
                    </m:r>
                    <m:r>
                      <m:rPr>
                        <m:sty m:val="p"/>
                      </m:rPr>
                      <m:t>,</m:t>
                    </m:r>
                    <m:r>
                      <m:t>D</m:t>
                    </m:r>
                    <m:r>
                      <m:rPr>
                        <m:sty m:val="p"/>
                      </m:rPr>
                      <m:t>→</m:t>
                    </m:r>
                    <m:r>
                      <m:t>A</m:t>
                    </m:r>
                  </m:oMath>
                </a14:m>
                <a:r>
                  <a:rPr/>
                  <a:t>的有效结论.</a:t>
                </a:r>
              </a:p>
              <a:p>
                <a:pPr lvl="0" indent="0" marL="0">
                  <a:buNone/>
                </a:pPr>
                <a:r>
                  <a:rPr/>
                  <a:t>证明: 采用反证法. 将</a:t>
                </a:r>
                <a14:m>
                  <m:oMath xmlns:m="http://schemas.openxmlformats.org/officeDocument/2006/math">
                    <m:r>
                      <m:rPr>
                        <m:sty m:val="p"/>
                      </m:rPr>
                      <m:t>¬</m:t>
                    </m:r>
                    <m:d>
                      <m:dPr>
                        <m:begChr m:val="("/>
                        <m:endChr m:val=")"/>
                        <m:sepChr m:val=""/>
                        <m:grow/>
                      </m:dPr>
                      <m:e>
                        <m:r>
                          <m:rPr>
                            <m:sty m:val="p"/>
                          </m:rPr>
                          <m:t>¬</m:t>
                        </m:r>
                        <m:r>
                          <m:t>D</m:t>
                        </m:r>
                      </m:e>
                    </m:d>
                    <m:r>
                      <m:rPr>
                        <m:sty m:val="p"/>
                      </m:rPr>
                      <m:t>⇔</m:t>
                    </m:r>
                    <m:r>
                      <m:t>D</m:t>
                    </m:r>
                  </m:oMath>
                </a14:m>
                <a:r>
                  <a:rPr/>
                  <a:t>作为附加前提加入到前提之中.</a:t>
                </a:r>
              </a:p>
              <a:p>
                <a:pPr lvl="0" indent="-457200" marL="457200">
                  <a:buAutoNum type="arabicParenBoth"/>
                </a:pPr>
                <a14:m>
                  <m:oMath xmlns:m="http://schemas.openxmlformats.org/officeDocument/2006/math">
                    <m:r>
                      <m:t>D</m:t>
                    </m:r>
                    <m:r>
                      <m:t>  </m:t>
                    </m:r>
                  </m:oMath>
                </a14:m>
                <a:r>
                  <a:rPr/>
                  <a:t> </a:t>
                </a:r>
                <a14:m>
                  <m:oMath xmlns:m="http://schemas.openxmlformats.org/officeDocument/2006/math">
                    <m:r>
                      <m:t>P</m:t>
                    </m:r>
                  </m:oMath>
                </a14:m>
                <a:r>
                  <a:rPr/>
                  <a:t>(附加前提)</a:t>
                </a:r>
              </a:p>
              <a:p>
                <a:pPr lvl="0" indent="-457200" marL="457200">
                  <a:buAutoNum type="arabicParenBoth"/>
                </a:pPr>
                <a14:m>
                  <m:oMath xmlns:m="http://schemas.openxmlformats.org/officeDocument/2006/math">
                    <m:r>
                      <m:t>D</m:t>
                    </m:r>
                    <m:r>
                      <m:rPr>
                        <m:sty m:val="p"/>
                      </m:rPr>
                      <m:t>→</m:t>
                    </m:r>
                    <m:r>
                      <m:t>A</m:t>
                    </m:r>
                    <m:r>
                      <m:t>  </m:t>
                    </m:r>
                  </m:oMath>
                </a14:m>
                <a:r>
                  <a:rPr/>
                  <a:t> </a:t>
                </a:r>
                <a14:m>
                  <m:oMath xmlns:m="http://schemas.openxmlformats.org/officeDocument/2006/math">
                    <m:r>
                      <m:t>P</m:t>
                    </m:r>
                  </m:oMath>
                </a14:m>
              </a:p>
              <a:p>
                <a:pPr lvl="0" indent="-457200" marL="457200">
                  <a:buAutoNum type="arabicParenBoth"/>
                </a:pPr>
                <a14:m>
                  <m:oMath xmlns:m="http://schemas.openxmlformats.org/officeDocument/2006/math">
                    <m:r>
                      <m:t>A</m:t>
                    </m:r>
                    <m:r>
                      <m:t>  </m:t>
                    </m:r>
                  </m:oMath>
                </a14:m>
                <a:r>
                  <a:rPr/>
                  <a:t> </a:t>
                </a:r>
                <a14:m>
                  <m:oMath xmlns:m="http://schemas.openxmlformats.org/officeDocument/2006/math">
                    <m:r>
                      <m:t>T</m:t>
                    </m:r>
                  </m:oMath>
                </a14:m>
                <a:r>
                  <a:rPr/>
                  <a:t>, (1)(2)</a:t>
                </a:r>
              </a:p>
              <a:p>
                <a:pPr lvl="0" indent="-457200" marL="457200">
                  <a:buAutoNum type="arabicParenBoth"/>
                </a:pPr>
                <a14:m>
                  <m:oMath xmlns:m="http://schemas.openxmlformats.org/officeDocument/2006/math">
                    <m:r>
                      <m:t>A</m:t>
                    </m:r>
                    <m:r>
                      <m:rPr>
                        <m:sty m:val="p"/>
                      </m:rPr>
                      <m:t>→</m:t>
                    </m:r>
                    <m:r>
                      <m:t>B</m:t>
                    </m:r>
                    <m:r>
                      <m:t>  </m:t>
                    </m:r>
                  </m:oMath>
                </a14:m>
                <a:r>
                  <a:rPr/>
                  <a:t> </a:t>
                </a:r>
                <a14:m>
                  <m:oMath xmlns:m="http://schemas.openxmlformats.org/officeDocument/2006/math">
                    <m:r>
                      <m:t>P</m:t>
                    </m:r>
                  </m:oMath>
                </a14:m>
              </a:p>
              <a:p>
                <a:pPr lvl="0" indent="-457200" marL="457200">
                  <a:buAutoNum type="arabicParenBoth"/>
                </a:pPr>
                <a14:m>
                  <m:oMath xmlns:m="http://schemas.openxmlformats.org/officeDocument/2006/math">
                    <m:r>
                      <m:t>B</m:t>
                    </m:r>
                    <m:r>
                      <m:t>  </m:t>
                    </m:r>
                  </m:oMath>
                </a14:m>
                <a:r>
                  <a:rPr/>
                  <a:t> </a:t>
                </a:r>
                <a14:m>
                  <m:oMath xmlns:m="http://schemas.openxmlformats.org/officeDocument/2006/math">
                    <m:r>
                      <m:t>T</m:t>
                    </m:r>
                  </m:oMath>
                </a14:m>
                <a:r>
                  <a:rPr/>
                  <a:t>, (3)(4)</a:t>
                </a:r>
              </a:p>
              <a:p>
                <a:pPr lvl="0" indent="-457200" marL="457200">
                  <a:buAutoNum type="arabicParenBoth"/>
                </a:pPr>
                <a14:m>
                  <m:oMath xmlns:m="http://schemas.openxmlformats.org/officeDocument/2006/math">
                    <m:r>
                      <m:rPr>
                        <m:sty m:val="p"/>
                      </m:rPr>
                      <m:t>¬</m:t>
                    </m:r>
                    <m:r>
                      <m:t>B</m:t>
                    </m:r>
                    <m:r>
                      <m:rPr>
                        <m:sty m:val="p"/>
                      </m:rPr>
                      <m:t>∨</m:t>
                    </m:r>
                    <m:r>
                      <m:t>C</m:t>
                    </m:r>
                    <m:r>
                      <m:t>  </m:t>
                    </m:r>
                  </m:oMath>
                </a14:m>
                <a:r>
                  <a:rPr/>
                  <a:t> </a:t>
                </a:r>
                <a14:m>
                  <m:oMath xmlns:m="http://schemas.openxmlformats.org/officeDocument/2006/math">
                    <m:r>
                      <m:t>P</m:t>
                    </m:r>
                  </m:oMath>
                </a14:m>
              </a:p>
              <a:p>
                <a:pPr lvl="0" indent="-457200" marL="457200">
                  <a:buAutoNum type="arabicParenBoth"/>
                </a:pPr>
                <a14:m>
                  <m:oMath xmlns:m="http://schemas.openxmlformats.org/officeDocument/2006/math">
                    <m:r>
                      <m:t>C</m:t>
                    </m:r>
                    <m:r>
                      <m:t>  </m:t>
                    </m:r>
                  </m:oMath>
                </a14:m>
                <a:r>
                  <a:rPr/>
                  <a:t> </a:t>
                </a:r>
                <a14:m>
                  <m:oMath xmlns:m="http://schemas.openxmlformats.org/officeDocument/2006/math">
                    <m:r>
                      <m:t>T</m:t>
                    </m:r>
                  </m:oMath>
                </a14:m>
                <a:r>
                  <a:rPr/>
                  <a:t>, (5)(6)</a:t>
                </a:r>
              </a:p>
              <a:p>
                <a:pPr lvl="0" indent="-457200" marL="457200">
                  <a:buAutoNum type="arabicParenBoth"/>
                </a:pPr>
                <a14:m>
                  <m:oMath xmlns:m="http://schemas.openxmlformats.org/officeDocument/2006/math">
                    <m:r>
                      <m:rPr>
                        <m:sty m:val="p"/>
                      </m:rPr>
                      <m:t>¬</m:t>
                    </m:r>
                    <m:r>
                      <m:t>C</m:t>
                    </m:r>
                    <m:r>
                      <m:t>  </m:t>
                    </m:r>
                  </m:oMath>
                </a14:m>
                <a:r>
                  <a:rPr/>
                  <a:t> </a:t>
                </a:r>
                <a14:m>
                  <m:oMath xmlns:m="http://schemas.openxmlformats.org/officeDocument/2006/math">
                    <m:r>
                      <m:t>P</m:t>
                    </m:r>
                  </m:oMath>
                </a14:m>
              </a:p>
              <a:p>
                <a:pPr lvl="0" indent="-457200" marL="457200">
                  <a:buAutoNum type="arabicParenBoth"/>
                </a:pPr>
                <a14:m>
                  <m:oMath xmlns:m="http://schemas.openxmlformats.org/officeDocument/2006/math">
                    <m:r>
                      <m:t>C</m:t>
                    </m:r>
                    <m:r>
                      <m:rPr>
                        <m:sty m:val="p"/>
                      </m:rPr>
                      <m:t>∧</m:t>
                    </m:r>
                    <m:r>
                      <m:rPr>
                        <m:sty m:val="p"/>
                      </m:rPr>
                      <m:t>¬</m:t>
                    </m:r>
                    <m:r>
                      <m:t>C</m:t>
                    </m:r>
                    <m:r>
                      <m:t>  </m:t>
                    </m:r>
                  </m:oMath>
                </a14:m>
                <a:r>
                  <a:rPr/>
                  <a:t> </a:t>
                </a:r>
                <a14:m>
                  <m:oMath xmlns:m="http://schemas.openxmlformats.org/officeDocument/2006/math">
                    <m:r>
                      <m:t>T</m:t>
                    </m:r>
                  </m:oMath>
                </a14:m>
                <a:r>
                  <a:rPr/>
                  <a:t>, (7)(8)</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求证: </a:t>
                </a:r>
                <a14:m>
                  <m:oMath xmlns:m="http://schemas.openxmlformats.org/officeDocument/2006/math">
                    <m:r>
                      <m:rPr>
                        <m:sty m:val="p"/>
                      </m:rPr>
                      <m:t>¬</m:t>
                    </m:r>
                    <m:r>
                      <m:t>p</m:t>
                    </m:r>
                    <m:r>
                      <m:rPr>
                        <m:sty m:val="p"/>
                      </m:rPr>
                      <m:t>∧</m:t>
                    </m:r>
                    <m:r>
                      <m:rPr>
                        <m:sty m:val="p"/>
                      </m:rPr>
                      <m:t>¬</m:t>
                    </m:r>
                    <m:r>
                      <m:t>q</m:t>
                    </m:r>
                    <m:r>
                      <m:rPr>
                        <m:sty m:val="p"/>
                      </m:rPr>
                      <m:t>⊨</m:t>
                    </m:r>
                    <m:r>
                      <m:rPr>
                        <m:sty m:val="p"/>
                      </m:rPr>
                      <m:t>¬</m:t>
                    </m:r>
                    <m:d>
                      <m:dPr>
                        <m:begChr m:val="("/>
                        <m:endChr m:val=")"/>
                        <m:sepChr m:val=""/>
                        <m:grow/>
                      </m:dPr>
                      <m:e>
                        <m:r>
                          <m:t>p</m:t>
                        </m:r>
                        <m:r>
                          <m:rPr>
                            <m:sty m:val="p"/>
                          </m:rPr>
                          <m:t>∧</m:t>
                        </m:r>
                        <m:r>
                          <m:t>q</m:t>
                        </m:r>
                      </m:e>
                    </m:d>
                    <m:r>
                      <m:rPr>
                        <m:sty m:val="p"/>
                      </m:rPr>
                      <m:t>.</m:t>
                    </m:r>
                  </m:oMath>
                </a14:m>
              </a:p>
              <a:p>
                <a:pPr lvl="0" indent="0" marL="0">
                  <a:buNone/>
                </a:pPr>
                <a:r>
                  <a:rPr/>
                  <a:t>证明: 将</a:t>
                </a:r>
                <a14:m>
                  <m:oMath xmlns:m="http://schemas.openxmlformats.org/officeDocument/2006/math">
                    <m:r>
                      <m:rPr>
                        <m:sty m:val="p"/>
                      </m:rPr>
                      <m:t>¬</m:t>
                    </m:r>
                    <m:r>
                      <m:rPr>
                        <m:sty m:val="p"/>
                      </m:rPr>
                      <m:t>¬</m:t>
                    </m:r>
                    <m:d>
                      <m:dPr>
                        <m:begChr m:val="("/>
                        <m:endChr m:val=")"/>
                        <m:sepChr m:val=""/>
                        <m:grow/>
                      </m:dPr>
                      <m:e>
                        <m:r>
                          <m:t>p</m:t>
                        </m:r>
                        <m:r>
                          <m:rPr>
                            <m:sty m:val="p"/>
                          </m:rPr>
                          <m:t>∧</m:t>
                        </m:r>
                        <m:r>
                          <m:t>q</m:t>
                        </m:r>
                      </m:e>
                    </m:d>
                    <m:r>
                      <m:rPr>
                        <m:sty m:val="p"/>
                      </m:rPr>
                      <m:t>⇔</m:t>
                    </m:r>
                    <m:r>
                      <m:t>p</m:t>
                    </m:r>
                    <m:r>
                      <m:rPr>
                        <m:sty m:val="p"/>
                      </m:rPr>
                      <m:t>∧</m:t>
                    </m:r>
                    <m:r>
                      <m:t>q</m:t>
                    </m:r>
                  </m:oMath>
                </a14:m>
                <a:r>
                  <a:rPr/>
                  <a:t>作为附加前提.</a:t>
                </a:r>
              </a:p>
              <a:p>
                <a:pPr lvl="0" indent="-457200" marL="457200">
                  <a:buAutoNum type="arabicParenBoth"/>
                </a:pPr>
                <a14:m>
                  <m:oMath xmlns:m="http://schemas.openxmlformats.org/officeDocument/2006/math">
                    <m:r>
                      <m:t>p</m:t>
                    </m:r>
                    <m:r>
                      <m:rPr>
                        <m:sty m:val="p"/>
                      </m:rPr>
                      <m:t>∧</m:t>
                    </m:r>
                    <m:r>
                      <m:t>q</m:t>
                    </m:r>
                    <m:r>
                      <m:t>  </m:t>
                    </m:r>
                  </m:oMath>
                </a14:m>
                <a:r>
                  <a:rPr/>
                  <a:t> </a:t>
                </a:r>
                <a14:m>
                  <m:oMath xmlns:m="http://schemas.openxmlformats.org/officeDocument/2006/math">
                    <m:r>
                      <m:t>P</m:t>
                    </m:r>
                  </m:oMath>
                </a14:m>
                <a:r>
                  <a:rPr/>
                  <a:t>(附加前提)</a:t>
                </a:r>
              </a:p>
              <a:p>
                <a:pPr lvl="0" indent="-457200" marL="457200">
                  <a:buAutoNum type="arabicParenBoth"/>
                </a:pPr>
                <a14:m>
                  <m:oMath xmlns:m="http://schemas.openxmlformats.org/officeDocument/2006/math">
                    <m:r>
                      <m:t>p</m:t>
                    </m:r>
                    <m:r>
                      <m:t>  </m:t>
                    </m:r>
                  </m:oMath>
                </a14:m>
                <a:r>
                  <a:rPr/>
                  <a:t> </a:t>
                </a:r>
                <a14:m>
                  <m:oMath xmlns:m="http://schemas.openxmlformats.org/officeDocument/2006/math">
                    <m:r>
                      <m:t>T</m:t>
                    </m:r>
                  </m:oMath>
                </a14:m>
                <a:r>
                  <a:rPr/>
                  <a:t>, (1)</a:t>
                </a:r>
              </a:p>
              <a:p>
                <a:pPr lvl="0" indent="-457200" marL="457200">
                  <a:buAutoNum type="arabicParenBoth"/>
                </a:pPr>
                <a14:m>
                  <m:oMath xmlns:m="http://schemas.openxmlformats.org/officeDocument/2006/math">
                    <m:r>
                      <m:rPr>
                        <m:sty m:val="p"/>
                      </m:rPr>
                      <m:t>¬</m:t>
                    </m:r>
                    <m:r>
                      <m:t>p</m:t>
                    </m:r>
                    <m:r>
                      <m:rPr>
                        <m:sty m:val="p"/>
                      </m:rPr>
                      <m:t>∧</m:t>
                    </m:r>
                    <m:r>
                      <m:rPr>
                        <m:sty m:val="p"/>
                      </m:rPr>
                      <m:t>¬</m:t>
                    </m:r>
                    <m:r>
                      <m:t>q</m:t>
                    </m:r>
                    <m:r>
                      <m:t>  </m:t>
                    </m:r>
                  </m:oMath>
                </a14:m>
                <a:r>
                  <a:rPr/>
                  <a:t> </a:t>
                </a:r>
                <a14:m>
                  <m:oMath xmlns:m="http://schemas.openxmlformats.org/officeDocument/2006/math">
                    <m:r>
                      <m:t>P</m:t>
                    </m:r>
                  </m:oMath>
                </a14:m>
              </a:p>
              <a:p>
                <a:pPr lvl="0" indent="-457200" marL="457200">
                  <a:buAutoNum type="arabicParenBoth"/>
                </a:pPr>
                <a14:m>
                  <m:oMath xmlns:m="http://schemas.openxmlformats.org/officeDocument/2006/math">
                    <m:r>
                      <m:rPr>
                        <m:sty m:val="p"/>
                      </m:rPr>
                      <m:t>¬</m:t>
                    </m:r>
                    <m:r>
                      <m:t>p</m:t>
                    </m:r>
                    <m:r>
                      <m:t>  </m:t>
                    </m:r>
                  </m:oMath>
                </a14:m>
                <a:r>
                  <a:rPr/>
                  <a:t> </a:t>
                </a:r>
                <a14:m>
                  <m:oMath xmlns:m="http://schemas.openxmlformats.org/officeDocument/2006/math">
                    <m:r>
                      <m:t>T</m:t>
                    </m:r>
                  </m:oMath>
                </a14:m>
                <a:r>
                  <a:rPr/>
                  <a:t>, (3)</a:t>
                </a:r>
              </a:p>
              <a:p>
                <a:pPr lvl="0" indent="-457200" marL="457200">
                  <a:buAutoNum type="arabicParenBoth"/>
                </a:pPr>
                <a14:m>
                  <m:oMath xmlns:m="http://schemas.openxmlformats.org/officeDocument/2006/math">
                    <m:r>
                      <m:t>p</m:t>
                    </m:r>
                    <m:r>
                      <m:rPr>
                        <m:sty m:val="p"/>
                      </m:rPr>
                      <m:t>∧</m:t>
                    </m:r>
                    <m:r>
                      <m:rPr>
                        <m:sty m:val="p"/>
                      </m:rPr>
                      <m:t>¬</m:t>
                    </m:r>
                    <m:r>
                      <m:t>p</m:t>
                    </m:r>
                    <m:r>
                      <m:t>  </m:t>
                    </m:r>
                  </m:oMath>
                </a14:m>
                <a:r>
                  <a:rPr/>
                  <a:t> </a:t>
                </a:r>
                <a14:m>
                  <m:oMath xmlns:m="http://schemas.openxmlformats.org/officeDocument/2006/math">
                    <m:r>
                      <m:t>T</m:t>
                    </m:r>
                  </m:oMath>
                </a14:m>
                <a:r>
                  <a:rPr/>
                  <a:t>, (2)(4)</a:t>
                </a:r>
              </a:p>
              <a:p>
                <a:pPr lvl="0" indent="0" marL="0">
                  <a:buNone/>
                </a:pPr>
                <a:r>
                  <a:rPr/>
                  <a:t>结论</a:t>
                </a:r>
                <a14:m>
                  <m:oMath xmlns:m="http://schemas.openxmlformats.org/officeDocument/2006/math">
                    <m:r>
                      <m:t>p</m:t>
                    </m:r>
                    <m:r>
                      <m:rPr>
                        <m:sty m:val="p"/>
                      </m:rPr>
                      <m:t>∧</m:t>
                    </m:r>
                    <m:r>
                      <m:rPr>
                        <m:sty m:val="p"/>
                      </m:rPr>
                      <m:t>¬</m:t>
                    </m:r>
                    <m:r>
                      <m:t>p</m:t>
                    </m:r>
                  </m:oMath>
                </a14:m>
                <a:r>
                  <a:rPr/>
                  <a:t>是一个矛盾式, 所以</a:t>
                </a:r>
              </a:p>
              <a:p>
                <a:pPr lvl="0" indent="0" marL="0">
                  <a:buNone/>
                </a:pPr>
                <a14:m>
                  <m:oMathPara xmlns:m="http://schemas.openxmlformats.org/officeDocument/2006/math">
                    <m:oMathParaPr>
                      <m:jc m:val="center"/>
                    </m:oMathParaPr>
                    <m:oMath>
                      <m:r>
                        <m:rPr>
                          <m:sty m:val="p"/>
                        </m:rPr>
                        <m:t>¬</m:t>
                      </m:r>
                      <m:r>
                        <m:t>p</m:t>
                      </m:r>
                      <m:r>
                        <m:rPr>
                          <m:sty m:val="p"/>
                        </m:rPr>
                        <m:t>∧</m:t>
                      </m:r>
                      <m:r>
                        <m:rPr>
                          <m:sty m:val="p"/>
                        </m:rPr>
                        <m:t>¬</m:t>
                      </m:r>
                      <m:r>
                        <m:t>q</m:t>
                      </m:r>
                      <m:r>
                        <m:rPr>
                          <m:sty m:val="p"/>
                        </m:rPr>
                        <m:t>⊨</m:t>
                      </m:r>
                      <m:r>
                        <m:rPr>
                          <m:sty m:val="p"/>
                        </m:rPr>
                        <m:t>¬</m:t>
                      </m:r>
                      <m:d>
                        <m:dPr>
                          <m:begChr m:val="("/>
                          <m:endChr m:val=")"/>
                          <m:sepChr m:val=""/>
                          <m:grow/>
                        </m:dPr>
                        <m:e>
                          <m:r>
                            <m:t>p</m:t>
                          </m:r>
                          <m:r>
                            <m:rPr>
                              <m:sty m:val="p"/>
                            </m:rPr>
                            <m:t>∧</m:t>
                          </m:r>
                          <m:r>
                            <m:t>q</m:t>
                          </m:r>
                        </m:e>
                      </m:d>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复合命题</a:t>
                </a:r>
                <a14:m>
                  <m:oMath xmlns:m="http://schemas.openxmlformats.org/officeDocument/2006/math">
                    <m:r>
                      <m:t>p</m:t>
                    </m:r>
                    <m:r>
                      <m:rPr>
                        <m:sty m:val="p"/>
                      </m:rPr>
                      <m:t>∧</m:t>
                    </m:r>
                    <m:r>
                      <m:t>q</m:t>
                    </m:r>
                  </m:oMath>
                </a14:m>
                <a:r>
                  <a:rPr/>
                  <a:t>的真值由下表给出.</a:t>
                </a:r>
              </a:p>
              <a:p>
                <a:pPr lvl="0" indent="0" marL="0">
                  <a:buNone/>
                </a:pPr>
                <a:r>
                  <a:rPr/>
                  <a:t> </a:t>
                </a:r>
              </a:p>
              <a:p>
                <a:pPr lvl="0" indent="0" marL="0">
                  <a:buNone/>
                </a:pPr>
                <a14:m>
                  <m:oMathPara xmlns:m="http://schemas.openxmlformats.org/officeDocument/2006/math">
                    <m:oMathParaPr>
                      <m:jc m:val="center"/>
                    </m:oMathParaPr>
                    <m:oMath>
                      <m:m>
                        <m:mPr>
                          <m:baseJc m:val="center"/>
                          <m:plcHide m:val="1"/>
                          <m:mcs>
                            <m:mc>
                              <m:mcPr>
                                <m:mcJc m:val="center"/>
                                <m:count m:val="1"/>
                              </m:mcPr>
                            </m:mc>
                            <m:mc>
                              <m:mcPr>
                                <m:mcJc m:val="center"/>
                                <m:count m:val="1"/>
                              </m:mcPr>
                            </m:mc>
                            <m:mc>
                              <m:mcPr>
                                <m:mcJc m:val="center"/>
                                <m:count m:val="1"/>
                              </m:mcPr>
                            </m:mc>
                          </m:mcs>
                        </m:mPr>
                        <m:mr>
                          <m:e>
                            <m:r>
                              <m:t>p</m:t>
                            </m:r>
                          </m:e>
                          <m:e>
                            <m:r>
                              <m:t>q</m:t>
                            </m:r>
                          </m:e>
                          <m:e>
                            <m:r>
                              <m:t>p</m:t>
                            </m:r>
                            <m:r>
                              <m:rPr>
                                <m:sty m:val="p"/>
                              </m:rPr>
                              <m:t>∧</m:t>
                            </m:r>
                            <m:r>
                              <m:t>q</m:t>
                            </m:r>
                          </m:e>
                        </m:mr>
                        <m:mr>
                          <m:e>
                            <m:r>
                              <m:t>0</m:t>
                            </m:r>
                          </m:e>
                          <m:e>
                            <m:r>
                              <m:t>0</m:t>
                            </m:r>
                          </m:e>
                          <m:e>
                            <m:r>
                              <m:t>0</m:t>
                            </m:r>
                          </m:e>
                        </m:mr>
                        <m:mr>
                          <m:e>
                            <m:r>
                              <m:t>0</m:t>
                            </m:r>
                          </m:e>
                          <m:e>
                            <m:r>
                              <m:t>1</m:t>
                            </m:r>
                          </m:e>
                          <m:e>
                            <m:r>
                              <m:t>0</m:t>
                            </m:r>
                          </m:e>
                        </m:mr>
                        <m:mr>
                          <m:e>
                            <m:r>
                              <m:t>1</m:t>
                            </m:r>
                          </m:e>
                          <m:e>
                            <m:r>
                              <m:t>0</m:t>
                            </m:r>
                          </m:e>
                          <m:e>
                            <m:r>
                              <m:t>0</m:t>
                            </m:r>
                          </m:e>
                        </m:mr>
                        <m:mr>
                          <m:e>
                            <m:r>
                              <m:t>1</m:t>
                            </m:r>
                          </m:e>
                          <m:e>
                            <m:r>
                              <m:t>1</m:t>
                            </m:r>
                          </m:e>
                          <m:e>
                            <m:r>
                              <m:t>1</m:t>
                            </m:r>
                          </m:e>
                        </m:mr>
                      </m:m>
                    </m:oMath>
                  </m:oMathPara>
                </a14:m>
              </a:p>
              <a:p>
                <a:pPr lvl="0" indent="0" marL="0">
                  <a:buNone/>
                </a:pPr>
                <a:r>
                  <a:rPr/>
                  <a:t> </a:t>
                </a:r>
              </a:p>
              <a:p>
                <a:pPr lvl="0" indent="0" marL="0">
                  <a:buNone/>
                </a:pPr>
                <a14:m>
                  <m:oMath xmlns:m="http://schemas.openxmlformats.org/officeDocument/2006/math">
                    <m:r>
                      <m:t>p</m:t>
                    </m:r>
                    <m:r>
                      <m:rPr>
                        <m:sty m:val="p"/>
                      </m:rPr>
                      <m:t>∧</m:t>
                    </m:r>
                    <m:r>
                      <m:t>q</m:t>
                    </m:r>
                  </m:oMath>
                </a14:m>
                <a:r>
                  <a:rPr/>
                  <a:t>的真值为真当且仅当</a:t>
                </a:r>
                <a14:m>
                  <m:oMath xmlns:m="http://schemas.openxmlformats.org/officeDocument/2006/math">
                    <m:r>
                      <m:t>p</m:t>
                    </m:r>
                  </m:oMath>
                </a14:m>
                <a:r>
                  <a:rPr/>
                  <a:t>和</a:t>
                </a:r>
                <a14:m>
                  <m:oMath xmlns:m="http://schemas.openxmlformats.org/officeDocument/2006/math">
                    <m:r>
                      <m:t>q</m:t>
                    </m:r>
                  </m:oMath>
                </a14:m>
                <a:r>
                  <a:rPr/>
                  <a:t>同时为真.</a:t>
                </a:r>
              </a:p>
              <a:p>
                <a:pPr lvl="0" indent="0" marL="0">
                  <a:buNone/>
                </a:pPr>
                <a:r>
                  <a:rPr/>
                  <a:t>设</a:t>
                </a:r>
                <a14:m>
                  <m:oMath xmlns:m="http://schemas.openxmlformats.org/officeDocument/2006/math">
                    <m:r>
                      <m:t>p</m:t>
                    </m:r>
                  </m:oMath>
                </a14:m>
                <a:r>
                  <a:rPr/>
                  <a:t>: 李明在看电影, </a:t>
                </a:r>
                <a14:m>
                  <m:oMath xmlns:m="http://schemas.openxmlformats.org/officeDocument/2006/math">
                    <m:r>
                      <m:t>q</m:t>
                    </m:r>
                  </m:oMath>
                </a14:m>
                <a:r>
                  <a:rPr/>
                  <a:t>: 张华在看电影,</a:t>
                </a:r>
              </a:p>
              <a:p>
                <a:pPr lvl="0" indent="0" marL="0">
                  <a:buNone/>
                </a:pPr>
                <a:r>
                  <a:rPr/>
                  <a:t>则</a:t>
                </a:r>
                <a14:m>
                  <m:oMath xmlns:m="http://schemas.openxmlformats.org/officeDocument/2006/math">
                    <m:r>
                      <m:t>p</m:t>
                    </m:r>
                    <m:r>
                      <m:rPr>
                        <m:sty m:val="p"/>
                      </m:rPr>
                      <m:t>∧</m:t>
                    </m:r>
                    <m:r>
                      <m:t>q</m:t>
                    </m:r>
                  </m:oMath>
                </a14:m>
                <a:r>
                  <a:rPr/>
                  <a:t>:李明和张华都在看电影.</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求证: </a:t>
                </a:r>
                <a14:m>
                  <m:oMath xmlns:m="http://schemas.openxmlformats.org/officeDocument/2006/math">
                    <m:r>
                      <m:rPr>
                        <m:sty m:val="p"/>
                      </m:rPr>
                      <m:t>¬</m:t>
                    </m:r>
                    <m:r>
                      <m:t>p</m:t>
                    </m:r>
                    <m:r>
                      <m:rPr>
                        <m:sty m:val="p"/>
                      </m:rPr>
                      <m:t>∧</m:t>
                    </m:r>
                    <m:r>
                      <m:rPr>
                        <m:sty m:val="p"/>
                      </m:rPr>
                      <m:t>¬</m:t>
                    </m:r>
                    <m:r>
                      <m:t>q</m:t>
                    </m:r>
                    <m:r>
                      <m:rPr>
                        <m:sty m:val="p"/>
                      </m:rPr>
                      <m:t>⊨</m:t>
                    </m:r>
                    <m:r>
                      <m:rPr>
                        <m:sty m:val="p"/>
                      </m:rPr>
                      <m:t>¬</m:t>
                    </m:r>
                    <m:d>
                      <m:dPr>
                        <m:begChr m:val="("/>
                        <m:endChr m:val=")"/>
                        <m:sepChr m:val=""/>
                        <m:grow/>
                      </m:dPr>
                      <m:e>
                        <m:r>
                          <m:t>p</m:t>
                        </m:r>
                        <m:r>
                          <m:rPr>
                            <m:sty m:val="p"/>
                          </m:rPr>
                          <m:t>∧</m:t>
                        </m:r>
                        <m:r>
                          <m:t>q</m:t>
                        </m:r>
                      </m:e>
                    </m:d>
                    <m:r>
                      <m:rPr>
                        <m:sty m:val="p"/>
                      </m:rPr>
                      <m:t>.</m:t>
                    </m:r>
                  </m:oMath>
                </a14:m>
              </a:p>
              <a:p>
                <a:pPr lvl="0" indent="0" marL="0">
                  <a:buNone/>
                </a:pPr>
                <a:r>
                  <a:rPr/>
                  <a:t>证明:</a:t>
                </a:r>
              </a:p>
              <a:p>
                <a:pPr lvl="0" indent="-457200" marL="457200">
                  <a:buAutoNum type="arabicParenBoth"/>
                </a:pPr>
                <a14:m>
                  <m:oMath xmlns:m="http://schemas.openxmlformats.org/officeDocument/2006/math">
                    <m:r>
                      <m:rPr>
                        <m:sty m:val="p"/>
                      </m:rPr>
                      <m:t>¬</m:t>
                    </m:r>
                    <m:r>
                      <m:t>p</m:t>
                    </m:r>
                    <m:r>
                      <m:rPr>
                        <m:sty m:val="p"/>
                      </m:rPr>
                      <m:t>∧</m:t>
                    </m:r>
                    <m:r>
                      <m:rPr>
                        <m:sty m:val="p"/>
                      </m:rPr>
                      <m:t>¬</m:t>
                    </m:r>
                    <m:r>
                      <m:t>q</m:t>
                    </m:r>
                    <m:r>
                      <m:t>  </m:t>
                    </m:r>
                  </m:oMath>
                </a14:m>
                <a:r>
                  <a:rPr/>
                  <a:t> </a:t>
                </a:r>
                <a14:m>
                  <m:oMath xmlns:m="http://schemas.openxmlformats.org/officeDocument/2006/math">
                    <m:r>
                      <m:t>P</m:t>
                    </m:r>
                  </m:oMath>
                </a14:m>
              </a:p>
              <a:p>
                <a:pPr lvl="0" indent="-457200" marL="457200">
                  <a:buAutoNum type="arabicParenBoth"/>
                </a:pPr>
                <a14:m>
                  <m:oMath xmlns:m="http://schemas.openxmlformats.org/officeDocument/2006/math">
                    <m:r>
                      <m:rPr>
                        <m:sty m:val="p"/>
                      </m:rPr>
                      <m:t>¬</m:t>
                    </m:r>
                    <m:r>
                      <m:t>p</m:t>
                    </m:r>
                    <m:r>
                      <m:t>  </m:t>
                    </m:r>
                  </m:oMath>
                </a14:m>
                <a:r>
                  <a:rPr/>
                  <a:t> </a:t>
                </a:r>
                <a14:m>
                  <m:oMath xmlns:m="http://schemas.openxmlformats.org/officeDocument/2006/math">
                    <m:r>
                      <m:t>T</m:t>
                    </m:r>
                  </m:oMath>
                </a14:m>
                <a:r>
                  <a:rPr/>
                  <a:t>, (1)</a:t>
                </a:r>
              </a:p>
              <a:p>
                <a:pPr lvl="0" indent="-457200" marL="457200">
                  <a:buAutoNum type="arabicParenBoth"/>
                </a:pPr>
                <a14:m>
                  <m:oMath xmlns:m="http://schemas.openxmlformats.org/officeDocument/2006/math">
                    <m:r>
                      <m:rPr>
                        <m:sty m:val="p"/>
                      </m:rPr>
                      <m:t>¬</m:t>
                    </m:r>
                    <m:r>
                      <m:t>p</m:t>
                    </m:r>
                    <m:r>
                      <m:rPr>
                        <m:sty m:val="p"/>
                      </m:rPr>
                      <m:t>∨</m:t>
                    </m:r>
                    <m:r>
                      <m:rPr>
                        <m:sty m:val="p"/>
                      </m:rPr>
                      <m:t>¬</m:t>
                    </m:r>
                    <m:r>
                      <m:t>q</m:t>
                    </m:r>
                    <m:r>
                      <m:t>  </m:t>
                    </m:r>
                  </m:oMath>
                </a14:m>
                <a:r>
                  <a:rPr/>
                  <a:t> </a:t>
                </a:r>
                <a14:m>
                  <m:oMath xmlns:m="http://schemas.openxmlformats.org/officeDocument/2006/math">
                    <m:r>
                      <m:t>T</m:t>
                    </m:r>
                  </m:oMath>
                </a14:m>
                <a:r>
                  <a:rPr/>
                  <a:t>, (2)</a:t>
                </a:r>
              </a:p>
              <a:p>
                <a:pPr lvl="0" indent="-457200" marL="457200">
                  <a:buAutoNum type="arabicParenBoth"/>
                </a:pPr>
                <a14:m>
                  <m:oMath xmlns:m="http://schemas.openxmlformats.org/officeDocument/2006/math">
                    <m:r>
                      <m:rPr>
                        <m:sty m:val="p"/>
                      </m:rPr>
                      <m:t>¬</m:t>
                    </m:r>
                    <m:d>
                      <m:dPr>
                        <m:begChr m:val="("/>
                        <m:endChr m:val=")"/>
                        <m:sepChr m:val=""/>
                        <m:grow/>
                      </m:dPr>
                      <m:e>
                        <m:r>
                          <m:t>p</m:t>
                        </m:r>
                        <m:r>
                          <m:rPr>
                            <m:sty m:val="p"/>
                          </m:rPr>
                          <m:t>∧</m:t>
                        </m:r>
                        <m:r>
                          <m:t>q</m:t>
                        </m:r>
                      </m:e>
                    </m:d>
                    <m:r>
                      <m:t>  </m:t>
                    </m:r>
                  </m:oMath>
                </a14:m>
                <a:r>
                  <a:rPr/>
                  <a:t> </a:t>
                </a:r>
                <a14:m>
                  <m:oMath xmlns:m="http://schemas.openxmlformats.org/officeDocument/2006/math">
                    <m:r>
                      <m:t>T</m:t>
                    </m:r>
                  </m:oMath>
                </a14:m>
                <a:r>
                  <a:rPr/>
                  <a:t>, (3)</a:t>
                </a:r>
              </a:p>
              <a:p>
                <a:pPr lvl="0" indent="0" marL="0">
                  <a:buNone/>
                </a:pPr>
                <a:r>
                  <a:rPr/>
                  <a:t>因此,</a:t>
                </a:r>
              </a:p>
              <a:p>
                <a:pPr lvl="0" indent="0" marL="0">
                  <a:buNone/>
                </a:pPr>
                <a14:m>
                  <m:oMathPara xmlns:m="http://schemas.openxmlformats.org/officeDocument/2006/math">
                    <m:oMathParaPr>
                      <m:jc m:val="center"/>
                    </m:oMathParaPr>
                    <m:oMath>
                      <m:r>
                        <m:rPr>
                          <m:sty m:val="p"/>
                        </m:rPr>
                        <m:t>¬</m:t>
                      </m:r>
                      <m:r>
                        <m:t>p</m:t>
                      </m:r>
                      <m:r>
                        <m:rPr>
                          <m:sty m:val="p"/>
                        </m:rPr>
                        <m:t>∧</m:t>
                      </m:r>
                      <m:r>
                        <m:rPr>
                          <m:sty m:val="p"/>
                        </m:rPr>
                        <m:t>¬</m:t>
                      </m:r>
                      <m:r>
                        <m:t>q</m:t>
                      </m:r>
                      <m:r>
                        <m:rPr>
                          <m:sty m:val="p"/>
                        </m:rPr>
                        <m:t>⊨</m:t>
                      </m:r>
                      <m:r>
                        <m:rPr>
                          <m:sty m:val="p"/>
                        </m:rPr>
                        <m:t>¬</m:t>
                      </m:r>
                      <m:d>
                        <m:dPr>
                          <m:begChr m:val="("/>
                          <m:endChr m:val=")"/>
                          <m:sepChr m:val=""/>
                          <m:grow/>
                        </m:dPr>
                        <m:e>
                          <m:r>
                            <m:t>p</m:t>
                          </m:r>
                          <m:r>
                            <m:rPr>
                              <m:sty m:val="p"/>
                            </m:rPr>
                            <m:t>∧</m:t>
                          </m:r>
                          <m:r>
                            <m:t>q</m:t>
                          </m:r>
                        </m:e>
                      </m:d>
                      <m:r>
                        <m:rPr>
                          <m:sty m:val="p"/>
                        </m:rPr>
                        <m:t>.</m:t>
                      </m:r>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b="1"/>
                  <a:t>CP规则</a:t>
                </a:r>
              </a:p>
              <a:p>
                <a:pPr lvl="0" indent="0" marL="0">
                  <a:buNone/>
                </a:pPr>
                <a:r>
                  <a:rPr/>
                  <a:t>如果有效结论为形如</a:t>
                </a:r>
                <a14:m>
                  <m:oMath xmlns:m="http://schemas.openxmlformats.org/officeDocument/2006/math">
                    <m:r>
                      <m:t>R</m:t>
                    </m:r>
                    <m:r>
                      <m:rPr>
                        <m:sty m:val="p"/>
                      </m:rPr>
                      <m:t>→</m:t>
                    </m:r>
                    <m:r>
                      <m:t>C</m:t>
                    </m:r>
                  </m:oMath>
                </a14:m>
                <a:r>
                  <a:rPr/>
                  <a:t>的条件式, 则可将</a:t>
                </a:r>
                <a14:m>
                  <m:oMath xmlns:m="http://schemas.openxmlformats.org/officeDocument/2006/math">
                    <m:r>
                      <m:t>R</m:t>
                    </m:r>
                  </m:oMath>
                </a14:m>
                <a:r>
                  <a:rPr/>
                  <a:t>加入到前提中作为附加前提, 然后推导结论</a:t>
                </a:r>
                <a14:m>
                  <m:oMath xmlns:m="http://schemas.openxmlformats.org/officeDocument/2006/math">
                    <m:r>
                      <m:t>C</m:t>
                    </m:r>
                  </m:oMath>
                </a14:m>
                <a:r>
                  <a:rPr/>
                  <a:t>即可.</a:t>
                </a:r>
              </a:p>
              <a:p>
                <a:pPr lvl="0" indent="0" marL="0">
                  <a:buNone/>
                </a:pPr>
                <a14:m>
                  <m:oMathPara xmlns:m="http://schemas.openxmlformats.org/officeDocument/2006/math">
                    <m:oMathParaPr>
                      <m:jc m:val="center"/>
                    </m:oMathParaPr>
                    <m:oMath>
                      <m:sSub>
                        <m:e>
                          <m:r>
                            <m:t>A</m:t>
                          </m:r>
                        </m:e>
                        <m:sub>
                          <m:r>
                            <m:t>1</m:t>
                          </m:r>
                        </m:sub>
                      </m:sSub>
                      <m:r>
                        <m:rPr>
                          <m:sty m:val="p"/>
                        </m:rPr>
                        <m:t>,</m:t>
                      </m:r>
                      <m:sSub>
                        <m:e>
                          <m:r>
                            <m:t>A</m:t>
                          </m:r>
                        </m:e>
                        <m:sub>
                          <m:r>
                            <m:t>2</m:t>
                          </m:r>
                        </m:sub>
                      </m:sSub>
                      <m:r>
                        <m:rPr>
                          <m:sty m:val="p"/>
                        </m:rPr>
                        <m:t>,</m:t>
                      </m:r>
                      <m:r>
                        <m:rPr>
                          <m:sty m:val="p"/>
                        </m:rPr>
                        <m:t>⋯</m:t>
                      </m:r>
                      <m:r>
                        <m:rPr>
                          <m:sty m:val="p"/>
                        </m:rPr>
                        <m:t>,</m:t>
                      </m:r>
                      <m:sSub>
                        <m:e>
                          <m:r>
                            <m:t>A</m:t>
                          </m:r>
                        </m:e>
                        <m:sub>
                          <m:r>
                            <m:t>n</m:t>
                          </m:r>
                        </m:sub>
                      </m:sSub>
                      <m:r>
                        <m:rPr>
                          <m:sty m:val="p"/>
                        </m:rPr>
                        <m:t>⊨</m:t>
                      </m:r>
                      <m:r>
                        <m:t>R</m:t>
                      </m:r>
                      <m:r>
                        <m:rPr>
                          <m:sty m:val="p"/>
                        </m:rPr>
                        <m:t>→</m:t>
                      </m:r>
                      <m:r>
                        <m:t>C</m:t>
                      </m:r>
                    </m:oMath>
                  </m:oMathPara>
                </a14:m>
              </a:p>
              <a:p>
                <a:pPr lvl="0" indent="0" marL="0">
                  <a:buNone/>
                </a:pPr>
                <a:r>
                  <a:rPr/>
                  <a:t>等同于:</a:t>
                </a:r>
              </a:p>
              <a:p>
                <a:pPr lvl="0" indent="0" marL="0">
                  <a:buNone/>
                </a:pPr>
                <a14:m>
                  <m:oMathPara xmlns:m="http://schemas.openxmlformats.org/officeDocument/2006/math">
                    <m:oMathParaPr>
                      <m:jc m:val="center"/>
                    </m:oMathParaPr>
                    <m:oMath>
                      <m:sSub>
                        <m:e>
                          <m:r>
                            <m:t>A</m:t>
                          </m:r>
                        </m:e>
                        <m:sub>
                          <m:r>
                            <m:t>1</m:t>
                          </m:r>
                        </m:sub>
                      </m:sSub>
                      <m:r>
                        <m:rPr>
                          <m:sty m:val="p"/>
                        </m:rPr>
                        <m:t>,</m:t>
                      </m:r>
                      <m:sSub>
                        <m:e>
                          <m:r>
                            <m:t>A</m:t>
                          </m:r>
                        </m:e>
                        <m:sub>
                          <m:r>
                            <m:t>2</m:t>
                          </m:r>
                        </m:sub>
                      </m:sSub>
                      <m:r>
                        <m:rPr>
                          <m:sty m:val="p"/>
                        </m:rPr>
                        <m:t>,</m:t>
                      </m:r>
                      <m:r>
                        <m:rPr>
                          <m:sty m:val="p"/>
                        </m:rPr>
                        <m:t>⋯</m:t>
                      </m:r>
                      <m:r>
                        <m:rPr>
                          <m:sty m:val="p"/>
                        </m:rPr>
                        <m:t>,</m:t>
                      </m:r>
                      <m:sSub>
                        <m:e>
                          <m:r>
                            <m:t>A</m:t>
                          </m:r>
                        </m:e>
                        <m:sub>
                          <m:r>
                            <m:t>n</m:t>
                          </m:r>
                        </m:sub>
                      </m:sSub>
                      <m:r>
                        <m:rPr>
                          <m:sty m:val="p"/>
                        </m:rPr>
                        <m:t>,</m:t>
                      </m:r>
                      <m:r>
                        <m:t>R</m:t>
                      </m:r>
                      <m:r>
                        <m:rPr>
                          <m:sty m:val="p"/>
                        </m:rPr>
                        <m:t>⊨</m:t>
                      </m:r>
                      <m:r>
                        <m:t>C</m:t>
                      </m:r>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sz="half"/>
              </p:nvPr>
            </p:nvSpPr>
            <p:spPr/>
            <p:txBody>
              <a:bodyPr/>
              <a:lstStyle/>
              <a:p>
                <a:pPr lvl="0" indent="0" marL="0">
                  <a:buNone/>
                </a:pPr>
                <a:r>
                  <a:rPr/>
                  <a:t>求证: </a:t>
                </a:r>
                <a14:m>
                  <m:oMath xmlns:m="http://schemas.openxmlformats.org/officeDocument/2006/math">
                    <m:r>
                      <m:rPr>
                        <m:sty m:val="p"/>
                      </m:rPr>
                      <m:t>{</m:t>
                    </m:r>
                    <m:r>
                      <m:rPr>
                        <m:sty m:val="p"/>
                      </m:rPr>
                      <m:t>¬</m:t>
                    </m:r>
                    <m:r>
                      <m:t>p</m:t>
                    </m:r>
                    <m:r>
                      <m:rPr>
                        <m:sty m:val="p"/>
                      </m:rPr>
                      <m:t>∨</m:t>
                    </m:r>
                    <m:r>
                      <m:t>q</m:t>
                    </m:r>
                    <m:r>
                      <m:rPr>
                        <m:sty m:val="p"/>
                      </m:rPr>
                      <m:t>,</m:t>
                    </m:r>
                    <m:r>
                      <m:t>q</m:t>
                    </m:r>
                    <m:r>
                      <m:rPr>
                        <m:sty m:val="p"/>
                      </m:rPr>
                      <m:t>→</m:t>
                    </m:r>
                    <m:r>
                      <m:t>s</m:t>
                    </m:r>
                    <m:r>
                      <m:rPr>
                        <m:sty m:val="p"/>
                      </m:rPr>
                      <m:t>,</m:t>
                    </m:r>
                    <m:r>
                      <m:rPr>
                        <m:sty m:val="p"/>
                      </m:rPr>
                      <m:t>¬</m:t>
                    </m:r>
                    <m:r>
                      <m:t>p</m:t>
                    </m:r>
                    <m:r>
                      <m:rPr>
                        <m:sty m:val="p"/>
                      </m:rPr>
                      <m:t>→</m:t>
                    </m:r>
                    <m:r>
                      <m:rPr>
                        <m:sty m:val="p"/>
                      </m:rPr>
                      <m:t>¬</m:t>
                    </m:r>
                    <m:r>
                      <m:t>r</m:t>
                    </m:r>
                    <m:r>
                      <m:rPr>
                        <m:sty m:val="p"/>
                      </m:rPr>
                      <m:t>}</m:t>
                    </m:r>
                    <m:r>
                      <m:rPr>
                        <m:sty m:val="p"/>
                      </m:rPr>
                      <m:t>⊨</m:t>
                    </m:r>
                    <m:r>
                      <m:t>r</m:t>
                    </m:r>
                    <m:r>
                      <m:rPr>
                        <m:sty m:val="p"/>
                      </m:rPr>
                      <m:t>→</m:t>
                    </m:r>
                    <m:r>
                      <m:t>s</m:t>
                    </m:r>
                  </m:oMath>
                </a14:m>
                <a:r>
                  <a:rPr/>
                  <a:t>.</a:t>
                </a:r>
              </a:p>
              <a:p>
                <a:pPr lvl="0" indent="0" marL="0">
                  <a:buNone/>
                </a:pPr>
                <a:r>
                  <a:rPr/>
                  <a:t>证明: 由于结论</a:t>
                </a:r>
                <a14:m>
                  <m:oMath xmlns:m="http://schemas.openxmlformats.org/officeDocument/2006/math">
                    <m:r>
                      <m:t>r</m:t>
                    </m:r>
                    <m:r>
                      <m:rPr>
                        <m:sty m:val="p"/>
                      </m:rPr>
                      <m:t>→</m:t>
                    </m:r>
                    <m:r>
                      <m:t>s</m:t>
                    </m:r>
                  </m:oMath>
                </a14:m>
                <a:r>
                  <a:rPr/>
                  <a:t>是一个条件式, 因此可采用</a:t>
                </a:r>
                <a14:m>
                  <m:oMath xmlns:m="http://schemas.openxmlformats.org/officeDocument/2006/math">
                    <m:r>
                      <m:t>C</m:t>
                    </m:r>
                    <m:r>
                      <m:t>P</m:t>
                    </m:r>
                  </m:oMath>
                </a14:m>
                <a:r>
                  <a:rPr/>
                  <a:t>规则, 将结论中的前件r作为附加前提加入到前提之中, 即:</a:t>
                </a:r>
              </a:p>
              <a:p>
                <a:pPr lvl="0" indent="0" marL="0">
                  <a:buNone/>
                </a:pPr>
                <a14:m>
                  <m:oMathPara xmlns:m="http://schemas.openxmlformats.org/officeDocument/2006/math">
                    <m:oMathParaPr>
                      <m:jc m:val="center"/>
                    </m:oMathParaPr>
                    <m:oMath>
                      <m:r>
                        <m:rPr>
                          <m:sty m:val="p"/>
                        </m:rPr>
                        <m:t>{</m:t>
                      </m:r>
                      <m:r>
                        <m:rPr>
                          <m:sty m:val="p"/>
                        </m:rPr>
                        <m:t>¬</m:t>
                      </m:r>
                      <m:r>
                        <m:t>p</m:t>
                      </m:r>
                      <m:r>
                        <m:rPr>
                          <m:sty m:val="p"/>
                        </m:rPr>
                        <m:t>∨</m:t>
                      </m:r>
                      <m:r>
                        <m:t>q</m:t>
                      </m:r>
                      <m:r>
                        <m:rPr>
                          <m:sty m:val="p"/>
                        </m:rPr>
                        <m:t>,</m:t>
                      </m:r>
                      <m:r>
                        <m:t>q</m:t>
                      </m:r>
                      <m:r>
                        <m:rPr>
                          <m:sty m:val="p"/>
                        </m:rPr>
                        <m:t>→</m:t>
                      </m:r>
                      <m:r>
                        <m:t>s</m:t>
                      </m:r>
                      <m:r>
                        <m:rPr>
                          <m:sty m:val="p"/>
                        </m:rPr>
                        <m:t>,</m:t>
                      </m:r>
                      <m:r>
                        <m:rPr>
                          <m:sty m:val="p"/>
                        </m:rPr>
                        <m:t>¬</m:t>
                      </m:r>
                      <m:r>
                        <m:t>p</m:t>
                      </m:r>
                      <m:r>
                        <m:rPr>
                          <m:sty m:val="p"/>
                        </m:rPr>
                        <m:t>→</m:t>
                      </m:r>
                      <m:r>
                        <m:rPr>
                          <m:sty m:val="p"/>
                        </m:rPr>
                        <m:t>¬</m:t>
                      </m:r>
                      <m:r>
                        <m:t>r</m:t>
                      </m:r>
                      <m:r>
                        <m:rPr>
                          <m:sty m:val="p"/>
                        </m:rPr>
                        <m:t>,</m:t>
                      </m:r>
                      <m:r>
                        <m:t>r</m:t>
                      </m:r>
                      <m:r>
                        <m:rPr>
                          <m:sty m:val="p"/>
                        </m:rPr>
                        <m:t>}</m:t>
                      </m:r>
                      <m:r>
                        <m:rPr>
                          <m:sty m:val="p"/>
                        </m:rPr>
                        <m:t>⊨</m:t>
                      </m:r>
                      <m:r>
                        <m:t>s</m:t>
                      </m:r>
                    </m:oMath>
                  </m:oMathPara>
                </a14:m>
              </a:p>
              <a:p>
                <a:pPr lvl="0" indent="-457200" marL="457200">
                  <a:buAutoNum type="arabicParenBoth"/>
                </a:pPr>
                <a14:m>
                  <m:oMath xmlns:m="http://schemas.openxmlformats.org/officeDocument/2006/math">
                    <m:r>
                      <m:t>r</m:t>
                    </m:r>
                    <m:r>
                      <m:t>  </m:t>
                    </m:r>
                  </m:oMath>
                </a14:m>
                <a:r>
                  <a:rPr/>
                  <a:t> </a:t>
                </a:r>
                <a14:m>
                  <m:oMath xmlns:m="http://schemas.openxmlformats.org/officeDocument/2006/math">
                    <m:r>
                      <m:t>P</m:t>
                    </m:r>
                  </m:oMath>
                </a14:m>
                <a:r>
                  <a:rPr/>
                  <a:t>(附加前提)</a:t>
                </a:r>
              </a:p>
              <a:p>
                <a:pPr lvl="0" indent="-457200" marL="457200">
                  <a:buAutoNum type="arabicParenBoth"/>
                </a:pPr>
                <a14:m>
                  <m:oMath xmlns:m="http://schemas.openxmlformats.org/officeDocument/2006/math">
                    <m:r>
                      <m:rPr>
                        <m:sty m:val="p"/>
                      </m:rPr>
                      <m:t>¬</m:t>
                    </m:r>
                    <m:r>
                      <m:t>p</m:t>
                    </m:r>
                    <m:r>
                      <m:rPr>
                        <m:sty m:val="p"/>
                      </m:rPr>
                      <m:t>→</m:t>
                    </m:r>
                    <m:r>
                      <m:rPr>
                        <m:sty m:val="p"/>
                      </m:rPr>
                      <m:t>¬</m:t>
                    </m:r>
                    <m:r>
                      <m:t>r</m:t>
                    </m:r>
                    <m:r>
                      <m:t>  </m:t>
                    </m:r>
                  </m:oMath>
                </a14:m>
                <a:r>
                  <a:rPr/>
                  <a:t> </a:t>
                </a:r>
                <a14:m>
                  <m:oMath xmlns:m="http://schemas.openxmlformats.org/officeDocument/2006/math">
                    <m:r>
                      <m:t>P</m:t>
                    </m:r>
                  </m:oMath>
                </a14:m>
              </a:p>
              <a:p>
                <a:pPr lvl="0" indent="-457200" marL="457200">
                  <a:buAutoNum type="arabicParenBoth"/>
                </a:pPr>
                <a14:m>
                  <m:oMath xmlns:m="http://schemas.openxmlformats.org/officeDocument/2006/math">
                    <m:r>
                      <m:t>r</m:t>
                    </m:r>
                    <m:r>
                      <m:rPr>
                        <m:sty m:val="p"/>
                      </m:rPr>
                      <m:t>→</m:t>
                    </m:r>
                    <m:r>
                      <m:t>p</m:t>
                    </m:r>
                    <m:r>
                      <m:t>  </m:t>
                    </m:r>
                  </m:oMath>
                </a14:m>
                <a:r>
                  <a:rPr/>
                  <a:t> </a:t>
                </a:r>
                <a14:m>
                  <m:oMath xmlns:m="http://schemas.openxmlformats.org/officeDocument/2006/math">
                    <m:r>
                      <m:t>T</m:t>
                    </m:r>
                  </m:oMath>
                </a14:m>
                <a:r>
                  <a:rPr/>
                  <a:t>, (2)</a:t>
                </a:r>
              </a:p>
            </p:txBody>
          </p:sp>
        </mc:Choice>
      </mc:AlternateContent>
      <mc:AlternateContent xmlns:mc="http://schemas.openxmlformats.org/markup-compatibility/2006">
        <mc:Choice xmlns:a14="http://schemas.microsoft.com/office/drawing/2010/main" Requires="a14">
          <p:sp>
            <p:nvSpPr>
              <p:cNvPr id="4" name="Content Placeholder 3"/>
              <p:cNvSpPr>
                <a:spLocks noGrp="1"/>
              </p:cNvSpPr>
              <p:nvPr>
                <p:ph idx="2" sz="half"/>
              </p:nvPr>
            </p:nvSpPr>
            <p:spPr/>
            <p:txBody>
              <a:bodyPr/>
              <a:lstStyle/>
              <a:p>
                <a:pPr lvl="0" indent="0" marL="0">
                  <a:buNone/>
                </a:pPr>
                <a:r>
                  <a:rPr/>
                  <a:t> </a:t>
                </a:r>
              </a:p>
              <a:p>
                <a:pPr lvl="0" indent="0" marL="0">
                  <a:buNone/>
                </a:pPr>
                <a:r>
                  <a:rPr/>
                  <a:t> </a:t>
                </a:r>
              </a:p>
              <a:p>
                <a:pPr lvl="0" indent="-457200" marL="457200">
                  <a:buAutoNum startAt="4" type="arabicParenBoth"/>
                </a:pPr>
                <a14:m>
                  <m:oMath xmlns:m="http://schemas.openxmlformats.org/officeDocument/2006/math">
                    <m:r>
                      <m:t>p</m:t>
                    </m:r>
                    <m:r>
                      <m:t>  </m:t>
                    </m:r>
                  </m:oMath>
                </a14:m>
                <a:r>
                  <a:rPr/>
                  <a:t> </a:t>
                </a:r>
                <a14:m>
                  <m:oMath xmlns:m="http://schemas.openxmlformats.org/officeDocument/2006/math">
                    <m:r>
                      <m:t>T</m:t>
                    </m:r>
                  </m:oMath>
                </a14:m>
                <a:r>
                  <a:rPr/>
                  <a:t>, (1)(3)</a:t>
                </a:r>
              </a:p>
              <a:p>
                <a:pPr lvl="0" indent="-457200" marL="457200">
                  <a:buAutoNum startAt="4" type="arabicParenBoth"/>
                </a:pPr>
                <a14:m>
                  <m:oMath xmlns:m="http://schemas.openxmlformats.org/officeDocument/2006/math">
                    <m:r>
                      <m:rPr>
                        <m:sty m:val="p"/>
                      </m:rPr>
                      <m:t>¬</m:t>
                    </m:r>
                    <m:r>
                      <m:t>p</m:t>
                    </m:r>
                    <m:r>
                      <m:rPr>
                        <m:sty m:val="p"/>
                      </m:rPr>
                      <m:t>∨</m:t>
                    </m:r>
                    <m:r>
                      <m:t>q</m:t>
                    </m:r>
                    <m:r>
                      <m:t>  </m:t>
                    </m:r>
                  </m:oMath>
                </a14:m>
                <a:r>
                  <a:rPr/>
                  <a:t> </a:t>
                </a:r>
                <a14:m>
                  <m:oMath xmlns:m="http://schemas.openxmlformats.org/officeDocument/2006/math">
                    <m:r>
                      <m:t>P</m:t>
                    </m:r>
                  </m:oMath>
                </a14:m>
              </a:p>
              <a:p>
                <a:pPr lvl="0" indent="-457200" marL="457200">
                  <a:buAutoNum startAt="4" type="arabicParenBoth"/>
                </a:pPr>
                <a14:m>
                  <m:oMath xmlns:m="http://schemas.openxmlformats.org/officeDocument/2006/math">
                    <m:r>
                      <m:t>q</m:t>
                    </m:r>
                    <m:r>
                      <m:t>  </m:t>
                    </m:r>
                  </m:oMath>
                </a14:m>
                <a:r>
                  <a:rPr/>
                  <a:t> </a:t>
                </a:r>
                <a14:m>
                  <m:oMath xmlns:m="http://schemas.openxmlformats.org/officeDocument/2006/math">
                    <m:r>
                      <m:t>T</m:t>
                    </m:r>
                  </m:oMath>
                </a14:m>
                <a:r>
                  <a:rPr/>
                  <a:t>, (4)(5)</a:t>
                </a:r>
              </a:p>
              <a:p>
                <a:pPr lvl="0" indent="-457200" marL="457200">
                  <a:buAutoNum startAt="4" type="arabicParenBoth"/>
                </a:pPr>
                <a14:m>
                  <m:oMath xmlns:m="http://schemas.openxmlformats.org/officeDocument/2006/math">
                    <m:r>
                      <m:t>q</m:t>
                    </m:r>
                    <m:r>
                      <m:rPr>
                        <m:sty m:val="p"/>
                      </m:rPr>
                      <m:t>→</m:t>
                    </m:r>
                    <m:r>
                      <m:t>s</m:t>
                    </m:r>
                    <m:r>
                      <m:t>  </m:t>
                    </m:r>
                  </m:oMath>
                </a14:m>
                <a:r>
                  <a:rPr/>
                  <a:t> </a:t>
                </a:r>
                <a14:m>
                  <m:oMath xmlns:m="http://schemas.openxmlformats.org/officeDocument/2006/math">
                    <m:r>
                      <m:t>P</m:t>
                    </m:r>
                  </m:oMath>
                </a14:m>
              </a:p>
              <a:p>
                <a:pPr lvl="0" indent="-457200" marL="457200">
                  <a:buAutoNum startAt="4" type="arabicParenBoth"/>
                </a:pPr>
                <a14:m>
                  <m:oMath xmlns:m="http://schemas.openxmlformats.org/officeDocument/2006/math">
                    <m:r>
                      <m:t>s</m:t>
                    </m:r>
                    <m:r>
                      <m:t>  </m:t>
                    </m:r>
                  </m:oMath>
                </a14:m>
                <a:r>
                  <a:rPr/>
                  <a:t> </a:t>
                </a:r>
                <a14:m>
                  <m:oMath xmlns:m="http://schemas.openxmlformats.org/officeDocument/2006/math">
                    <m:r>
                      <m:t>T</m:t>
                    </m:r>
                  </m:oMath>
                </a14:m>
                <a:r>
                  <a:rPr/>
                  <a:t>, (6)(7)</a:t>
                </a:r>
              </a:p>
              <a:p>
                <a:pPr lvl="0" indent="-457200" marL="457200">
                  <a:buAutoNum startAt="4" type="arabicParenBoth"/>
                </a:pPr>
                <a14:m>
                  <m:oMath xmlns:m="http://schemas.openxmlformats.org/officeDocument/2006/math">
                    <m:r>
                      <m:t>r</m:t>
                    </m:r>
                    <m:r>
                      <m:rPr>
                        <m:sty m:val="p"/>
                      </m:rPr>
                      <m:t>→</m:t>
                    </m:r>
                    <m:r>
                      <m:t>s</m:t>
                    </m:r>
                    <m:r>
                      <m:t>  </m:t>
                    </m:r>
                  </m:oMath>
                </a14:m>
                <a:r>
                  <a:rPr/>
                  <a:t> </a:t>
                </a:r>
                <a14:m>
                  <m:oMath xmlns:m="http://schemas.openxmlformats.org/officeDocument/2006/math">
                    <m:r>
                      <m:t>C</m:t>
                    </m:r>
                    <m:r>
                      <m:t>P</m:t>
                    </m:r>
                  </m:oMath>
                </a14:m>
                <a:r>
                  <a:rPr/>
                  <a:t>, (1)(8)</a:t>
                </a:r>
              </a:p>
            </p:txBody>
          </p:sp>
        </mc:Choice>
      </mc:AlternateContent>
      <p:sp>
        <p:nvSpPr>
          <p:cNvPr id="6" name="Footer Placeholder 5"/>
          <p:cNvSpPr>
            <a:spLocks noGrp="1"/>
          </p:cNvSpPr>
          <p:nvPr>
            <p:ph idx="11" sz="quarter" type="ftr"/>
          </p:nvPr>
        </p:nvSpPr>
        <p:spPr/>
        <p:txBody>
          <a:bodyPr/>
          <a:lstStyle/>
          <a:p>
            <a:r>
              <a:rPr altLang="en-US" dirty="0" lang="zh-CN"/>
              <a:t>离散数学</a:t>
            </a:r>
            <a:endParaRPr dirty="0" lang="en-US"/>
          </a:p>
        </p:txBody>
      </p:sp>
      <p:sp>
        <p:nvSpPr>
          <p:cNvPr id="11" name="Slide Number Placeholder 5"/>
          <p:cNvSpPr>
            <a:spLocks noGrp="1"/>
          </p:cNvSpPr>
          <p:nvPr>
            <p:ph idx="12" sz="quarter" type="sldNum"/>
          </p:nvPr>
        </p:nvSpPr>
        <p:spPr>
          <a:xfrm>
            <a:off x="531812" y="787782"/>
            <a:ext cx="779767" cy="365125"/>
          </a:xfrm>
        </p:spPr>
        <p:txBody>
          <a:bodyPr/>
          <a:lstStyle/>
          <a:p>
            <a:fld id="{D57F1E4F-1CFF-5643-939E-217C01CDF565}" type="slidenum">
              <a:rPr dirty="0" lang="en-US"/>
              <a:pPr/>
              <a:t>‹#›</a:t>
            </a:fld>
            <a:endParaRPr dirty="0" lang="en-US"/>
          </a:p>
        </p:txBody>
      </p:sp>
    </p:spTree>
  </p:cSld>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sz="half"/>
          </p:nvPr>
        </p:nvSpPr>
        <p:spPr/>
        <p:txBody>
          <a:bodyPr/>
          <a:lstStyle/>
          <a:p>
            <a:pPr lvl="0" indent="0" marL="0">
              <a:buNone/>
            </a:pPr>
            <a:r>
              <a:rPr/>
              <a:t>设有下列情况, 判断论证是否有效？</a:t>
            </a:r>
          </a:p>
          <a:p>
            <a:pPr lvl="0" indent="0" marL="0">
              <a:buNone/>
            </a:pPr>
            <a:r>
              <a:rPr/>
              <a:t>前提:</a:t>
            </a:r>
          </a:p>
          <a:p>
            <a:pPr lvl="0" indent="-457200" marL="457200">
              <a:buAutoNum type="arabicParenBoth"/>
            </a:pPr>
            <a:r>
              <a:rPr/>
              <a:t>如果我不去玩游戏, 我会有充足的时间.</a:t>
            </a:r>
          </a:p>
          <a:p>
            <a:pPr lvl="0" indent="-457200" marL="457200">
              <a:buAutoNum type="arabicParenBoth"/>
            </a:pPr>
            <a:r>
              <a:rPr/>
              <a:t>假如我有充足的时间, 我就会认真复习英语.</a:t>
            </a:r>
          </a:p>
          <a:p>
            <a:pPr lvl="0" indent="-457200" marL="457200">
              <a:buAutoNum type="arabicParenBoth"/>
            </a:pPr>
            <a:r>
              <a:rPr/>
              <a:t>如果我认真复习英语, 我的英语考试就不会不及格.</a:t>
            </a:r>
          </a:p>
          <a:p>
            <a:pPr lvl="0" indent="0" marL="0">
              <a:buNone/>
            </a:pPr>
            <a:r>
              <a:rPr/>
              <a:t>结论: 我的英语考试没及格, 所以我肯定去玩游戏了.</a:t>
            </a:r>
          </a:p>
        </p:txBody>
      </p:sp>
      <mc:AlternateContent xmlns:mc="http://schemas.openxmlformats.org/markup-compatibility/2006">
        <mc:Choice xmlns:a14="http://schemas.microsoft.com/office/drawing/2010/main" Requires="a14">
          <p:sp>
            <p:nvSpPr>
              <p:cNvPr id="4" name="Content Placeholder 3"/>
              <p:cNvSpPr>
                <a:spLocks noGrp="1"/>
              </p:cNvSpPr>
              <p:nvPr>
                <p:ph idx="2" sz="half"/>
              </p:nvPr>
            </p:nvSpPr>
            <p:spPr/>
            <p:txBody>
              <a:bodyPr/>
              <a:lstStyle/>
              <a:p>
                <a:pPr lvl="0" indent="0" marL="0">
                  <a:buNone/>
                </a:pPr>
                <a:r>
                  <a:rPr/>
                  <a:t>证明: 首先将前提和结论符号化.</a:t>
                </a:r>
              </a:p>
              <a:p>
                <a:pPr lvl="0" indent="0" marL="0">
                  <a:buNone/>
                </a:pPr>
                <a14:m>
                  <m:oMath xmlns:m="http://schemas.openxmlformats.org/officeDocument/2006/math">
                    <m:r>
                      <m:t>p</m:t>
                    </m:r>
                  </m:oMath>
                </a14:m>
                <a:r>
                  <a:rPr/>
                  <a:t>: 我去玩游戏.</a:t>
                </a:r>
              </a:p>
              <a:p>
                <a:pPr lvl="0" indent="0" marL="0">
                  <a:buNone/>
                </a:pPr>
                <a14:m>
                  <m:oMath xmlns:m="http://schemas.openxmlformats.org/officeDocument/2006/math">
                    <m:r>
                      <m:t>q</m:t>
                    </m:r>
                  </m:oMath>
                </a14:m>
                <a:r>
                  <a:rPr/>
                  <a:t>: 我有充足的时间.</a:t>
                </a:r>
              </a:p>
              <a:p>
                <a:pPr lvl="0" indent="0" marL="0">
                  <a:buNone/>
                </a:pPr>
                <a14:m>
                  <m:oMath xmlns:m="http://schemas.openxmlformats.org/officeDocument/2006/math">
                    <m:r>
                      <m:t>r</m:t>
                    </m:r>
                  </m:oMath>
                </a14:m>
                <a:r>
                  <a:rPr/>
                  <a:t>: 我认真复习英语.</a:t>
                </a:r>
              </a:p>
              <a:p>
                <a:pPr lvl="0" indent="0" marL="0">
                  <a:buNone/>
                </a:pPr>
                <a14:m>
                  <m:oMath xmlns:m="http://schemas.openxmlformats.org/officeDocument/2006/math">
                    <m:r>
                      <m:t>s</m:t>
                    </m:r>
                  </m:oMath>
                </a14:m>
                <a:r>
                  <a:rPr/>
                  <a:t>: 我的英语考试及格了.</a:t>
                </a:r>
              </a:p>
              <a:p>
                <a:pPr lvl="0" indent="0" marL="0">
                  <a:buNone/>
                </a:pPr>
                <a:r>
                  <a:rPr/>
                  <a:t>前提:</a:t>
                </a:r>
                <a14:m>
                  <m:oMath xmlns:m="http://schemas.openxmlformats.org/officeDocument/2006/math">
                    <m:r>
                      <m:rPr>
                        <m:sty m:val="p"/>
                      </m:rPr>
                      <m:t>¬</m:t>
                    </m:r>
                    <m:r>
                      <m:t>p</m:t>
                    </m:r>
                    <m:r>
                      <m:rPr>
                        <m:sty m:val="p"/>
                      </m:rPr>
                      <m:t>→</m:t>
                    </m:r>
                    <m:r>
                      <m:t>q</m:t>
                    </m:r>
                    <m:r>
                      <m:rPr>
                        <m:sty m:val="p"/>
                      </m:rPr>
                      <m:t>,</m:t>
                    </m:r>
                    <m:r>
                      <m:t>q</m:t>
                    </m:r>
                    <m:r>
                      <m:rPr>
                        <m:sty m:val="p"/>
                      </m:rPr>
                      <m:t>→</m:t>
                    </m:r>
                    <m:r>
                      <m:t>r</m:t>
                    </m:r>
                    <m:r>
                      <m:rPr>
                        <m:sty m:val="p"/>
                      </m:rPr>
                      <m:t>,</m:t>
                    </m:r>
                    <m:r>
                      <m:t>r</m:t>
                    </m:r>
                    <m:r>
                      <m:rPr>
                        <m:sty m:val="p"/>
                      </m:rPr>
                      <m:t>→</m:t>
                    </m:r>
                    <m:r>
                      <m:t>s</m:t>
                    </m:r>
                  </m:oMath>
                </a14:m>
              </a:p>
              <a:p>
                <a:pPr lvl="0" indent="0" marL="0">
                  <a:buNone/>
                </a:pPr>
                <a:r>
                  <a:rPr/>
                  <a:t>结论:</a:t>
                </a:r>
                <a14:m>
                  <m:oMath xmlns:m="http://schemas.openxmlformats.org/officeDocument/2006/math">
                    <m:r>
                      <m:rPr>
                        <m:sty m:val="p"/>
                      </m:rPr>
                      <m:t>¬</m:t>
                    </m:r>
                    <m:r>
                      <m:t>s</m:t>
                    </m:r>
                    <m:r>
                      <m:rPr>
                        <m:sty m:val="p"/>
                      </m:rPr>
                      <m:t>→</m:t>
                    </m:r>
                    <m:r>
                      <m:t>p</m:t>
                    </m:r>
                  </m:oMath>
                </a14:m>
                <a:r>
                  <a:rPr/>
                  <a:t>.</a:t>
                </a:r>
              </a:p>
            </p:txBody>
          </p:sp>
        </mc:Choice>
      </mc:AlternateContent>
      <p:sp>
        <p:nvSpPr>
          <p:cNvPr id="6" name="Footer Placeholder 5"/>
          <p:cNvSpPr>
            <a:spLocks noGrp="1"/>
          </p:cNvSpPr>
          <p:nvPr>
            <p:ph idx="11" sz="quarter" type="ftr"/>
          </p:nvPr>
        </p:nvSpPr>
        <p:spPr/>
        <p:txBody>
          <a:bodyPr/>
          <a:lstStyle/>
          <a:p>
            <a:r>
              <a:rPr altLang="en-US" dirty="0" lang="zh-CN"/>
              <a:t>离散数学</a:t>
            </a:r>
            <a:endParaRPr dirty="0" lang="en-US"/>
          </a:p>
        </p:txBody>
      </p:sp>
      <p:sp>
        <p:nvSpPr>
          <p:cNvPr id="11" name="Slide Number Placeholder 5"/>
          <p:cNvSpPr>
            <a:spLocks noGrp="1"/>
          </p:cNvSpPr>
          <p:nvPr>
            <p:ph idx="12" sz="quarter" type="sldNum"/>
          </p:nvPr>
        </p:nvSpPr>
        <p:spPr>
          <a:xfrm>
            <a:off x="531812" y="787782"/>
            <a:ext cx="779767" cy="365125"/>
          </a:xfrm>
        </p:spPr>
        <p:txBody>
          <a:bodyPr/>
          <a:lstStyle/>
          <a:p>
            <a:fld id="{D57F1E4F-1CFF-5643-939E-217C01CDF565}" type="slidenum">
              <a:rPr dirty="0" lang="en-US"/>
              <a:pPr/>
              <a:t>‹#›</a:t>
            </a:fld>
            <a:endParaRPr dirty="0" lang="en-US"/>
          </a:p>
        </p:txBody>
      </p:sp>
    </p:spTree>
  </p:cSld>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sz="half"/>
              </p:nvPr>
            </p:nvSpPr>
            <p:spPr/>
            <p:txBody>
              <a:bodyPr/>
              <a:lstStyle/>
              <a:p>
                <a:pPr lvl="0" indent="0" marL="0">
                  <a:buNone/>
                </a:pPr>
                <a:r>
                  <a:rPr/>
                  <a:t>重述一遍前提与结论</a:t>
                </a:r>
              </a:p>
              <a:p>
                <a:pPr lvl="0" indent="0" marL="0">
                  <a:buNone/>
                </a:pPr>
                <a:r>
                  <a:rPr/>
                  <a:t>前提:</a:t>
                </a:r>
                <a14:m>
                  <m:oMath xmlns:m="http://schemas.openxmlformats.org/officeDocument/2006/math">
                    <m:r>
                      <m:rPr>
                        <m:sty m:val="p"/>
                      </m:rPr>
                      <m:t>¬</m:t>
                    </m:r>
                    <m:r>
                      <m:t>p</m:t>
                    </m:r>
                    <m:r>
                      <m:rPr>
                        <m:sty m:val="p"/>
                      </m:rPr>
                      <m:t>→</m:t>
                    </m:r>
                    <m:r>
                      <m:t>q</m:t>
                    </m:r>
                    <m:r>
                      <m:rPr>
                        <m:sty m:val="p"/>
                      </m:rPr>
                      <m:t>,</m:t>
                    </m:r>
                    <m:r>
                      <m:t>q</m:t>
                    </m:r>
                    <m:r>
                      <m:rPr>
                        <m:sty m:val="p"/>
                      </m:rPr>
                      <m:t>→</m:t>
                    </m:r>
                    <m:r>
                      <m:t>r</m:t>
                    </m:r>
                    <m:r>
                      <m:rPr>
                        <m:sty m:val="p"/>
                      </m:rPr>
                      <m:t>,</m:t>
                    </m:r>
                    <m:r>
                      <m:t>r</m:t>
                    </m:r>
                    <m:r>
                      <m:rPr>
                        <m:sty m:val="p"/>
                      </m:rPr>
                      <m:t>→</m:t>
                    </m:r>
                    <m:r>
                      <m:t>s</m:t>
                    </m:r>
                  </m:oMath>
                </a14:m>
              </a:p>
              <a:p>
                <a:pPr lvl="0" indent="0" marL="0">
                  <a:buNone/>
                </a:pPr>
                <a:r>
                  <a:rPr/>
                  <a:t>结论:</a:t>
                </a:r>
                <a14:m>
                  <m:oMath xmlns:m="http://schemas.openxmlformats.org/officeDocument/2006/math">
                    <m:r>
                      <m:rPr>
                        <m:sty m:val="p"/>
                      </m:rPr>
                      <m:t>¬</m:t>
                    </m:r>
                    <m:r>
                      <m:t>s</m:t>
                    </m:r>
                    <m:r>
                      <m:rPr>
                        <m:sty m:val="p"/>
                      </m:rPr>
                      <m:t>→</m:t>
                    </m:r>
                    <m:r>
                      <m:t>p</m:t>
                    </m:r>
                  </m:oMath>
                </a14:m>
              </a:p>
              <a:p>
                <a:pPr lvl="0" indent="0" marL="0">
                  <a:buNone/>
                </a:pPr>
                <a:r>
                  <a:rPr/>
                  <a:t>由于结论</a:t>
                </a:r>
                <a14:m>
                  <m:oMath xmlns:m="http://schemas.openxmlformats.org/officeDocument/2006/math">
                    <m:r>
                      <m:rPr>
                        <m:sty m:val="p"/>
                      </m:rPr>
                      <m:t>¬</m:t>
                    </m:r>
                    <m:r>
                      <m:t>s</m:t>
                    </m:r>
                    <m:r>
                      <m:rPr>
                        <m:sty m:val="p"/>
                      </m:rPr>
                      <m:t>→</m:t>
                    </m:r>
                    <m:r>
                      <m:t>p</m:t>
                    </m:r>
                  </m:oMath>
                </a14:m>
                <a:r>
                  <a:rPr/>
                  <a:t>是一个条件式, 故可采用</a:t>
                </a:r>
                <a14:m>
                  <m:oMath xmlns:m="http://schemas.openxmlformats.org/officeDocument/2006/math">
                    <m:r>
                      <m:t>C</m:t>
                    </m:r>
                    <m:r>
                      <m:t>P</m:t>
                    </m:r>
                  </m:oMath>
                </a14:m>
                <a:r>
                  <a:rPr/>
                  <a:t>规则来证明.</a:t>
                </a:r>
              </a:p>
              <a:p>
                <a:pPr lvl="0" indent="-457200" marL="457200">
                  <a:buAutoNum type="arabicParenBoth"/>
                </a:pPr>
                <a14:m>
                  <m:oMath xmlns:m="http://schemas.openxmlformats.org/officeDocument/2006/math">
                    <m:r>
                      <m:rPr>
                        <m:sty m:val="p"/>
                      </m:rPr>
                      <m:t>¬</m:t>
                    </m:r>
                    <m:r>
                      <m:t>p</m:t>
                    </m:r>
                    <m:r>
                      <m:rPr>
                        <m:sty m:val="p"/>
                      </m:rPr>
                      <m:t>→</m:t>
                    </m:r>
                    <m:r>
                      <m:t>q</m:t>
                    </m:r>
                    <m:r>
                      <m:t>  </m:t>
                    </m:r>
                  </m:oMath>
                </a14:m>
                <a:r>
                  <a:rPr/>
                  <a:t> </a:t>
                </a:r>
                <a14:m>
                  <m:oMath xmlns:m="http://schemas.openxmlformats.org/officeDocument/2006/math">
                    <m:r>
                      <m:t>P</m:t>
                    </m:r>
                  </m:oMath>
                </a14:m>
              </a:p>
              <a:p>
                <a:pPr lvl="0" indent="-457200" marL="457200">
                  <a:buAutoNum type="arabicParenBoth"/>
                </a:pPr>
                <a14:m>
                  <m:oMath xmlns:m="http://schemas.openxmlformats.org/officeDocument/2006/math">
                    <m:r>
                      <m:t>q</m:t>
                    </m:r>
                    <m:r>
                      <m:rPr>
                        <m:sty m:val="p"/>
                      </m:rPr>
                      <m:t>→</m:t>
                    </m:r>
                    <m:r>
                      <m:t>r</m:t>
                    </m:r>
                    <m:r>
                      <m:t>  </m:t>
                    </m:r>
                  </m:oMath>
                </a14:m>
                <a:r>
                  <a:rPr/>
                  <a:t> </a:t>
                </a:r>
                <a14:m>
                  <m:oMath xmlns:m="http://schemas.openxmlformats.org/officeDocument/2006/math">
                    <m:r>
                      <m:t>P</m:t>
                    </m:r>
                  </m:oMath>
                </a14:m>
              </a:p>
              <a:p>
                <a:pPr lvl="0" indent="-457200" marL="457200">
                  <a:buAutoNum type="arabicParenBoth"/>
                </a:pPr>
                <a14:m>
                  <m:oMath xmlns:m="http://schemas.openxmlformats.org/officeDocument/2006/math">
                    <m:r>
                      <m:rPr>
                        <m:sty m:val="p"/>
                      </m:rPr>
                      <m:t>¬</m:t>
                    </m:r>
                    <m:r>
                      <m:t>p</m:t>
                    </m:r>
                    <m:r>
                      <m:rPr>
                        <m:sty m:val="p"/>
                      </m:rPr>
                      <m:t>→</m:t>
                    </m:r>
                    <m:r>
                      <m:t>r</m:t>
                    </m:r>
                    <m:r>
                      <m:t>  </m:t>
                    </m:r>
                  </m:oMath>
                </a14:m>
                <a:r>
                  <a:rPr/>
                  <a:t> </a:t>
                </a:r>
                <a14:m>
                  <m:oMath xmlns:m="http://schemas.openxmlformats.org/officeDocument/2006/math">
                    <m:r>
                      <m:t>T</m:t>
                    </m:r>
                  </m:oMath>
                </a14:m>
                <a:r>
                  <a:rPr/>
                  <a:t>, (1)(2)</a:t>
                </a:r>
              </a:p>
            </p:txBody>
          </p:sp>
        </mc:Choice>
      </mc:AlternateContent>
      <mc:AlternateContent xmlns:mc="http://schemas.openxmlformats.org/markup-compatibility/2006">
        <mc:Choice xmlns:a14="http://schemas.microsoft.com/office/drawing/2010/main" Requires="a14">
          <p:sp>
            <p:nvSpPr>
              <p:cNvPr id="4" name="Content Placeholder 3"/>
              <p:cNvSpPr>
                <a:spLocks noGrp="1"/>
              </p:cNvSpPr>
              <p:nvPr>
                <p:ph idx="2" sz="half"/>
              </p:nvPr>
            </p:nvSpPr>
            <p:spPr/>
            <p:txBody>
              <a:bodyPr/>
              <a:lstStyle/>
              <a:p>
                <a:pPr lvl="0" indent="0" marL="0">
                  <a:buNone/>
                </a:pPr>
                <a:r>
                  <a:rPr/>
                  <a:t> </a:t>
                </a:r>
              </a:p>
              <a:p>
                <a:pPr lvl="0" indent="0" marL="0">
                  <a:buNone/>
                </a:pPr>
                <a:r>
                  <a:rPr/>
                  <a:t> </a:t>
                </a:r>
              </a:p>
              <a:p>
                <a:pPr lvl="0" indent="0" marL="0">
                  <a:buNone/>
                </a:pPr>
                <a:r>
                  <a:rPr/>
                  <a:t> </a:t>
                </a:r>
              </a:p>
              <a:p>
                <a:pPr lvl="0" indent="-457200" marL="457200">
                  <a:buAutoNum startAt="4" type="arabicParenBoth"/>
                </a:pPr>
                <a14:m>
                  <m:oMath xmlns:m="http://schemas.openxmlformats.org/officeDocument/2006/math">
                    <m:r>
                      <m:t>r</m:t>
                    </m:r>
                    <m:r>
                      <m:rPr>
                        <m:sty m:val="p"/>
                      </m:rPr>
                      <m:t>→</m:t>
                    </m:r>
                    <m:r>
                      <m:t>s</m:t>
                    </m:r>
                    <m:r>
                      <m:t>  </m:t>
                    </m:r>
                  </m:oMath>
                </a14:m>
                <a:r>
                  <a:rPr/>
                  <a:t> </a:t>
                </a:r>
                <a14:m>
                  <m:oMath xmlns:m="http://schemas.openxmlformats.org/officeDocument/2006/math">
                    <m:r>
                      <m:t>P</m:t>
                    </m:r>
                  </m:oMath>
                </a14:m>
              </a:p>
              <a:p>
                <a:pPr lvl="0" indent="-457200" marL="457200">
                  <a:buAutoNum startAt="4" type="arabicParenBoth"/>
                </a:pPr>
                <a14:m>
                  <m:oMath xmlns:m="http://schemas.openxmlformats.org/officeDocument/2006/math">
                    <m:r>
                      <m:rPr>
                        <m:sty m:val="p"/>
                      </m:rPr>
                      <m:t>¬</m:t>
                    </m:r>
                    <m:r>
                      <m:t>p</m:t>
                    </m:r>
                    <m:r>
                      <m:rPr>
                        <m:sty m:val="p"/>
                      </m:rPr>
                      <m:t>→</m:t>
                    </m:r>
                    <m:r>
                      <m:t>s</m:t>
                    </m:r>
                    <m:r>
                      <m:t>  </m:t>
                    </m:r>
                  </m:oMath>
                </a14:m>
                <a:r>
                  <a:rPr/>
                  <a:t> </a:t>
                </a:r>
                <a14:m>
                  <m:oMath xmlns:m="http://schemas.openxmlformats.org/officeDocument/2006/math">
                    <m:r>
                      <m:t>T</m:t>
                    </m:r>
                  </m:oMath>
                </a14:m>
                <a:r>
                  <a:rPr/>
                  <a:t>, (3)(4)</a:t>
                </a:r>
              </a:p>
              <a:p>
                <a:pPr lvl="0" indent="-457200" marL="457200">
                  <a:buAutoNum startAt="4" type="arabicParenBoth"/>
                </a:pPr>
                <a14:m>
                  <m:oMath xmlns:m="http://schemas.openxmlformats.org/officeDocument/2006/math">
                    <m:r>
                      <m:rPr>
                        <m:sty m:val="p"/>
                      </m:rPr>
                      <m:t>¬</m:t>
                    </m:r>
                    <m:r>
                      <m:t>s</m:t>
                    </m:r>
                    <m:r>
                      <m:t>  </m:t>
                    </m:r>
                  </m:oMath>
                </a14:m>
                <a:r>
                  <a:rPr/>
                  <a:t> </a:t>
                </a:r>
                <a14:m>
                  <m:oMath xmlns:m="http://schemas.openxmlformats.org/officeDocument/2006/math">
                    <m:r>
                      <m:t>P</m:t>
                    </m:r>
                  </m:oMath>
                </a14:m>
                <a:r>
                  <a:rPr/>
                  <a:t>(附加前提)</a:t>
                </a:r>
              </a:p>
              <a:p>
                <a:pPr lvl="0" indent="-457200" marL="457200">
                  <a:buAutoNum startAt="4" type="arabicParenBoth"/>
                </a:pPr>
                <a14:m>
                  <m:oMath xmlns:m="http://schemas.openxmlformats.org/officeDocument/2006/math">
                    <m:r>
                      <m:t>p</m:t>
                    </m:r>
                    <m:r>
                      <m:t>  </m:t>
                    </m:r>
                  </m:oMath>
                </a14:m>
                <a:r>
                  <a:rPr/>
                  <a:t> </a:t>
                </a:r>
                <a14:m>
                  <m:oMath xmlns:m="http://schemas.openxmlformats.org/officeDocument/2006/math">
                    <m:r>
                      <m:t>T</m:t>
                    </m:r>
                  </m:oMath>
                </a14:m>
                <a:r>
                  <a:rPr/>
                  <a:t>, (5)(6)</a:t>
                </a:r>
              </a:p>
              <a:p>
                <a:pPr lvl="0" indent="-457200" marL="457200">
                  <a:buAutoNum startAt="4" type="arabicParenBoth"/>
                </a:pPr>
                <a14:m>
                  <m:oMath xmlns:m="http://schemas.openxmlformats.org/officeDocument/2006/math">
                    <m:r>
                      <m:rPr>
                        <m:sty m:val="p"/>
                      </m:rPr>
                      <m:t>¬</m:t>
                    </m:r>
                    <m:r>
                      <m:t>s</m:t>
                    </m:r>
                    <m:r>
                      <m:rPr>
                        <m:sty m:val="p"/>
                      </m:rPr>
                      <m:t>→</m:t>
                    </m:r>
                    <m:r>
                      <m:t>p</m:t>
                    </m:r>
                    <m:r>
                      <m:t>  </m:t>
                    </m:r>
                  </m:oMath>
                </a14:m>
                <a:r>
                  <a:rPr/>
                  <a:t> </a:t>
                </a:r>
                <a14:m>
                  <m:oMath xmlns:m="http://schemas.openxmlformats.org/officeDocument/2006/math">
                    <m:r>
                      <m:t>C</m:t>
                    </m:r>
                    <m:r>
                      <m:t>P</m:t>
                    </m:r>
                  </m:oMath>
                </a14:m>
                <a:r>
                  <a:rPr/>
                  <a:t>, (6)(7)</a:t>
                </a:r>
              </a:p>
            </p:txBody>
          </p:sp>
        </mc:Choice>
      </mc:AlternateContent>
      <p:sp>
        <p:nvSpPr>
          <p:cNvPr id="6" name="Footer Placeholder 5"/>
          <p:cNvSpPr>
            <a:spLocks noGrp="1"/>
          </p:cNvSpPr>
          <p:nvPr>
            <p:ph idx="11" sz="quarter" type="ftr"/>
          </p:nvPr>
        </p:nvSpPr>
        <p:spPr/>
        <p:txBody>
          <a:bodyPr/>
          <a:lstStyle/>
          <a:p>
            <a:r>
              <a:rPr altLang="en-US" dirty="0" lang="zh-CN"/>
              <a:t>离散数学</a:t>
            </a:r>
            <a:endParaRPr dirty="0" lang="en-US"/>
          </a:p>
        </p:txBody>
      </p:sp>
      <p:sp>
        <p:nvSpPr>
          <p:cNvPr id="11" name="Slide Number Placeholder 5"/>
          <p:cNvSpPr>
            <a:spLocks noGrp="1"/>
          </p:cNvSpPr>
          <p:nvPr>
            <p:ph idx="12" sz="quarter" type="sldNum"/>
          </p:nvPr>
        </p:nvSpPr>
        <p:spPr>
          <a:xfrm>
            <a:off x="531812" y="787782"/>
            <a:ext cx="779767" cy="365125"/>
          </a:xfrm>
        </p:spPr>
        <p:txBody>
          <a:bodyPr/>
          <a:lstStyle/>
          <a:p>
            <a:fld id="{D57F1E4F-1CFF-5643-939E-217C01CDF565}" type="slidenum">
              <a:rPr dirty="0" lang="en-US"/>
              <a:pPr/>
              <a:t>‹#›</a:t>
            </a:fld>
            <a:endParaRPr dirty="0" lang="en-US"/>
          </a:p>
        </p:txBody>
      </p:sp>
    </p:spTree>
  </p:cSl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定义:设</a:t>
                </a:r>
                <a14:m>
                  <m:oMath xmlns:m="http://schemas.openxmlformats.org/officeDocument/2006/math">
                    <m:r>
                      <m:t>p</m:t>
                    </m:r>
                  </m:oMath>
                </a14:m>
                <a:r>
                  <a:rPr/>
                  <a:t>, </a:t>
                </a:r>
                <a14:m>
                  <m:oMath xmlns:m="http://schemas.openxmlformats.org/officeDocument/2006/math">
                    <m:r>
                      <m:t>q</m:t>
                    </m:r>
                  </m:oMath>
                </a14:m>
                <a:r>
                  <a:rPr/>
                  <a:t>为命题, 复合命题“</a:t>
                </a:r>
                <a14:m>
                  <m:oMath xmlns:m="http://schemas.openxmlformats.org/officeDocument/2006/math">
                    <m:r>
                      <m:t>p</m:t>
                    </m:r>
                  </m:oMath>
                </a14:m>
                <a:r>
                  <a:rPr/>
                  <a:t>或</a:t>
                </a:r>
                <a14:m>
                  <m:oMath xmlns:m="http://schemas.openxmlformats.org/officeDocument/2006/math">
                    <m:r>
                      <m:t>q</m:t>
                    </m:r>
                  </m:oMath>
                </a14:m>
                <a:r>
                  <a:rPr/>
                  <a:t>”称为</a:t>
                </a:r>
                <a14:m>
                  <m:oMath xmlns:m="http://schemas.openxmlformats.org/officeDocument/2006/math">
                    <m:r>
                      <m:t>p</m:t>
                    </m:r>
                  </m:oMath>
                </a14:m>
                <a:r>
                  <a:rPr/>
                  <a:t>和</a:t>
                </a:r>
                <a14:m>
                  <m:oMath xmlns:m="http://schemas.openxmlformats.org/officeDocument/2006/math">
                    <m:r>
                      <m:t>q</m:t>
                    </m:r>
                  </m:oMath>
                </a14:m>
                <a:r>
                  <a:rPr/>
                  <a:t>的</a:t>
                </a:r>
                <a:r>
                  <a:rPr b="1"/>
                  <a:t>析取式复合命题</a:t>
                </a:r>
                <a:r>
                  <a:rPr/>
                  <a:t>, 记作</a:t>
                </a:r>
                <a14:m>
                  <m:oMath xmlns:m="http://schemas.openxmlformats.org/officeDocument/2006/math">
                    <m:r>
                      <m:t>p</m:t>
                    </m:r>
                    <m:r>
                      <m:rPr>
                        <m:sty m:val="p"/>
                      </m:rPr>
                      <m:t>∨</m:t>
                    </m:r>
                    <m:r>
                      <m:t>q</m:t>
                    </m:r>
                  </m:oMath>
                </a14:m>
                <a:r>
                  <a:rPr/>
                  <a:t>.</a:t>
                </a:r>
              </a:p>
              <a:p>
                <a:pPr lvl="0" indent="0" marL="0">
                  <a:buNone/>
                </a:pPr>
                <a:r>
                  <a:rPr/>
                  <a:t>符号</a:t>
                </a:r>
                <a14:m>
                  <m:oMath xmlns:m="http://schemas.openxmlformats.org/officeDocument/2006/math">
                    <m:r>
                      <m:rPr>
                        <m:sty m:val="p"/>
                      </m:rPr>
                      <m:t>∨</m:t>
                    </m:r>
                  </m:oMath>
                </a14:m>
                <a:r>
                  <a:rPr/>
                  <a:t>称为</a:t>
                </a:r>
                <a:r>
                  <a:rPr b="1"/>
                  <a:t>析取联结词</a:t>
                </a:r>
                <a:r>
                  <a:rPr/>
                  <a:t>.</a:t>
                </a:r>
              </a:p>
              <a:p>
                <a:pPr lvl="0" indent="0" marL="0">
                  <a:buNone/>
                </a:pPr>
                <a:r>
                  <a:rPr/>
                  <a:t>复合命题</a:t>
                </a:r>
                <a14:m>
                  <m:oMath xmlns:m="http://schemas.openxmlformats.org/officeDocument/2006/math">
                    <m:r>
                      <m:t>p</m:t>
                    </m:r>
                    <m:r>
                      <m:rPr>
                        <m:sty m:val="p"/>
                      </m:rPr>
                      <m:t>∨</m:t>
                    </m:r>
                    <m:r>
                      <m:t>q</m:t>
                    </m:r>
                  </m:oMath>
                </a14:m>
                <a:r>
                  <a:rPr/>
                  <a:t>的真值由下表给出.</a:t>
                </a:r>
                <a14:m>
                  <m:oMath xmlns:m="http://schemas.openxmlformats.org/officeDocument/2006/math">
                    <m:r>
                      <m:t>p</m:t>
                    </m:r>
                    <m:r>
                      <m:rPr>
                        <m:sty m:val="p"/>
                      </m:rPr>
                      <m:t>∨</m:t>
                    </m:r>
                    <m:r>
                      <m:t>q</m:t>
                    </m:r>
                  </m:oMath>
                </a14:m>
                <a:r>
                  <a:rPr/>
                  <a:t>真值为真当且仅当</a:t>
                </a:r>
                <a14:m>
                  <m:oMath xmlns:m="http://schemas.openxmlformats.org/officeDocument/2006/math">
                    <m:r>
                      <m:t>p</m:t>
                    </m:r>
                  </m:oMath>
                </a14:m>
                <a:r>
                  <a:rPr/>
                  <a:t>, </a:t>
                </a:r>
                <a14:m>
                  <m:oMath xmlns:m="http://schemas.openxmlformats.org/officeDocument/2006/math">
                    <m:r>
                      <m:t>q</m:t>
                    </m:r>
                  </m:oMath>
                </a14:m>
                <a:r>
                  <a:rPr/>
                  <a:t>至少有一个为真.</a:t>
                </a:r>
              </a:p>
              <a:p>
                <a:pPr lvl="0" indent="0" marL="0">
                  <a:buNone/>
                </a:pPr>
                <a:r>
                  <a:rPr/>
                  <a:t> </a:t>
                </a:r>
              </a:p>
              <a:p>
                <a:pPr lvl="0" indent="0" marL="0">
                  <a:buNone/>
                </a:pPr>
                <a14:m>
                  <m:oMathPara xmlns:m="http://schemas.openxmlformats.org/officeDocument/2006/math">
                    <m:oMathParaPr>
                      <m:jc m:val="center"/>
                    </m:oMathParaPr>
                    <m:oMath>
                      <m:m>
                        <m:mPr>
                          <m:baseJc m:val="center"/>
                          <m:plcHide m:val="1"/>
                          <m:mcs>
                            <m:mc>
                              <m:mcPr>
                                <m:mcJc m:val="center"/>
                                <m:count m:val="1"/>
                              </m:mcPr>
                            </m:mc>
                            <m:mc>
                              <m:mcPr>
                                <m:mcJc m:val="center"/>
                                <m:count m:val="1"/>
                              </m:mcPr>
                            </m:mc>
                            <m:mc>
                              <m:mcPr>
                                <m:mcJc m:val="center"/>
                                <m:count m:val="1"/>
                              </m:mcPr>
                            </m:mc>
                          </m:mcs>
                        </m:mPr>
                        <m:mr>
                          <m:e>
                            <m:r>
                              <m:t>p</m:t>
                            </m:r>
                          </m:e>
                          <m:e>
                            <m:r>
                              <m:t>q</m:t>
                            </m:r>
                          </m:e>
                          <m:e>
                            <m:r>
                              <m:t>p</m:t>
                            </m:r>
                            <m:r>
                              <m:rPr>
                                <m:sty m:val="p"/>
                              </m:rPr>
                              <m:t>∨</m:t>
                            </m:r>
                            <m:r>
                              <m:t>q</m:t>
                            </m:r>
                          </m:e>
                        </m:mr>
                        <m:mr>
                          <m:e>
                            <m:r>
                              <m:t>0</m:t>
                            </m:r>
                          </m:e>
                          <m:e>
                            <m:r>
                              <m:t>0</m:t>
                            </m:r>
                          </m:e>
                          <m:e>
                            <m:r>
                              <m:t>0</m:t>
                            </m:r>
                          </m:e>
                        </m:mr>
                        <m:mr>
                          <m:e>
                            <m:r>
                              <m:t>0</m:t>
                            </m:r>
                          </m:e>
                          <m:e>
                            <m:r>
                              <m:t>1</m:t>
                            </m:r>
                          </m:e>
                          <m:e>
                            <m:r>
                              <m:t>1</m:t>
                            </m:r>
                          </m:e>
                        </m:mr>
                        <m:mr>
                          <m:e>
                            <m:r>
                              <m:t>1</m:t>
                            </m:r>
                          </m:e>
                          <m:e>
                            <m:r>
                              <m:t>0</m:t>
                            </m:r>
                          </m:e>
                          <m:e>
                            <m:r>
                              <m:t>1</m:t>
                            </m:r>
                          </m:e>
                        </m:mr>
                        <m:mr>
                          <m:e>
                            <m:r>
                              <m:t>1</m:t>
                            </m:r>
                          </m:e>
                          <m:e>
                            <m:r>
                              <m:t>1</m:t>
                            </m:r>
                          </m:e>
                          <m:e>
                            <m:r>
                              <m:t>1</m:t>
                            </m:r>
                          </m:e>
                        </m:mr>
                      </m:m>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pPr lvl="0" indent="0" marL="0">
              <a:buNone/>
            </a:pPr>
            <a:r>
              <a:rPr/>
              <a:t>内容</a:t>
            </a:r>
          </a:p>
        </p:txBody>
      </p:sp>
      <p:sp>
        <p:nvSpPr>
          <p:cNvPr id="3" name="Content Placeholder 2"/>
          <p:cNvSpPr>
            <a:spLocks noGrp="1"/>
          </p:cNvSpPr>
          <p:nvPr>
            <p:ph idx="1"/>
          </p:nvPr>
        </p:nvSpPr>
        <p:spPr/>
        <p:txBody>
          <a:bodyPr/>
          <a:lstStyle/>
          <a:p>
            <a:pPr lvl="0"/>
            <a:r>
              <a:rPr>
                <a:hlinkClick r:id="rId2" action="ppaction://hlinksldjump"/>
              </a:rPr>
              <a:t>命题和逻辑联结词</a:t>
            </a:r>
          </a:p>
          <a:p>
            <a:pPr lvl="0"/>
            <a:r>
              <a:rPr>
                <a:hlinkClick r:id="rId3" action="ppaction://hlinksldjump"/>
              </a:rPr>
              <a:t>命题公式和真值表</a:t>
            </a:r>
          </a:p>
          <a:p>
            <a:pPr lvl="0"/>
            <a:r>
              <a:rPr>
                <a:hlinkClick r:id="rId4" action="ppaction://hlinksldjump"/>
              </a:rPr>
              <a:t>等价式</a:t>
            </a:r>
          </a:p>
          <a:p>
            <a:pPr lvl="0"/>
            <a:r>
              <a:rPr>
                <a:hlinkClick r:id="rId5" action="ppaction://hlinksldjump"/>
              </a:rPr>
              <a:t>永真蕴含式</a:t>
            </a:r>
          </a:p>
          <a:p>
            <a:pPr lvl="0"/>
            <a:r>
              <a:rPr>
                <a:hlinkClick r:id="rId6" action="ppaction://hlinksldjump"/>
              </a:rPr>
              <a:t>联结词的完备集</a:t>
            </a:r>
          </a:p>
          <a:p>
            <a:pPr lvl="0"/>
            <a:r>
              <a:rPr>
                <a:hlinkClick r:id="rId7" action="ppaction://hlinksldjump"/>
              </a:rPr>
              <a:t>对偶式</a:t>
            </a:r>
          </a:p>
          <a:p>
            <a:pPr lvl="0"/>
            <a:r>
              <a:rPr>
                <a:hlinkClick r:id="rId8" action="ppaction://hlinksldjump"/>
              </a:rPr>
              <a:t>范式</a:t>
            </a:r>
          </a:p>
          <a:p>
            <a:pPr lvl="0"/>
            <a:r>
              <a:rPr>
                <a:hlinkClick r:id="rId9" action="ppaction://hlinksldjump"/>
              </a:rPr>
              <a:t>命题逻辑推理理论</a:t>
            </a:r>
          </a:p>
        </p:txBody>
      </p:sp>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在自然语言中, “或者</a:t>
                </a:r>
                <a14:m>
                  <m:oMath xmlns:m="http://schemas.openxmlformats.org/officeDocument/2006/math">
                    <m:r>
                      <m:rPr>
                        <m:sty m:val="p"/>
                      </m:rPr>
                      <m:t>⋯</m:t>
                    </m:r>
                  </m:oMath>
                </a14:m>
                <a:r>
                  <a:rPr/>
                  <a:t>或者”, “要么</a:t>
                </a:r>
                <a14:m>
                  <m:oMath xmlns:m="http://schemas.openxmlformats.org/officeDocument/2006/math">
                    <m:r>
                      <m:rPr>
                        <m:sty m:val="p"/>
                      </m:rPr>
                      <m:t>⋯</m:t>
                    </m:r>
                  </m:oMath>
                </a14:m>
                <a:r>
                  <a:rPr/>
                  <a:t>要么”都可符号为“</a:t>
                </a:r>
                <a14:m>
                  <m:oMath xmlns:m="http://schemas.openxmlformats.org/officeDocument/2006/math">
                    <m:r>
                      <m:rPr>
                        <m:sty m:val="p"/>
                      </m:rPr>
                      <m:t>∨</m:t>
                    </m:r>
                  </m:oMath>
                </a14:m>
                <a:r>
                  <a:rPr/>
                  <a:t>”.</a:t>
                </a:r>
              </a:p>
              <a:p>
                <a:pPr lvl="0" indent="0" marL="0">
                  <a:buNone/>
                </a:pPr>
                <a:r>
                  <a:rPr/>
                  <a:t>设</a:t>
                </a:r>
                <a14:m>
                  <m:oMath xmlns:m="http://schemas.openxmlformats.org/officeDocument/2006/math">
                    <m:r>
                      <m:t>p</m:t>
                    </m:r>
                  </m:oMath>
                </a14:m>
                <a:r>
                  <a:rPr/>
                  <a:t>: 他现在在上海, </a:t>
                </a:r>
                <a14:m>
                  <m:oMath xmlns:m="http://schemas.openxmlformats.org/officeDocument/2006/math">
                    <m:r>
                      <m:t>q</m:t>
                    </m:r>
                  </m:oMath>
                </a14:m>
                <a:r>
                  <a:rPr/>
                  <a:t>: 他现在在广州.</a:t>
                </a:r>
              </a:p>
              <a:p>
                <a:pPr lvl="0" indent="0" marL="0">
                  <a:buNone/>
                </a:pPr>
                <a:r>
                  <a:rPr/>
                  <a:t>则</a:t>
                </a:r>
                <a14:m>
                  <m:oMath xmlns:m="http://schemas.openxmlformats.org/officeDocument/2006/math">
                    <m:r>
                      <m:t>p</m:t>
                    </m:r>
                    <m:r>
                      <m:rPr>
                        <m:sty m:val="p"/>
                      </m:rPr>
                      <m:t>∨</m:t>
                    </m:r>
                    <m:r>
                      <m:t>q</m:t>
                    </m:r>
                  </m:oMath>
                </a14:m>
                <a:r>
                  <a:rPr/>
                  <a:t>:他现在在上海或者在广州.</a:t>
                </a:r>
              </a:p>
              <a:p>
                <a:pPr lvl="0" indent="0" marL="0">
                  <a:buNone/>
                </a:pPr>
                <a:r>
                  <a:rPr/>
                  <a:t>设</a:t>
                </a:r>
                <a14:m>
                  <m:oMath xmlns:m="http://schemas.openxmlformats.org/officeDocument/2006/math">
                    <m:r>
                      <m:t>r</m:t>
                    </m:r>
                  </m:oMath>
                </a14:m>
                <a:r>
                  <a:rPr/>
                  <a:t>: 我们第一节课上离散数学课, </a:t>
                </a:r>
                <a14:m>
                  <m:oMath xmlns:m="http://schemas.openxmlformats.org/officeDocument/2006/math">
                    <m:r>
                      <m:t>s</m:t>
                    </m:r>
                  </m:oMath>
                </a14:m>
                <a:r>
                  <a:rPr/>
                  <a:t>: 我们第一节课上高等数学课.</a:t>
                </a:r>
              </a:p>
              <a:p>
                <a:pPr lvl="0" indent="0" marL="0">
                  <a:buNone/>
                </a:pPr>
                <a:r>
                  <a:rPr/>
                  <a:t>则</a:t>
                </a:r>
                <a14:m>
                  <m:oMath xmlns:m="http://schemas.openxmlformats.org/officeDocument/2006/math">
                    <m:r>
                      <m:t>r</m:t>
                    </m:r>
                    <m:r>
                      <m:rPr>
                        <m:sty m:val="p"/>
                      </m:rPr>
                      <m:t>∨</m:t>
                    </m:r>
                    <m:r>
                      <m:t>s</m:t>
                    </m:r>
                  </m:oMath>
                </a14:m>
                <a:r>
                  <a:rPr/>
                  <a:t>:我们第一节课上离散数学课或高等数学课.</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定义:设</a:t>
                </a:r>
                <a14:m>
                  <m:oMath xmlns:m="http://schemas.openxmlformats.org/officeDocument/2006/math">
                    <m:r>
                      <m:t>p</m:t>
                    </m:r>
                  </m:oMath>
                </a14:m>
                <a:r>
                  <a:rPr/>
                  <a:t>, </a:t>
                </a:r>
                <a14:m>
                  <m:oMath xmlns:m="http://schemas.openxmlformats.org/officeDocument/2006/math">
                    <m:r>
                      <m:t>q</m:t>
                    </m:r>
                  </m:oMath>
                </a14:m>
                <a:r>
                  <a:rPr/>
                  <a:t>为命题, 复合命题“如果</a:t>
                </a:r>
                <a14:m>
                  <m:oMath xmlns:m="http://schemas.openxmlformats.org/officeDocument/2006/math">
                    <m:r>
                      <m:t>p</m:t>
                    </m:r>
                  </m:oMath>
                </a14:m>
                <a:r>
                  <a:rPr/>
                  <a:t>则</a:t>
                </a:r>
                <a14:m>
                  <m:oMath xmlns:m="http://schemas.openxmlformats.org/officeDocument/2006/math">
                    <m:r>
                      <m:t>q</m:t>
                    </m:r>
                  </m:oMath>
                </a14:m>
                <a:r>
                  <a:rPr/>
                  <a:t>”称为</a:t>
                </a:r>
                <a14:m>
                  <m:oMath xmlns:m="http://schemas.openxmlformats.org/officeDocument/2006/math">
                    <m:r>
                      <m:t>p</m:t>
                    </m:r>
                  </m:oMath>
                </a14:m>
                <a:r>
                  <a:rPr/>
                  <a:t>和</a:t>
                </a:r>
                <a14:m>
                  <m:oMath xmlns:m="http://schemas.openxmlformats.org/officeDocument/2006/math">
                    <m:r>
                      <m:t>q</m:t>
                    </m:r>
                  </m:oMath>
                </a14:m>
                <a:r>
                  <a:rPr/>
                  <a:t>的</a:t>
                </a:r>
                <a:r>
                  <a:rPr b="1"/>
                  <a:t>蕴含式复合命题</a:t>
                </a:r>
                <a:r>
                  <a:rPr/>
                  <a:t>, 记作</a:t>
                </a:r>
                <a14:m>
                  <m:oMath xmlns:m="http://schemas.openxmlformats.org/officeDocument/2006/math">
                    <m:r>
                      <m:t>p</m:t>
                    </m:r>
                    <m:r>
                      <m:rPr>
                        <m:sty m:val="p"/>
                      </m:rPr>
                      <m:t>→</m:t>
                    </m:r>
                    <m:r>
                      <m:t>q</m:t>
                    </m:r>
                  </m:oMath>
                </a14:m>
                <a:r>
                  <a:rPr/>
                  <a:t>.</a:t>
                </a:r>
              </a:p>
              <a:p>
                <a:pPr lvl="0" indent="0" marL="0">
                  <a:buNone/>
                </a:pPr>
                <a:r>
                  <a:rPr/>
                  <a:t>符号</a:t>
                </a:r>
                <a14:m>
                  <m:oMath xmlns:m="http://schemas.openxmlformats.org/officeDocument/2006/math">
                    <m:r>
                      <m:rPr>
                        <m:sty m:val="p"/>
                      </m:rPr>
                      <m:t>→</m:t>
                    </m:r>
                  </m:oMath>
                </a14:m>
                <a:r>
                  <a:rPr/>
                  <a:t>称为</a:t>
                </a:r>
                <a:r>
                  <a:rPr b="1"/>
                  <a:t>蕴含联结词</a:t>
                </a:r>
                <a:r>
                  <a:rPr/>
                  <a:t>(条件联结词).</a:t>
                </a:r>
              </a:p>
              <a:p>
                <a:pPr lvl="0" indent="0" marL="0">
                  <a:buNone/>
                </a:pPr>
                <a:r>
                  <a:rPr/>
                  <a:t>其中</a:t>
                </a:r>
                <a14:m>
                  <m:oMath xmlns:m="http://schemas.openxmlformats.org/officeDocument/2006/math">
                    <m:r>
                      <m:t>p</m:t>
                    </m:r>
                  </m:oMath>
                </a14:m>
                <a:r>
                  <a:rPr/>
                  <a:t>称为条件式的</a:t>
                </a:r>
                <a:r>
                  <a:rPr b="1"/>
                  <a:t>前件</a:t>
                </a:r>
                <a:r>
                  <a:rPr/>
                  <a:t>, </a:t>
                </a:r>
                <a14:m>
                  <m:oMath xmlns:m="http://schemas.openxmlformats.org/officeDocument/2006/math">
                    <m:r>
                      <m:t>q</m:t>
                    </m:r>
                  </m:oMath>
                </a14:m>
                <a:r>
                  <a:rPr/>
                  <a:t>称为条件式的</a:t>
                </a:r>
                <a:r>
                  <a:rPr b="1"/>
                  <a:t>后件</a:t>
                </a:r>
                <a:r>
                  <a:rPr/>
                  <a:t>.</a:t>
                </a:r>
              </a:p>
              <a:p>
                <a:pPr lvl="0" indent="0" marL="0">
                  <a:buNone/>
                </a:pPr>
                <a:r>
                  <a:rPr/>
                  <a:t>复合命题</a:t>
                </a:r>
                <a14:m>
                  <m:oMath xmlns:m="http://schemas.openxmlformats.org/officeDocument/2006/math">
                    <m:r>
                      <m:t>p</m:t>
                    </m:r>
                    <m:r>
                      <m:rPr>
                        <m:sty m:val="p"/>
                      </m:rPr>
                      <m:t>→</m:t>
                    </m:r>
                    <m:r>
                      <m:t>q</m:t>
                    </m:r>
                  </m:oMath>
                </a14:m>
                <a:r>
                  <a:rPr/>
                  <a:t>的真值由下表给出.</a:t>
                </a:r>
              </a:p>
              <a:p>
                <a:pPr lvl="0" indent="0" marL="0">
                  <a:buNone/>
                </a:pPr>
                <a:r>
                  <a:rPr/>
                  <a:t> </a:t>
                </a:r>
              </a:p>
              <a:p>
                <a:pPr lvl="0" indent="0" marL="0">
                  <a:buNone/>
                </a:pPr>
                <a14:m>
                  <m:oMathPara xmlns:m="http://schemas.openxmlformats.org/officeDocument/2006/math">
                    <m:oMathParaPr>
                      <m:jc m:val="center"/>
                    </m:oMathParaPr>
                    <m:oMath>
                      <m:m>
                        <m:mPr>
                          <m:baseJc m:val="center"/>
                          <m:plcHide m:val="1"/>
                          <m:mcs>
                            <m:mc>
                              <m:mcPr>
                                <m:mcJc m:val="center"/>
                                <m:count m:val="1"/>
                              </m:mcPr>
                            </m:mc>
                            <m:mc>
                              <m:mcPr>
                                <m:mcJc m:val="center"/>
                                <m:count m:val="1"/>
                              </m:mcPr>
                            </m:mc>
                            <m:mc>
                              <m:mcPr>
                                <m:mcJc m:val="center"/>
                                <m:count m:val="1"/>
                              </m:mcPr>
                            </m:mc>
                          </m:mcs>
                        </m:mPr>
                        <m:mr>
                          <m:e>
                            <m:r>
                              <m:t>p</m:t>
                            </m:r>
                          </m:e>
                          <m:e>
                            <m:r>
                              <m:t>q</m:t>
                            </m:r>
                          </m:e>
                          <m:e>
                            <m:r>
                              <m:t>p</m:t>
                            </m:r>
                            <m:r>
                              <m:rPr>
                                <m:sty m:val="p"/>
                              </m:rPr>
                              <m:t>→</m:t>
                            </m:r>
                            <m:r>
                              <m:t>q</m:t>
                            </m:r>
                          </m:e>
                        </m:mr>
                        <m:mr>
                          <m:e>
                            <m:r>
                              <m:t>0</m:t>
                            </m:r>
                          </m:e>
                          <m:e>
                            <m:r>
                              <m:t>0</m:t>
                            </m:r>
                          </m:e>
                          <m:e>
                            <m:r>
                              <m:t>1</m:t>
                            </m:r>
                          </m:e>
                        </m:mr>
                        <m:mr>
                          <m:e>
                            <m:r>
                              <m:t>0</m:t>
                            </m:r>
                          </m:e>
                          <m:e>
                            <m:r>
                              <m:t>1</m:t>
                            </m:r>
                          </m:e>
                          <m:e>
                            <m:r>
                              <m:t>1</m:t>
                            </m:r>
                          </m:e>
                        </m:mr>
                        <m:mr>
                          <m:e>
                            <m:r>
                              <m:t>1</m:t>
                            </m:r>
                          </m:e>
                          <m:e>
                            <m:r>
                              <m:t>0</m:t>
                            </m:r>
                          </m:e>
                          <m:e>
                            <m:r>
                              <m:t>0</m:t>
                            </m:r>
                          </m:e>
                        </m:mr>
                        <m:mr>
                          <m:e>
                            <m:r>
                              <m:t>1</m:t>
                            </m:r>
                          </m:e>
                          <m:e>
                            <m:r>
                              <m:t>1</m:t>
                            </m:r>
                          </m:e>
                          <m:e>
                            <m:r>
                              <m:t>1</m:t>
                            </m:r>
                          </m:e>
                        </m:mr>
                      </m:m>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设</a:t>
                </a:r>
                <a14:m>
                  <m:oMath xmlns:m="http://schemas.openxmlformats.org/officeDocument/2006/math">
                    <m:r>
                      <m:t>p</m:t>
                    </m:r>
                  </m:oMath>
                </a14:m>
                <a:r>
                  <a:rPr/>
                  <a:t>: 他有时间, </a:t>
                </a:r>
                <a14:m>
                  <m:oMath xmlns:m="http://schemas.openxmlformats.org/officeDocument/2006/math">
                    <m:r>
                      <m:t>q</m:t>
                    </m:r>
                  </m:oMath>
                </a14:m>
                <a:r>
                  <a:rPr/>
                  <a:t>: 他会帮助你,</a:t>
                </a:r>
              </a:p>
              <a:p>
                <a:pPr lvl="0" indent="0" marL="0">
                  <a:buNone/>
                </a:pPr>
                <a:r>
                  <a:rPr/>
                  <a:t>则</a:t>
                </a:r>
                <a14:m>
                  <m:oMath xmlns:m="http://schemas.openxmlformats.org/officeDocument/2006/math">
                    <m:r>
                      <m:t>p</m:t>
                    </m:r>
                    <m:r>
                      <m:rPr>
                        <m:sty m:val="p"/>
                      </m:rPr>
                      <m:t>→</m:t>
                    </m:r>
                    <m:r>
                      <m:t>q</m:t>
                    </m:r>
                  </m:oMath>
                </a14:m>
                <a:r>
                  <a:rPr/>
                  <a:t>:如果他有时间, 那么他会帮助你.</a:t>
                </a:r>
              </a:p>
              <a:p>
                <a:pPr lvl="0" indent="0" marL="0">
                  <a:buNone/>
                </a:pPr>
                <a:r>
                  <a:rPr/>
                  <a:t>设</a:t>
                </a:r>
                <a14:m>
                  <m:oMath xmlns:m="http://schemas.openxmlformats.org/officeDocument/2006/math">
                    <m:r>
                      <m:t>p</m:t>
                    </m:r>
                  </m:oMath>
                </a14:m>
                <a:r>
                  <a:rPr/>
                  <a:t>: 如果鲨鱼会飞, </a:t>
                </a:r>
                <a14:m>
                  <m:oMath xmlns:m="http://schemas.openxmlformats.org/officeDocument/2006/math">
                    <m:r>
                      <m:t>q</m:t>
                    </m:r>
                  </m:oMath>
                </a14:m>
                <a:r>
                  <a:rPr/>
                  <a:t>: 长城位于中国北方,</a:t>
                </a:r>
              </a:p>
              <a:p>
                <a:pPr lvl="0" indent="0" marL="0">
                  <a:buNone/>
                </a:pPr>
                <a:r>
                  <a:rPr/>
                  <a:t>则</a:t>
                </a:r>
                <a14:m>
                  <m:oMath xmlns:m="http://schemas.openxmlformats.org/officeDocument/2006/math">
                    <m:r>
                      <m:t>p</m:t>
                    </m:r>
                    <m:r>
                      <m:rPr>
                        <m:sty m:val="p"/>
                      </m:rPr>
                      <m:t>→</m:t>
                    </m:r>
                    <m:r>
                      <m:t>q</m:t>
                    </m:r>
                  </m:oMath>
                </a14:m>
                <a:r>
                  <a:rPr/>
                  <a:t>:如果鲨鱼会飞, 则长城位于中国北方.</a:t>
                </a:r>
              </a:p>
              <a:p>
                <a:pPr lvl="0" indent="0" marL="0">
                  <a:buNone/>
                </a:pPr>
                <a:r>
                  <a:rPr/>
                  <a:t>因为命题</a:t>
                </a:r>
                <a14:m>
                  <m:oMath xmlns:m="http://schemas.openxmlformats.org/officeDocument/2006/math">
                    <m:r>
                      <m:t>p</m:t>
                    </m:r>
                  </m:oMath>
                </a14:m>
                <a:r>
                  <a:rPr/>
                  <a:t>为假, 命题</a:t>
                </a:r>
                <a14:m>
                  <m:oMath xmlns:m="http://schemas.openxmlformats.org/officeDocument/2006/math">
                    <m:r>
                      <m:t>q</m:t>
                    </m:r>
                  </m:oMath>
                </a14:m>
                <a:r>
                  <a:rPr/>
                  <a:t>为真, 故命题</a:t>
                </a:r>
                <a14:m>
                  <m:oMath xmlns:m="http://schemas.openxmlformats.org/officeDocument/2006/math">
                    <m:r>
                      <m:t>p</m:t>
                    </m:r>
                    <m:r>
                      <m:rPr>
                        <m:sty m:val="p"/>
                      </m:rPr>
                      <m:t>→</m:t>
                    </m:r>
                    <m:r>
                      <m:t>q</m:t>
                    </m:r>
                  </m:oMath>
                </a14:m>
                <a:r>
                  <a:rPr/>
                  <a:t>为真.</a:t>
                </a:r>
              </a:p>
              <a:p>
                <a:pPr lvl="0" indent="0" marL="0">
                  <a:buNone/>
                </a:pPr>
                <a:r>
                  <a:rPr/>
                  <a:t> </a:t>
                </a:r>
              </a:p>
              <a:p>
                <a:pPr lvl="0" indent="0" marL="0">
                  <a:buNone/>
                </a:pPr>
                <a:r>
                  <a:rPr/>
                  <a:t>在自然语言中, “如果</a:t>
                </a:r>
                <a14:m>
                  <m:oMath xmlns:m="http://schemas.openxmlformats.org/officeDocument/2006/math">
                    <m:r>
                      <m:rPr>
                        <m:sty m:val="p"/>
                      </m:rPr>
                      <m:t>⋯</m:t>
                    </m:r>
                  </m:oMath>
                </a14:m>
                <a:r>
                  <a:rPr/>
                  <a:t>”和“则</a:t>
                </a:r>
                <a14:m>
                  <m:oMath xmlns:m="http://schemas.openxmlformats.org/officeDocument/2006/math">
                    <m:r>
                      <m:rPr>
                        <m:sty m:val="p"/>
                      </m:rPr>
                      <m:t>⋯</m:t>
                    </m:r>
                  </m:oMath>
                </a14:m>
                <a:r>
                  <a:rPr/>
                  <a:t>”之间通常存在某种内在的联系.</a:t>
                </a:r>
              </a:p>
              <a:p>
                <a:pPr lvl="0" indent="0" marL="0">
                  <a:buNone/>
                </a:pPr>
                <a:r>
                  <a:rPr/>
                  <a:t>而在数理逻辑中, 对于</a:t>
                </a:r>
                <a14:m>
                  <m:oMath xmlns:m="http://schemas.openxmlformats.org/officeDocument/2006/math">
                    <m:r>
                      <m:t>p</m:t>
                    </m:r>
                    <m:r>
                      <m:rPr>
                        <m:sty m:val="p"/>
                      </m:rPr>
                      <m:t>→</m:t>
                    </m:r>
                    <m:r>
                      <m:t>q</m:t>
                    </m:r>
                  </m:oMath>
                </a14:m>
                <a:r>
                  <a:rPr/>
                  <a:t>来说, 只要</a:t>
                </a:r>
                <a14:m>
                  <m:oMath xmlns:m="http://schemas.openxmlformats.org/officeDocument/2006/math">
                    <m:r>
                      <m:t>p</m:t>
                    </m:r>
                  </m:oMath>
                </a14:m>
                <a:r>
                  <a:rPr/>
                  <a:t>和</a:t>
                </a:r>
                <a14:m>
                  <m:oMath xmlns:m="http://schemas.openxmlformats.org/officeDocument/2006/math">
                    <m:r>
                      <m:t>q</m:t>
                    </m:r>
                  </m:oMath>
                </a14:m>
                <a:r>
                  <a:rPr/>
                  <a:t>是命题, </a:t>
                </a:r>
                <a14:m>
                  <m:oMath xmlns:m="http://schemas.openxmlformats.org/officeDocument/2006/math">
                    <m:r>
                      <m:t>p</m:t>
                    </m:r>
                    <m:r>
                      <m:rPr>
                        <m:sty m:val="p"/>
                      </m:rPr>
                      <m:t>→</m:t>
                    </m:r>
                    <m:r>
                      <m:t>q</m:t>
                    </m:r>
                  </m:oMath>
                </a14:m>
                <a:r>
                  <a:rPr/>
                  <a:t>就有意义, 而不要求</a:t>
                </a:r>
                <a14:m>
                  <m:oMath xmlns:m="http://schemas.openxmlformats.org/officeDocument/2006/math">
                    <m:r>
                      <m:t>p</m:t>
                    </m:r>
                  </m:oMath>
                </a14:m>
                <a:r>
                  <a:rPr/>
                  <a:t>和</a:t>
                </a:r>
                <a14:m>
                  <m:oMath xmlns:m="http://schemas.openxmlformats.org/officeDocument/2006/math">
                    <m:r>
                      <m:t>q</m:t>
                    </m:r>
                  </m:oMath>
                </a14:m>
                <a:r>
                  <a:rPr/>
                  <a:t>一定有什么关系.</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14:m>
                  <m:oMath xmlns:m="http://schemas.openxmlformats.org/officeDocument/2006/math">
                    <m:r>
                      <m:t>p</m:t>
                    </m:r>
                    <m:r>
                      <m:rPr>
                        <m:sty m:val="p"/>
                      </m:rPr>
                      <m:t>→</m:t>
                    </m:r>
                    <m:r>
                      <m:t>q</m:t>
                    </m:r>
                  </m:oMath>
                </a14:m>
                <a:r>
                  <a:rPr/>
                  <a:t>的逻辑关系为</a:t>
                </a:r>
                <a14:m>
                  <m:oMath xmlns:m="http://schemas.openxmlformats.org/officeDocument/2006/math">
                    <m:r>
                      <m:t>q</m:t>
                    </m:r>
                  </m:oMath>
                </a14:m>
                <a:r>
                  <a:rPr/>
                  <a:t>是</a:t>
                </a:r>
                <a14:m>
                  <m:oMath xmlns:m="http://schemas.openxmlformats.org/officeDocument/2006/math">
                    <m:r>
                      <m:t>p</m:t>
                    </m:r>
                  </m:oMath>
                </a14:m>
                <a:r>
                  <a:rPr/>
                  <a:t>的</a:t>
                </a:r>
                <a:r>
                  <a:rPr b="1"/>
                  <a:t>必要条件</a:t>
                </a:r>
                <a:r>
                  <a:rPr/>
                  <a:t>, 或</a:t>
                </a:r>
                <a14:m>
                  <m:oMath xmlns:m="http://schemas.openxmlformats.org/officeDocument/2006/math">
                    <m:r>
                      <m:t>p</m:t>
                    </m:r>
                  </m:oMath>
                </a14:m>
                <a:r>
                  <a:rPr/>
                  <a:t>是</a:t>
                </a:r>
                <a14:m>
                  <m:oMath xmlns:m="http://schemas.openxmlformats.org/officeDocument/2006/math">
                    <m:r>
                      <m:t>q</m:t>
                    </m:r>
                  </m:oMath>
                </a14:m>
                <a:r>
                  <a:rPr/>
                  <a:t>的</a:t>
                </a:r>
                <a:r>
                  <a:rPr b="1"/>
                  <a:t>充分条件</a:t>
                </a:r>
                <a:r>
                  <a:rPr/>
                  <a:t>.</a:t>
                </a:r>
              </a:p>
              <a:p>
                <a:pPr lvl="0" indent="0" marL="0">
                  <a:buNone/>
                </a:pPr>
                <a:r>
                  <a:rPr/>
                  <a:t>在自然语言里, 特别是在数学中, </a:t>
                </a:r>
                <a14:m>
                  <m:oMath xmlns:m="http://schemas.openxmlformats.org/officeDocument/2006/math">
                    <m:r>
                      <m:t>q</m:t>
                    </m:r>
                  </m:oMath>
                </a14:m>
                <a:r>
                  <a:rPr/>
                  <a:t>是</a:t>
                </a:r>
                <a14:m>
                  <m:oMath xmlns:m="http://schemas.openxmlformats.org/officeDocument/2006/math">
                    <m:r>
                      <m:t>p</m:t>
                    </m:r>
                  </m:oMath>
                </a14:m>
                <a:r>
                  <a:rPr/>
                  <a:t>的必要条件有很多不同的叙述方式:</a:t>
                </a:r>
              </a:p>
              <a:p>
                <a:pPr lvl="0"/>
                <a:r>
                  <a:rPr/>
                  <a:t>“只要</a:t>
                </a:r>
                <a14:m>
                  <m:oMath xmlns:m="http://schemas.openxmlformats.org/officeDocument/2006/math">
                    <m:r>
                      <m:t>p</m:t>
                    </m:r>
                  </m:oMath>
                </a14:m>
                <a:r>
                  <a:rPr/>
                  <a:t>, 就</a:t>
                </a:r>
                <a14:m>
                  <m:oMath xmlns:m="http://schemas.openxmlformats.org/officeDocument/2006/math">
                    <m:r>
                      <m:t>q</m:t>
                    </m:r>
                  </m:oMath>
                </a14:m>
                <a:r>
                  <a:rPr/>
                  <a:t>”</a:t>
                </a:r>
              </a:p>
              <a:p>
                <a:pPr lvl="0"/>
                <a:r>
                  <a:rPr/>
                  <a:t>“只有</a:t>
                </a:r>
                <a14:m>
                  <m:oMath xmlns:m="http://schemas.openxmlformats.org/officeDocument/2006/math">
                    <m:r>
                      <m:t>q</m:t>
                    </m:r>
                  </m:oMath>
                </a14:m>
                <a:r>
                  <a:rPr/>
                  <a:t>才</a:t>
                </a:r>
                <a14:m>
                  <m:oMath xmlns:m="http://schemas.openxmlformats.org/officeDocument/2006/math">
                    <m:r>
                      <m:t>p</m:t>
                    </m:r>
                  </m:oMath>
                </a14:m>
                <a:r>
                  <a:rPr/>
                  <a:t>”</a:t>
                </a:r>
              </a:p>
              <a:p>
                <a:pPr lvl="0"/>
                <a:r>
                  <a:rPr/>
                  <a:t>“如果</a:t>
                </a:r>
                <a14:m>
                  <m:oMath xmlns:m="http://schemas.openxmlformats.org/officeDocument/2006/math">
                    <m:r>
                      <m:t>p</m:t>
                    </m:r>
                  </m:oMath>
                </a14:m>
                <a:r>
                  <a:rPr/>
                  <a:t>, 那么</a:t>
                </a:r>
                <a14:m>
                  <m:oMath xmlns:m="http://schemas.openxmlformats.org/officeDocument/2006/math">
                    <m:r>
                      <m:t>q</m:t>
                    </m:r>
                  </m:oMath>
                </a14:m>
                <a:r>
                  <a:rPr/>
                  <a:t>”</a:t>
                </a:r>
              </a:p>
              <a:p>
                <a:pPr lvl="0"/>
                <a:r>
                  <a:rPr/>
                  <a:t>“除非</a:t>
                </a:r>
                <a14:m>
                  <m:oMath xmlns:m="http://schemas.openxmlformats.org/officeDocument/2006/math">
                    <m:r>
                      <m:t>q</m:t>
                    </m:r>
                  </m:oMath>
                </a14:m>
                <a:r>
                  <a:rPr/>
                  <a:t>才</a:t>
                </a:r>
                <a14:m>
                  <m:oMath xmlns:m="http://schemas.openxmlformats.org/officeDocument/2006/math">
                    <m:r>
                      <m:t>p</m:t>
                    </m:r>
                  </m:oMath>
                </a14:m>
                <a:r>
                  <a:rPr/>
                  <a:t>”</a:t>
                </a:r>
              </a:p>
              <a:p>
                <a:pPr lvl="0"/>
                <a:r>
                  <a:rPr/>
                  <a:t>“因为</a:t>
                </a:r>
                <a14:m>
                  <m:oMath xmlns:m="http://schemas.openxmlformats.org/officeDocument/2006/math">
                    <m:r>
                      <m:t>p</m:t>
                    </m:r>
                  </m:oMath>
                </a14:m>
                <a:r>
                  <a:rPr/>
                  <a:t>, 所以</a:t>
                </a:r>
                <a14:m>
                  <m:oMath xmlns:m="http://schemas.openxmlformats.org/officeDocument/2006/math">
                    <m:r>
                      <m:t>q</m:t>
                    </m:r>
                  </m:oMath>
                </a14:m>
                <a:r>
                  <a:rPr/>
                  <a:t>”</a:t>
                </a:r>
              </a:p>
              <a:p>
                <a:pPr lvl="0" indent="0" marL="0">
                  <a:buNone/>
                </a:pPr>
                <a:r>
                  <a:rPr/>
                  <a:t>以上各种叙述方式表面上有所不同，但都表达的是</a:t>
                </a:r>
                <a14:m>
                  <m:oMath xmlns:m="http://schemas.openxmlformats.org/officeDocument/2006/math">
                    <m:r>
                      <m:t>q</m:t>
                    </m:r>
                  </m:oMath>
                </a14:m>
                <a:r>
                  <a:rPr/>
                  <a:t>是</a:t>
                </a:r>
                <a14:m>
                  <m:oMath xmlns:m="http://schemas.openxmlformats.org/officeDocument/2006/math">
                    <m:r>
                      <m:t>p</m:t>
                    </m:r>
                  </m:oMath>
                </a14:m>
                <a:r>
                  <a:rPr/>
                  <a:t>的必要条件，因而所用联结词均应符号化为</a:t>
                </a:r>
                <a14:m>
                  <m:oMath xmlns:m="http://schemas.openxmlformats.org/officeDocument/2006/math">
                    <m:r>
                      <m:t>p</m:t>
                    </m:r>
                    <m:r>
                      <m:rPr>
                        <m:sty m:val="p"/>
                      </m:rPr>
                      <m:t>→</m:t>
                    </m:r>
                    <m:r>
                      <m:t>q</m:t>
                    </m:r>
                  </m:oMath>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例:</a:t>
                </a:r>
              </a:p>
              <a:p>
                <a:pPr lvl="0" indent="-457200" marL="457200">
                  <a:buAutoNum type="arabicParenBoth"/>
                </a:pPr>
                <a:r>
                  <a:rPr/>
                  <a:t>如果天下雨, 那么我就骑自行车上学.</a:t>
                </a:r>
              </a:p>
              <a:p>
                <a:pPr lvl="0" indent="-457200" marL="457200">
                  <a:buAutoNum type="arabicParenBoth"/>
                </a:pPr>
                <a:r>
                  <a:rPr/>
                  <a:t>只要天下雨, 我就骑自行车上学.</a:t>
                </a:r>
              </a:p>
              <a:p>
                <a:pPr lvl="0" indent="-457200" marL="457200">
                  <a:buAutoNum type="arabicParenBoth"/>
                </a:pPr>
                <a:r>
                  <a:rPr/>
                  <a:t>天下雨, 所以我骑自行车上学.</a:t>
                </a:r>
              </a:p>
              <a:p>
                <a:pPr lvl="0" indent="0" marL="0">
                  <a:buNone/>
                </a:pPr>
                <a:r>
                  <a:rPr/>
                  <a:t>设</a:t>
                </a:r>
                <a14:m>
                  <m:oMath xmlns:m="http://schemas.openxmlformats.org/officeDocument/2006/math">
                    <m:r>
                      <m:t>p</m:t>
                    </m:r>
                  </m:oMath>
                </a14:m>
                <a:r>
                  <a:rPr/>
                  <a:t>: 天下雨, </a:t>
                </a:r>
                <a14:m>
                  <m:oMath xmlns:m="http://schemas.openxmlformats.org/officeDocument/2006/math">
                    <m:r>
                      <m:t>q</m:t>
                    </m:r>
                  </m:oMath>
                </a14:m>
                <a:r>
                  <a:rPr/>
                  <a:t>: 我骑自行车上学, 上述命题可符号化为:</a:t>
                </a:r>
                <a14:m>
                  <m:oMath xmlns:m="http://schemas.openxmlformats.org/officeDocument/2006/math">
                    <m:r>
                      <m:t>p</m:t>
                    </m:r>
                    <m:r>
                      <m:rPr>
                        <m:sty m:val="p"/>
                      </m:rPr>
                      <m:t>→</m:t>
                    </m:r>
                    <m:r>
                      <m:t>q</m:t>
                    </m:r>
                  </m:oMath>
                </a14:m>
                <a:r>
                  <a:rPr/>
                  <a:t>.</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定义:设</a:t>
                </a:r>
                <a14:m>
                  <m:oMath xmlns:m="http://schemas.openxmlformats.org/officeDocument/2006/math">
                    <m:r>
                      <m:t>p</m:t>
                    </m:r>
                  </m:oMath>
                </a14:m>
                <a:r>
                  <a:rPr/>
                  <a:t>和</a:t>
                </a:r>
                <a14:m>
                  <m:oMath xmlns:m="http://schemas.openxmlformats.org/officeDocument/2006/math">
                    <m:r>
                      <m:t>q</m:t>
                    </m:r>
                  </m:oMath>
                </a14:m>
                <a:r>
                  <a:rPr/>
                  <a:t>为命题, 复合命题“</a:t>
                </a:r>
                <a14:m>
                  <m:oMath xmlns:m="http://schemas.openxmlformats.org/officeDocument/2006/math">
                    <m:r>
                      <m:t>p</m:t>
                    </m:r>
                  </m:oMath>
                </a14:m>
                <a:r>
                  <a:rPr/>
                  <a:t>当且仅当</a:t>
                </a:r>
                <a14:m>
                  <m:oMath xmlns:m="http://schemas.openxmlformats.org/officeDocument/2006/math">
                    <m:r>
                      <m:t>q</m:t>
                    </m:r>
                  </m:oMath>
                </a14:m>
                <a:r>
                  <a:rPr/>
                  <a:t>”称为</a:t>
                </a:r>
                <a14:m>
                  <m:oMath xmlns:m="http://schemas.openxmlformats.org/officeDocument/2006/math">
                    <m:r>
                      <m:t>p</m:t>
                    </m:r>
                  </m:oMath>
                </a14:m>
                <a:r>
                  <a:rPr/>
                  <a:t>和</a:t>
                </a:r>
                <a14:m>
                  <m:oMath xmlns:m="http://schemas.openxmlformats.org/officeDocument/2006/math">
                    <m:r>
                      <m:t>q</m:t>
                    </m:r>
                  </m:oMath>
                </a14:m>
                <a:r>
                  <a:rPr/>
                  <a:t>的</a:t>
                </a:r>
                <a:r>
                  <a:rPr b="1"/>
                  <a:t>等价式复合命题</a:t>
                </a:r>
                <a:r>
                  <a:rPr/>
                  <a:t>, 记作</a:t>
                </a:r>
                <a14:m>
                  <m:oMath xmlns:m="http://schemas.openxmlformats.org/officeDocument/2006/math">
                    <m:r>
                      <m:t>p</m:t>
                    </m:r>
                    <m:r>
                      <m:rPr>
                        <m:sty m:val="p"/>
                      </m:rPr>
                      <m:t>↔</m:t>
                    </m:r>
                    <m:r>
                      <m:t>q</m:t>
                    </m:r>
                  </m:oMath>
                </a14:m>
                <a:r>
                  <a:rPr/>
                  <a:t>.</a:t>
                </a:r>
              </a:p>
              <a:p>
                <a:pPr lvl="0" indent="0" marL="0">
                  <a:buNone/>
                </a:pPr>
                <a:r>
                  <a:rPr/>
                  <a:t>符号</a:t>
                </a:r>
                <a14:m>
                  <m:oMath xmlns:m="http://schemas.openxmlformats.org/officeDocument/2006/math">
                    <m:r>
                      <m:rPr>
                        <m:sty m:val="p"/>
                      </m:rPr>
                      <m:t>↔</m:t>
                    </m:r>
                  </m:oMath>
                </a14:m>
                <a:r>
                  <a:rPr/>
                  <a:t>称为</a:t>
                </a:r>
                <a:r>
                  <a:rPr b="1"/>
                  <a:t>等价联结词</a:t>
                </a:r>
                <a:r>
                  <a:rPr/>
                  <a:t>(双条件联结词).</a:t>
                </a:r>
              </a:p>
              <a:p>
                <a:pPr lvl="0" indent="0" marL="0">
                  <a:buNone/>
                </a:pPr>
                <a:r>
                  <a:rPr/>
                  <a:t>复合命题</a:t>
                </a:r>
                <a14:m>
                  <m:oMath xmlns:m="http://schemas.openxmlformats.org/officeDocument/2006/math">
                    <m:r>
                      <m:t>p</m:t>
                    </m:r>
                    <m:r>
                      <m:rPr>
                        <m:sty m:val="p"/>
                      </m:rPr>
                      <m:t>↔</m:t>
                    </m:r>
                    <m:r>
                      <m:t>q</m:t>
                    </m:r>
                  </m:oMath>
                </a14:m>
                <a:r>
                  <a:rPr/>
                  <a:t>的真值由下表给出.</a:t>
                </a:r>
              </a:p>
              <a:p>
                <a:pPr lvl="0" indent="0" marL="0">
                  <a:buNone/>
                </a:pPr>
                <a:r>
                  <a:rPr/>
                  <a:t> </a:t>
                </a:r>
              </a:p>
              <a:p>
                <a:pPr lvl="0" indent="0" marL="0">
                  <a:buNone/>
                </a:pPr>
                <a14:m>
                  <m:oMathPara xmlns:m="http://schemas.openxmlformats.org/officeDocument/2006/math">
                    <m:oMathParaPr>
                      <m:jc m:val="center"/>
                    </m:oMathParaPr>
                    <m:oMath>
                      <m:m>
                        <m:mPr>
                          <m:baseJc m:val="center"/>
                          <m:plcHide m:val="1"/>
                          <m:mcs>
                            <m:mc>
                              <m:mcPr>
                                <m:mcJc m:val="center"/>
                                <m:count m:val="1"/>
                              </m:mcPr>
                            </m:mc>
                            <m:mc>
                              <m:mcPr>
                                <m:mcJc m:val="center"/>
                                <m:count m:val="1"/>
                              </m:mcPr>
                            </m:mc>
                            <m:mc>
                              <m:mcPr>
                                <m:mcJc m:val="center"/>
                                <m:count m:val="1"/>
                              </m:mcPr>
                            </m:mc>
                          </m:mcs>
                        </m:mPr>
                        <m:mr>
                          <m:e>
                            <m:r>
                              <m:t>p</m:t>
                            </m:r>
                          </m:e>
                          <m:e>
                            <m:r>
                              <m:t>q</m:t>
                            </m:r>
                          </m:e>
                          <m:e>
                            <m:r>
                              <m:t>p</m:t>
                            </m:r>
                            <m:r>
                              <m:rPr>
                                <m:sty m:val="p"/>
                              </m:rPr>
                              <m:t>↔</m:t>
                            </m:r>
                            <m:r>
                              <m:t>q</m:t>
                            </m:r>
                          </m:e>
                        </m:mr>
                        <m:mr>
                          <m:e>
                            <m:r>
                              <m:t>0</m:t>
                            </m:r>
                          </m:e>
                          <m:e>
                            <m:r>
                              <m:t>0</m:t>
                            </m:r>
                          </m:e>
                          <m:e>
                            <m:r>
                              <m:t>1</m:t>
                            </m:r>
                          </m:e>
                        </m:mr>
                        <m:mr>
                          <m:e>
                            <m:r>
                              <m:t>0</m:t>
                            </m:r>
                          </m:e>
                          <m:e>
                            <m:r>
                              <m:t>1</m:t>
                            </m:r>
                          </m:e>
                          <m:e>
                            <m:r>
                              <m:t>0</m:t>
                            </m:r>
                          </m:e>
                        </m:mr>
                        <m:mr>
                          <m:e>
                            <m:r>
                              <m:t>1</m:t>
                            </m:r>
                          </m:e>
                          <m:e>
                            <m:r>
                              <m:t>0</m:t>
                            </m:r>
                          </m:e>
                          <m:e>
                            <m:r>
                              <m:t>0</m:t>
                            </m:r>
                          </m:e>
                        </m:mr>
                        <m:mr>
                          <m:e>
                            <m:r>
                              <m:t>1</m:t>
                            </m:r>
                          </m:e>
                          <m:e>
                            <m:r>
                              <m:t>1</m:t>
                            </m:r>
                          </m:e>
                          <m:e>
                            <m:r>
                              <m:t>1</m:t>
                            </m:r>
                          </m:e>
                        </m:mr>
                      </m:m>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在自然语言中, “当且仅当”, “等价于”, “同</a:t>
                </a:r>
                <a14:m>
                  <m:oMath xmlns:m="http://schemas.openxmlformats.org/officeDocument/2006/math">
                    <m:r>
                      <m:rPr>
                        <m:sty m:val="p"/>
                      </m:rPr>
                      <m:t>⋯</m:t>
                    </m:r>
                  </m:oMath>
                </a14:m>
                <a:r>
                  <a:rPr/>
                  <a:t>一样”等都可以符号化为</a:t>
                </a:r>
                <a14:m>
                  <m:oMath xmlns:m="http://schemas.openxmlformats.org/officeDocument/2006/math">
                    <m:r>
                      <m:rPr>
                        <m:sty m:val="p"/>
                      </m:rPr>
                      <m:t>↔</m:t>
                    </m:r>
                  </m:oMath>
                </a14:m>
                <a:r>
                  <a:rPr/>
                  <a:t>.</a:t>
                </a:r>
              </a:p>
              <a:p>
                <a:pPr lvl="0" indent="0" marL="0">
                  <a:buNone/>
                </a:pPr>
                <a:r>
                  <a:rPr/>
                  <a:t>双条件式表示的基本逻辑关系为</a:t>
                </a:r>
                <a14:m>
                  <m:oMath xmlns:m="http://schemas.openxmlformats.org/officeDocument/2006/math">
                    <m:r>
                      <m:t>p</m:t>
                    </m:r>
                  </m:oMath>
                </a14:m>
                <a:r>
                  <a:rPr/>
                  <a:t>与</a:t>
                </a:r>
                <a14:m>
                  <m:oMath xmlns:m="http://schemas.openxmlformats.org/officeDocument/2006/math">
                    <m:r>
                      <m:t>q</m:t>
                    </m:r>
                  </m:oMath>
                </a14:m>
                <a:r>
                  <a:rPr/>
                  <a:t>互为充分必要条件.</a:t>
                </a:r>
              </a:p>
              <a:p>
                <a:pPr lvl="0" indent="0" marL="0">
                  <a:buNone/>
                </a:pPr>
                <a:r>
                  <a:rPr/>
                  <a:t>设</a:t>
                </a:r>
                <a14:m>
                  <m:oMath xmlns:m="http://schemas.openxmlformats.org/officeDocument/2006/math">
                    <m:r>
                      <m:t>p</m:t>
                    </m:r>
                  </m:oMath>
                </a14:m>
                <a:r>
                  <a:rPr/>
                  <a:t>: 两圆面积相等, </a:t>
                </a:r>
                <a14:m>
                  <m:oMath xmlns:m="http://schemas.openxmlformats.org/officeDocument/2006/math">
                    <m:r>
                      <m:t>q</m:t>
                    </m:r>
                  </m:oMath>
                </a14:m>
                <a:r>
                  <a:rPr/>
                  <a:t>: 两圆半径相等,</a:t>
                </a:r>
              </a:p>
              <a:p>
                <a:pPr lvl="0" indent="0" marL="0">
                  <a:buNone/>
                </a:pPr>
                <a:r>
                  <a:rPr/>
                  <a:t>则</a:t>
                </a:r>
                <a14:m>
                  <m:oMath xmlns:m="http://schemas.openxmlformats.org/officeDocument/2006/math">
                    <m:r>
                      <m:t>p</m:t>
                    </m:r>
                    <m:r>
                      <m:rPr>
                        <m:sty m:val="p"/>
                      </m:rPr>
                      <m:t>↔</m:t>
                    </m:r>
                    <m:r>
                      <m:t>q</m:t>
                    </m:r>
                  </m:oMath>
                </a14:m>
                <a:r>
                  <a:rPr/>
                  <a:t>:两圆面积相等当且仅当两圆半径相等.</a:t>
                </a:r>
              </a:p>
              <a:p>
                <a:pPr lvl="0" indent="0" marL="0">
                  <a:buNone/>
                </a:pPr>
                <a:r>
                  <a:rPr/>
                  <a:t>复合命题的真值只取决于各原子命题的真值, 而与它们的内容无关.</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总结一下</a:t>
                </a:r>
              </a:p>
              <a:p>
                <a:pPr lvl="0" indent="0" marL="0">
                  <a:buNone/>
                </a:pPr>
                <a:r>
                  <a:rPr/>
                  <a:t> </a:t>
                </a:r>
              </a:p>
              <a:p>
                <a:pPr lvl="0" indent="0" marL="0">
                  <a:buNone/>
                </a:pPr>
                <a14:m>
                  <m:oMathPara xmlns:m="http://schemas.openxmlformats.org/officeDocument/2006/math">
                    <m:oMathParaPr>
                      <m:jc m:val="center"/>
                    </m:oMathParaPr>
                    <m:oMath>
                      <m:m>
                        <m:mPr>
                          <m:baseJc m:val="center"/>
                          <m:plcHide m:val="1"/>
                          <m:mcs>
                            <m:mc>
                              <m:mcPr>
                                <m:mcJc m:val="center"/>
                                <m:count m:val="1"/>
                              </m:mcPr>
                            </m:mc>
                            <m:mc>
                              <m:mcPr>
                                <m:mcJc m:val="center"/>
                                <m:count m:val="1"/>
                              </m:mcPr>
                            </m:mc>
                            <m:mc>
                              <m:mcPr>
                                <m:mcJc m:val="center"/>
                                <m:count m:val="1"/>
                              </m:mcPr>
                            </m:mc>
                            <m:mc>
                              <m:mcPr>
                                <m:mcJc m:val="center"/>
                                <m:count m:val="1"/>
                              </m:mcPr>
                            </m:mc>
                            <m:mc>
                              <m:mcPr>
                                <m:mcJc m:val="center"/>
                                <m:count m:val="1"/>
                              </m:mcPr>
                            </m:mc>
                            <m:mc>
                              <m:mcPr>
                                <m:mcJc m:val="center"/>
                                <m:count m:val="1"/>
                              </m:mcPr>
                            </m:mc>
                            <m:mc>
                              <m:mcPr>
                                <m:mcJc m:val="center"/>
                                <m:count m:val="1"/>
                              </m:mcPr>
                            </m:mc>
                          </m:mcs>
                        </m:mPr>
                        <m:mr>
                          <m:e>
                            <m:r>
                              <m:t>p</m:t>
                            </m:r>
                          </m:e>
                          <m:e>
                            <m:r>
                              <m:t>q</m:t>
                            </m:r>
                          </m:e>
                          <m:e>
                            <m:r>
                              <m:rPr>
                                <m:sty m:val="p"/>
                              </m:rPr>
                              <m:t>¬</m:t>
                            </m:r>
                            <m:r>
                              <m:t>p</m:t>
                            </m:r>
                          </m:e>
                          <m:e>
                            <m:r>
                              <m:t>p</m:t>
                            </m:r>
                            <m:r>
                              <m:rPr>
                                <m:sty m:val="p"/>
                              </m:rPr>
                              <m:t>∧</m:t>
                            </m:r>
                            <m:r>
                              <m:t>q</m:t>
                            </m:r>
                          </m:e>
                          <m:e>
                            <m:r>
                              <m:t>p</m:t>
                            </m:r>
                            <m:r>
                              <m:rPr>
                                <m:sty m:val="p"/>
                              </m:rPr>
                              <m:t>∨</m:t>
                            </m:r>
                            <m:r>
                              <m:t>q</m:t>
                            </m:r>
                          </m:e>
                          <m:e>
                            <m:r>
                              <m:t>p</m:t>
                            </m:r>
                            <m:r>
                              <m:rPr>
                                <m:sty m:val="p"/>
                              </m:rPr>
                              <m:t>→</m:t>
                            </m:r>
                            <m:r>
                              <m:t>q</m:t>
                            </m:r>
                          </m:e>
                          <m:e>
                            <m:r>
                              <m:t>p</m:t>
                            </m:r>
                            <m:r>
                              <m:rPr>
                                <m:sty m:val="p"/>
                              </m:rPr>
                              <m:t>↔</m:t>
                            </m:r>
                            <m:r>
                              <m:t>q</m:t>
                            </m:r>
                          </m:e>
                        </m:mr>
                        <m:mr>
                          <m:e>
                            <m:r>
                              <m:t>0</m:t>
                            </m:r>
                          </m:e>
                          <m:e>
                            <m:r>
                              <m:t>0</m:t>
                            </m:r>
                          </m:e>
                          <m:e>
                            <m:r>
                              <m:t>1</m:t>
                            </m:r>
                          </m:e>
                          <m:e>
                            <m:r>
                              <m:t>0</m:t>
                            </m:r>
                          </m:e>
                          <m:e>
                            <m:r>
                              <m:t>0</m:t>
                            </m:r>
                          </m:e>
                          <m:e>
                            <m:r>
                              <m:t>1</m:t>
                            </m:r>
                          </m:e>
                          <m:e>
                            <m:r>
                              <m:t>1</m:t>
                            </m:r>
                          </m:e>
                        </m:mr>
                        <m:mr>
                          <m:e>
                            <m:r>
                              <m:t>0</m:t>
                            </m:r>
                          </m:e>
                          <m:e>
                            <m:r>
                              <m:t>1</m:t>
                            </m:r>
                          </m:e>
                          <m:e>
                            <m:r>
                              <m:t>1</m:t>
                            </m:r>
                          </m:e>
                          <m:e>
                            <m:r>
                              <m:t>0</m:t>
                            </m:r>
                          </m:e>
                          <m:e>
                            <m:r>
                              <m:t>1</m:t>
                            </m:r>
                          </m:e>
                          <m:e>
                            <m:r>
                              <m:t>1</m:t>
                            </m:r>
                          </m:e>
                          <m:e>
                            <m:r>
                              <m:t>0</m:t>
                            </m:r>
                          </m:e>
                        </m:mr>
                        <m:mr>
                          <m:e>
                            <m:r>
                              <m:t>1</m:t>
                            </m:r>
                          </m:e>
                          <m:e>
                            <m:r>
                              <m:t>0</m:t>
                            </m:r>
                          </m:e>
                          <m:e>
                            <m:r>
                              <m:t>0</m:t>
                            </m:r>
                          </m:e>
                          <m:e>
                            <m:r>
                              <m:t>0</m:t>
                            </m:r>
                          </m:e>
                          <m:e>
                            <m:r>
                              <m:t>1</m:t>
                            </m:r>
                          </m:e>
                          <m:e>
                            <m:r>
                              <m:t>0</m:t>
                            </m:r>
                          </m:e>
                          <m:e>
                            <m:r>
                              <m:t>0</m:t>
                            </m:r>
                          </m:e>
                        </m:mr>
                        <m:mr>
                          <m:e>
                            <m:r>
                              <m:t>1</m:t>
                            </m:r>
                          </m:e>
                          <m:e>
                            <m:r>
                              <m:t>1</m:t>
                            </m:r>
                          </m:e>
                          <m:e>
                            <m:r>
                              <m:t>0</m:t>
                            </m:r>
                          </m:e>
                          <m:e>
                            <m:r>
                              <m:t>1</m:t>
                            </m:r>
                          </m:e>
                          <m:e>
                            <m:r>
                              <m:t>1</m:t>
                            </m:r>
                          </m:e>
                          <m:e>
                            <m:r>
                              <m:t>1</m:t>
                            </m:r>
                          </m:e>
                          <m:e>
                            <m:r>
                              <m:t>1</m:t>
                            </m:r>
                          </m:e>
                        </m:mr>
                      </m:m>
                    </m:oMath>
                  </m:oMathPara>
                </a14:m>
              </a:p>
              <a:p>
                <a:pPr lvl="0" indent="0" marL="0">
                  <a:buNone/>
                </a:pPr>
                <a:r>
                  <a:rPr/>
                  <a:t> </a:t>
                </a:r>
              </a:p>
              <a:p>
                <a:pPr lvl="0" indent="0" marL="0">
                  <a:buNone/>
                </a:pPr>
                <a:r>
                  <a:rPr/>
                  <a:t>其中:0代表</a:t>
                </a:r>
                <a14:m>
                  <m:oMath xmlns:m="http://schemas.openxmlformats.org/officeDocument/2006/math">
                    <m:r>
                      <m:t>F</m:t>
                    </m:r>
                  </m:oMath>
                </a14:m>
                <a:r>
                  <a:rPr/>
                  <a:t>(假), 1代表</a:t>
                </a:r>
                <a14:m>
                  <m:oMath xmlns:m="http://schemas.openxmlformats.org/officeDocument/2006/math">
                    <m:r>
                      <m:t>T</m:t>
                    </m:r>
                  </m:oMath>
                </a14:m>
                <a:r>
                  <a:rPr/>
                  <a:t>(真)</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pPr lvl="0" indent="0" marL="0">
              <a:buNone/>
            </a:pPr>
            <a:r>
              <a:rPr/>
              <a:t>命题公式和真值表</a:t>
            </a:r>
          </a:p>
        </p:txBody>
      </p:sp>
      <p:sp>
        <p:nvSpPr>
          <p:cNvPr id="3" name="Content Placeholder 2"/>
          <p:cNvSpPr>
            <a:spLocks noGrp="1"/>
          </p:cNvSpPr>
          <p:nvPr>
            <p:ph idx="1"/>
          </p:nvPr>
        </p:nvSpPr>
        <p:spPr/>
        <p:txBody>
          <a:bodyPr/>
          <a:lstStyle/>
          <a:p>
            <a:pPr lvl="0" indent="0" marL="0">
              <a:buNone/>
            </a:pPr>
            <a:r>
              <a:rPr/>
              <a:t>在命题逻辑中, 有命题常元和命题变元之分.</a:t>
            </a:r>
          </a:p>
          <a:p>
            <a:pPr lvl="0" indent="0" marL="0">
              <a:buNone/>
            </a:pPr>
            <a:r>
              <a:rPr/>
              <a:t>命题常元表示一个特定的命题; 命题变元表示任意命题.</a:t>
            </a:r>
          </a:p>
          <a:p>
            <a:pPr lvl="0" indent="0" marL="0">
              <a:buNone/>
            </a:pPr>
            <a:r>
              <a:rPr b="1"/>
              <a:t>命题常元</a:t>
            </a:r>
            <a:r>
              <a:rPr/>
              <a:t>表示一个特定的命题, 所以它有确定的真值.</a:t>
            </a:r>
          </a:p>
          <a:p>
            <a:pPr lvl="0" indent="0" marL="0">
              <a:buNone/>
            </a:pPr>
            <a:r>
              <a:rPr b="1"/>
              <a:t>命题变元</a:t>
            </a:r>
            <a:r>
              <a:rPr/>
              <a:t>没有确定的真值, 它不是命题, 仅当用一个特定命题取代它时, 才能确定真值.</a:t>
            </a:r>
          </a:p>
          <a:p>
            <a:pPr lvl="0" indent="0" marL="0">
              <a:buNone/>
            </a:pPr>
            <a:r>
              <a:rPr/>
              <a:t>这个取代操作称为对命题变元的真值</a:t>
            </a:r>
            <a:r>
              <a:rPr b="1"/>
              <a:t>指派</a:t>
            </a:r>
            <a:r>
              <a:rPr/>
              <a:t>, 赋值或</a:t>
            </a:r>
            <a:r>
              <a:rPr b="1"/>
              <a:t>解释</a:t>
            </a:r>
            <a:r>
              <a:rPr/>
              <a:t>(Intepretation).</a:t>
            </a:r>
          </a:p>
        </p:txBody>
      </p:sp>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命题公式递归定义如下:</a:t>
                </a:r>
              </a:p>
              <a:p>
                <a:pPr lvl="0" indent="-457200" marL="457200">
                  <a:buAutoNum type="arabicParenBoth"/>
                </a:pPr>
                <a:r>
                  <a:rPr/>
                  <a:t>命题常元和命题变元(如</a:t>
                </a:r>
                <a14:m>
                  <m:oMath xmlns:m="http://schemas.openxmlformats.org/officeDocument/2006/math">
                    <m:r>
                      <m:t>p</m:t>
                    </m:r>
                    <m:r>
                      <m:rPr>
                        <m:sty m:val="p"/>
                      </m:rPr>
                      <m:t>,</m:t>
                    </m:r>
                    <m:r>
                      <m:t>q</m:t>
                    </m:r>
                    <m:r>
                      <m:rPr>
                        <m:sty m:val="p"/>
                      </m:rPr>
                      <m:t>,</m:t>
                    </m:r>
                    <m:r>
                      <m:t>r</m:t>
                    </m:r>
                    <m:r>
                      <m:rPr>
                        <m:sty m:val="p"/>
                      </m:rPr>
                      <m:t>,</m:t>
                    </m:r>
                    <m:r>
                      <m:rPr>
                        <m:sty m:val="p"/>
                      </m:rPr>
                      <m:t>⋯</m:t>
                    </m:r>
                    <m:r>
                      <m:rPr>
                        <m:sty m:val="p"/>
                      </m:rPr>
                      <m:t>,</m:t>
                    </m:r>
                    <m:r>
                      <m:t>T</m:t>
                    </m:r>
                    <m:r>
                      <m:rPr>
                        <m:sty m:val="p"/>
                      </m:rPr>
                      <m:t>,</m:t>
                    </m:r>
                    <m:r>
                      <m:t>F</m:t>
                    </m:r>
                  </m:oMath>
                </a14:m>
                <a:r>
                  <a:rPr/>
                  <a:t>)是命题公式;</a:t>
                </a:r>
              </a:p>
              <a:p>
                <a:pPr lvl="0" indent="-457200" marL="457200">
                  <a:buAutoNum type="arabicParenBoth"/>
                </a:pPr>
                <a:r>
                  <a:rPr/>
                  <a:t>如果</a:t>
                </a:r>
                <a14:m>
                  <m:oMath xmlns:m="http://schemas.openxmlformats.org/officeDocument/2006/math">
                    <m:r>
                      <m:t>A</m:t>
                    </m:r>
                  </m:oMath>
                </a14:m>
                <a:r>
                  <a:rPr/>
                  <a:t>是命题公式, 那么(</a:t>
                </a:r>
                <a14:m>
                  <m:oMath xmlns:m="http://schemas.openxmlformats.org/officeDocument/2006/math">
                    <m:r>
                      <m:rPr>
                        <m:sty m:val="p"/>
                      </m:rPr>
                      <m:t>¬</m:t>
                    </m:r>
                    <m:r>
                      <m:t>A</m:t>
                    </m:r>
                  </m:oMath>
                </a14:m>
                <a:r>
                  <a:rPr/>
                  <a:t>)也是命题公式;</a:t>
                </a:r>
              </a:p>
              <a:p>
                <a:pPr lvl="0" indent="-457200" marL="457200">
                  <a:buAutoNum type="arabicParenBoth"/>
                </a:pPr>
                <a:r>
                  <a:rPr/>
                  <a:t>如果</a:t>
                </a:r>
                <a14:m>
                  <m:oMath xmlns:m="http://schemas.openxmlformats.org/officeDocument/2006/math">
                    <m:r>
                      <m:t>A</m:t>
                    </m:r>
                    <m:r>
                      <m:rPr>
                        <m:sty m:val="p"/>
                      </m:rPr>
                      <m:t>,</m:t>
                    </m:r>
                    <m:r>
                      <m:t>B</m:t>
                    </m:r>
                  </m:oMath>
                </a14:m>
                <a:r>
                  <a:rPr/>
                  <a:t>是命题公式, 那么</a:t>
                </a:r>
                <a14:m>
                  <m:oMath xmlns:m="http://schemas.openxmlformats.org/officeDocument/2006/math">
                    <m:d>
                      <m:dPr>
                        <m:begChr m:val="("/>
                        <m:endChr m:val=")"/>
                        <m:sepChr m:val=""/>
                        <m:grow/>
                      </m:dPr>
                      <m:e>
                        <m:r>
                          <m:t>A</m:t>
                        </m:r>
                        <m:r>
                          <m:rPr>
                            <m:sty m:val="p"/>
                          </m:rPr>
                          <m:t>∧</m:t>
                        </m:r>
                        <m:r>
                          <m:t>B</m:t>
                        </m:r>
                      </m:e>
                    </m:d>
                  </m:oMath>
                </a14:m>
                <a:r>
                  <a:rPr/>
                  <a:t>, </a:t>
                </a:r>
                <a14:m>
                  <m:oMath xmlns:m="http://schemas.openxmlformats.org/officeDocument/2006/math">
                    <m:d>
                      <m:dPr>
                        <m:begChr m:val="("/>
                        <m:endChr m:val=")"/>
                        <m:sepChr m:val=""/>
                        <m:grow/>
                      </m:dPr>
                      <m:e>
                        <m:r>
                          <m:t>A</m:t>
                        </m:r>
                        <m:r>
                          <m:rPr>
                            <m:sty m:val="p"/>
                          </m:rPr>
                          <m:t>∨</m:t>
                        </m:r>
                        <m:r>
                          <m:t>B</m:t>
                        </m:r>
                      </m:e>
                    </m:d>
                  </m:oMath>
                </a14:m>
                <a:r>
                  <a:rPr/>
                  <a:t>, </a:t>
                </a:r>
                <a14:m>
                  <m:oMath xmlns:m="http://schemas.openxmlformats.org/officeDocument/2006/math">
                    <m:d>
                      <m:dPr>
                        <m:begChr m:val="("/>
                        <m:endChr m:val=")"/>
                        <m:sepChr m:val=""/>
                        <m:grow/>
                      </m:dPr>
                      <m:e>
                        <m:r>
                          <m:t>A</m:t>
                        </m:r>
                        <m:r>
                          <m:rPr>
                            <m:sty m:val="p"/>
                          </m:rPr>
                          <m:t>→</m:t>
                        </m:r>
                        <m:r>
                          <m:t>B</m:t>
                        </m:r>
                      </m:e>
                    </m:d>
                  </m:oMath>
                </a14:m>
                <a:r>
                  <a:rPr/>
                  <a:t>和</a:t>
                </a:r>
                <a14:m>
                  <m:oMath xmlns:m="http://schemas.openxmlformats.org/officeDocument/2006/math">
                    <m:d>
                      <m:dPr>
                        <m:begChr m:val="("/>
                        <m:endChr m:val=")"/>
                        <m:sepChr m:val=""/>
                        <m:grow/>
                      </m:dPr>
                      <m:e>
                        <m:r>
                          <m:t>A</m:t>
                        </m:r>
                        <m:r>
                          <m:rPr>
                            <m:sty m:val="p"/>
                          </m:rPr>
                          <m:t>↔</m:t>
                        </m:r>
                        <m:r>
                          <m:t>B</m:t>
                        </m:r>
                      </m:e>
                    </m:d>
                  </m:oMath>
                </a14:m>
                <a:r>
                  <a:rPr/>
                  <a:t>也是命题公式;</a:t>
                </a:r>
              </a:p>
              <a:p>
                <a:pPr lvl="0" indent="-457200" marL="457200">
                  <a:buAutoNum type="arabicParenBoth"/>
                </a:pPr>
                <a:r>
                  <a:rPr/>
                  <a:t>规则(1)-(3)的有限次使用得到的由命题常元, 命题变元, 逻辑联结词和括号组成的符号串也是命题公式.</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pPr lvl="0" indent="0" marL="0">
              <a:buNone/>
            </a:pPr>
            <a:r>
              <a:rPr/>
              <a:t>命题和逻辑联结词</a:t>
            </a:r>
          </a:p>
        </p:txBody>
      </p:sp>
      <p:sp>
        <p:nvSpPr>
          <p:cNvPr id="3" name="Content Placeholder 2"/>
          <p:cNvSpPr>
            <a:spLocks noGrp="1"/>
          </p:cNvSpPr>
          <p:nvPr>
            <p:ph idx="1"/>
          </p:nvPr>
        </p:nvSpPr>
        <p:spPr/>
        <p:txBody>
          <a:bodyPr/>
          <a:lstStyle/>
          <a:p>
            <a:pPr lvl="0" indent="0" marL="0">
              <a:buNone/>
            </a:pPr>
            <a:r>
              <a:rPr/>
              <a:t>数理逻辑用数学方法(引入一套符号体系)来研究逻辑, 又称为符号逻辑.</a:t>
            </a:r>
          </a:p>
          <a:p>
            <a:pPr lvl="0" indent="0" marL="0">
              <a:buNone/>
            </a:pPr>
            <a:r>
              <a:rPr/>
              <a:t>数理逻辑广泛应用于机器证明、人工智能、程序设计等领域.</a:t>
            </a:r>
          </a:p>
          <a:p>
            <a:pPr lvl="0" indent="0" marL="0">
              <a:buNone/>
            </a:pPr>
            <a:r>
              <a:rPr/>
              <a:t>人工智能是在计算机诞生之后才出现的新兴学科, 继承了数理逻辑和统计学, 目的是让机器实现接近人的思考和逻辑推理的能力.</a:t>
            </a:r>
          </a:p>
        </p:txBody>
      </p:sp>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当命题公式比较复杂时, 常常使用很多圆括号, 为了减少圆括号的使用量, 可作以下约定:</a:t>
                </a:r>
              </a:p>
              <a:p>
                <a:pPr lvl="0" indent="-457200" marL="457200">
                  <a:buAutoNum type="arabicParenBoth"/>
                </a:pPr>
                <a:r>
                  <a:rPr/>
                  <a:t>规定联结词的优先级由高到低的次序为</a:t>
                </a:r>
                <a14:m>
                  <m:oMath xmlns:m="http://schemas.openxmlformats.org/officeDocument/2006/math">
                    <m:r>
                      <m:rPr>
                        <m:sty m:val="p"/>
                      </m:rPr>
                      <m:t>¬</m:t>
                    </m:r>
                    <m:r>
                      <m:rPr>
                        <m:sty m:val="p"/>
                      </m:rPr>
                      <m:t>∧</m:t>
                    </m:r>
                    <m:r>
                      <m:rPr>
                        <m:sty m:val="p"/>
                      </m:rPr>
                      <m:t>∨</m:t>
                    </m:r>
                    <m:r>
                      <m:rPr>
                        <m:sty m:val="p"/>
                      </m:rPr>
                      <m:t>→</m:t>
                    </m:r>
                    <m:r>
                      <m:rPr>
                        <m:sty m:val="p"/>
                      </m:rPr>
                      <m:t>↔</m:t>
                    </m:r>
                    <m:r>
                      <m:rPr>
                        <m:sty m:val="p"/>
                      </m:rPr>
                      <m:t>.</m:t>
                    </m:r>
                  </m:oMath>
                </a14:m>
              </a:p>
              <a:p>
                <a:pPr lvl="0" indent="-457200" marL="457200">
                  <a:buAutoNum type="arabicParenBoth"/>
                </a:pPr>
                <a:r>
                  <a:rPr/>
                  <a:t>相同的联结词按从左至右次序计算时, 圆括号可省略.</a:t>
                </a:r>
              </a:p>
              <a:p>
                <a:pPr lvl="0" indent="-457200" marL="457200">
                  <a:buAutoNum type="arabicParenBoth"/>
                </a:pPr>
                <a:r>
                  <a:rPr/>
                  <a:t>(</a:t>
                </a:r>
                <a14:m>
                  <m:oMath xmlns:m="http://schemas.openxmlformats.org/officeDocument/2006/math">
                    <m:r>
                      <m:rPr>
                        <m:sty m:val="p"/>
                      </m:rPr>
                      <m:t>¬</m:t>
                    </m:r>
                    <m:r>
                      <m:t>A</m:t>
                    </m:r>
                  </m:oMath>
                </a14:m>
                <a:r>
                  <a:rPr/>
                  <a:t>)两端的括号和任一命题公式最外层的圆括号可以省略.</a:t>
                </a:r>
              </a:p>
              <a:p>
                <a:pPr lvl="0" indent="-457200" marL="457200">
                  <a:buAutoNum type="arabicParenBoth"/>
                </a:pPr>
                <a:r>
                  <a:rPr/>
                  <a:t>定义中引入的</a:t>
                </a:r>
                <a14:m>
                  <m:oMath xmlns:m="http://schemas.openxmlformats.org/officeDocument/2006/math">
                    <m:r>
                      <m:t>A</m:t>
                    </m:r>
                    <m:r>
                      <m:rPr>
                        <m:sty m:val="p"/>
                      </m:rPr>
                      <m:t>,</m:t>
                    </m:r>
                    <m:r>
                      <m:t>B</m:t>
                    </m:r>
                  </m:oMath>
                </a14:m>
                <a:r>
                  <a:rPr/>
                  <a:t>等符号表示任意命题公式, 而不是某个具体的公式.</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例:</a:t>
                </a:r>
              </a:p>
              <a:p>
                <a:pPr lvl="0" indent="0" marL="0">
                  <a:buNone/>
                </a:pPr>
                <a14:m>
                  <m:oMathPara xmlns:m="http://schemas.openxmlformats.org/officeDocument/2006/math">
                    <m:oMathParaPr>
                      <m:jc m:val="center"/>
                    </m:oMathParaPr>
                    <m:oMath>
                      <m:r>
                        <m:t>p</m:t>
                      </m:r>
                      <m:r>
                        <m:rPr>
                          <m:sty m:val="p"/>
                        </m:rPr>
                        <m:t>∧</m:t>
                      </m:r>
                      <m:r>
                        <m:t>q</m:t>
                      </m:r>
                    </m:oMath>
                  </m:oMathPara>
                </a14:m>
              </a:p>
              <a:p>
                <a:pPr lvl="0" indent="0" marL="0">
                  <a:buNone/>
                </a:pPr>
                <a14:m>
                  <m:oMathPara xmlns:m="http://schemas.openxmlformats.org/officeDocument/2006/math">
                    <m:oMathParaPr>
                      <m:jc m:val="center"/>
                    </m:oMathParaPr>
                    <m:oMath>
                      <m:d>
                        <m:dPr>
                          <m:begChr m:val="("/>
                          <m:endChr m:val=")"/>
                          <m:sepChr m:val=""/>
                          <m:grow/>
                        </m:dPr>
                        <m:e>
                          <m:r>
                            <m:t>p</m:t>
                          </m:r>
                          <m:r>
                            <m:rPr>
                              <m:sty m:val="p"/>
                            </m:rPr>
                            <m:t>→</m:t>
                          </m:r>
                          <m:d>
                            <m:dPr>
                              <m:begChr m:val="("/>
                              <m:endChr m:val=")"/>
                              <m:sepChr m:val=""/>
                              <m:grow/>
                            </m:dPr>
                            <m:e>
                              <m:r>
                                <m:t>q</m:t>
                              </m:r>
                              <m:r>
                                <m:rPr>
                                  <m:sty m:val="p"/>
                                </m:rPr>
                                <m:t>→</m:t>
                              </m:r>
                              <m:r>
                                <m:t>r</m:t>
                              </m:r>
                            </m:e>
                          </m:d>
                        </m:e>
                      </m:d>
                      <m:r>
                        <m:rPr>
                          <m:sty m:val="p"/>
                        </m:rPr>
                        <m:t>∨</m:t>
                      </m:r>
                      <m:r>
                        <m:t>r</m:t>
                      </m:r>
                    </m:oMath>
                  </m:oMathPara>
                </a14:m>
              </a:p>
              <a:p>
                <a:pPr lvl="0" indent="0" marL="0">
                  <a:buNone/>
                </a:pPr>
                <a14:m>
                  <m:oMathPara xmlns:m="http://schemas.openxmlformats.org/officeDocument/2006/math">
                    <m:oMathParaPr>
                      <m:jc m:val="center"/>
                    </m:oMathParaPr>
                    <m:oMath>
                      <m:d>
                        <m:dPr>
                          <m:begChr m:val="("/>
                          <m:endChr m:val=")"/>
                          <m:sepChr m:val=""/>
                          <m:grow/>
                        </m:dPr>
                        <m:e>
                          <m:r>
                            <m:t>p</m:t>
                          </m:r>
                          <m:r>
                            <m:rPr>
                              <m:sty m:val="p"/>
                            </m:rPr>
                            <m:t>→</m:t>
                          </m:r>
                          <m:r>
                            <m:t>q</m:t>
                          </m:r>
                          <m:r>
                            <m:rPr>
                              <m:sty m:val="p"/>
                            </m:rPr>
                            <m:t>→</m:t>
                          </m:r>
                          <m:r>
                            <m:t>r</m:t>
                          </m:r>
                        </m:e>
                      </m:d>
                      <m:r>
                        <m:rPr>
                          <m:sty m:val="p"/>
                        </m:rPr>
                        <m:t>∨</m:t>
                      </m:r>
                      <m:r>
                        <m:t>r</m:t>
                      </m:r>
                    </m:oMath>
                  </m:oMathPara>
                </a14:m>
              </a:p>
              <a:p>
                <a:pPr lvl="0" indent="0" marL="0">
                  <a:buNone/>
                </a:pPr>
                <a14:m>
                  <m:oMathPara xmlns:m="http://schemas.openxmlformats.org/officeDocument/2006/math">
                    <m:oMathParaPr>
                      <m:jc m:val="center"/>
                    </m:oMathParaPr>
                    <m:oMath>
                      <m:d>
                        <m:dPr>
                          <m:begChr m:val="("/>
                          <m:endChr m:val=")"/>
                          <m:sepChr m:val=""/>
                          <m:grow/>
                        </m:dPr>
                        <m:e>
                          <m:r>
                            <m:t>p</m:t>
                          </m:r>
                          <m:r>
                            <m:rPr>
                              <m:sty m:val="p"/>
                            </m:rPr>
                            <m:t>∧</m:t>
                          </m:r>
                          <m:r>
                            <m:t>q</m:t>
                          </m:r>
                          <m:r>
                            <m:rPr>
                              <m:sty m:val="p"/>
                            </m:rPr>
                            <m:t>∧</m:t>
                          </m:r>
                          <m:r>
                            <m:t>r</m:t>
                          </m:r>
                        </m:e>
                      </m:d>
                      <m:r>
                        <m:rPr>
                          <m:sty m:val="p"/>
                        </m:rPr>
                        <m:t>→</m:t>
                      </m:r>
                      <m:d>
                        <m:dPr>
                          <m:begChr m:val="("/>
                          <m:endChr m:val=")"/>
                          <m:sepChr m:val=""/>
                          <m:grow/>
                        </m:dPr>
                        <m:e>
                          <m:r>
                            <m:t>p</m:t>
                          </m:r>
                          <m:r>
                            <m:rPr>
                              <m:sty m:val="p"/>
                            </m:rPr>
                            <m:t>∨</m:t>
                          </m:r>
                          <m:d>
                            <m:dPr>
                              <m:begChr m:val="("/>
                              <m:endChr m:val=")"/>
                              <m:sepChr m:val=""/>
                              <m:grow/>
                            </m:dPr>
                            <m:e>
                              <m:r>
                                <m:t>q</m:t>
                              </m:r>
                              <m:r>
                                <m:rPr>
                                  <m:sty m:val="p"/>
                                </m:rPr>
                                <m:t>∧</m:t>
                              </m:r>
                              <m:r>
                                <m:t>s</m:t>
                              </m:r>
                            </m:e>
                          </m:d>
                        </m:e>
                      </m:d>
                    </m:oMath>
                  </m:oMathPara>
                </a14:m>
              </a:p>
              <a:p>
                <a:pPr lvl="0" indent="0" marL="0">
                  <a:buNone/>
                </a:pPr>
                <a:r>
                  <a:rPr/>
                  <a:t>是命题公式.</a:t>
                </a:r>
              </a:p>
              <a:p>
                <a:pPr lvl="0" indent="0" marL="0">
                  <a:buNone/>
                </a:pPr>
                <a:r>
                  <a:rPr/>
                  <a:t>而</a:t>
                </a:r>
              </a:p>
              <a:p>
                <a:pPr lvl="0" indent="0" marL="0">
                  <a:buNone/>
                </a:pPr>
                <a14:m>
                  <m:oMathPara xmlns:m="http://schemas.openxmlformats.org/officeDocument/2006/math">
                    <m:oMathParaPr>
                      <m:jc m:val="center"/>
                    </m:oMathParaPr>
                    <m:oMath>
                      <m:d>
                        <m:dPr>
                          <m:begChr m:val="("/>
                          <m:endChr m:val=")"/>
                          <m:sepChr m:val=""/>
                          <m:grow/>
                        </m:dPr>
                        <m:e>
                          <m:r>
                            <m:t>p</m:t>
                          </m:r>
                          <m:r>
                            <m:rPr>
                              <m:sty m:val="p"/>
                            </m:rPr>
                            <m:t>∧</m:t>
                          </m:r>
                          <m:r>
                            <m:t>q</m:t>
                          </m:r>
                        </m:e>
                      </m:d>
                      <m:r>
                        <m:rPr>
                          <m:sty m:val="p"/>
                        </m:rPr>
                        <m:t>→</m:t>
                      </m:r>
                      <m:d>
                        <m:dPr>
                          <m:begChr m:val="("/>
                          <m:endChr m:val=")"/>
                          <m:sepChr m:val=""/>
                          <m:grow/>
                        </m:dPr>
                        <m:e>
                          <m:r>
                            <m:rPr>
                              <m:sty m:val="p"/>
                            </m:rPr>
                            <m:t>→</m:t>
                          </m:r>
                          <m:r>
                            <m:t>r</m:t>
                          </m:r>
                        </m:e>
                      </m:d>
                      <m:r>
                        <m:rPr>
                          <m:sty m:val="p"/>
                        </m:rPr>
                        <m:t>∧</m:t>
                      </m:r>
                      <m:r>
                        <m:t>r</m:t>
                      </m:r>
                      <m:r>
                        <m:rPr>
                          <m:sty m:val="p"/>
                        </m:rPr>
                        <m:t>∨</m:t>
                      </m:r>
                      <m:r>
                        <m:t>p</m:t>
                      </m:r>
                    </m:oMath>
                  </m:oMathPara>
                </a14:m>
              </a:p>
              <a:p>
                <a:pPr lvl="0" indent="0" marL="0">
                  <a:buNone/>
                </a:pPr>
                <a14:m>
                  <m:oMathPara xmlns:m="http://schemas.openxmlformats.org/officeDocument/2006/math">
                    <m:oMathParaPr>
                      <m:jc m:val="center"/>
                    </m:oMathParaPr>
                    <m:oMath>
                      <m:d>
                        <m:dPr>
                          <m:begChr m:val="("/>
                          <m:endChr m:val=")"/>
                          <m:sepChr m:val=""/>
                          <m:grow/>
                        </m:dPr>
                        <m:e>
                          <m:r>
                            <m:t>p</m:t>
                          </m:r>
                          <m:r>
                            <m:rPr>
                              <m:sty m:val="p"/>
                            </m:rPr>
                            <m:t>∨</m:t>
                          </m:r>
                          <m:r>
                            <m:t>q</m:t>
                          </m:r>
                        </m:e>
                      </m:d>
                      <m:r>
                        <m:rPr>
                          <m:sty m:val="p"/>
                        </m:rPr>
                        <m:t>→</m:t>
                      </m:r>
                      <m:r>
                        <m:t>r</m:t>
                      </m:r>
                      <m:r>
                        <m:rPr>
                          <m:sty m:val="p"/>
                        </m:rPr>
                        <m:t>)</m:t>
                      </m:r>
                    </m:oMath>
                  </m:oMathPara>
                </a14:m>
              </a:p>
              <a:p>
                <a:pPr lvl="0" indent="0" marL="0">
                  <a:buNone/>
                </a:pPr>
                <a:r>
                  <a:rPr/>
                  <a:t>不是命题公式.</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如果</a:t>
                </a:r>
                <a14:m>
                  <m:oMath xmlns:m="http://schemas.openxmlformats.org/officeDocument/2006/math">
                    <m:sSub>
                      <m:e>
                        <m:r>
                          <m:t>A</m:t>
                        </m:r>
                      </m:e>
                      <m:sub>
                        <m:r>
                          <m:t>1</m:t>
                        </m:r>
                      </m:sub>
                    </m:sSub>
                  </m:oMath>
                </a14:m>
                <a:r>
                  <a:rPr/>
                  <a:t>是命题公式</a:t>
                </a:r>
                <a14:m>
                  <m:oMath xmlns:m="http://schemas.openxmlformats.org/officeDocument/2006/math">
                    <m:r>
                      <m:t>A</m:t>
                    </m:r>
                  </m:oMath>
                </a14:m>
                <a:r>
                  <a:rPr/>
                  <a:t>的一个组成部分, 且</a:t>
                </a:r>
                <a14:m>
                  <m:oMath xmlns:m="http://schemas.openxmlformats.org/officeDocument/2006/math">
                    <m:sSub>
                      <m:e>
                        <m:r>
                          <m:t>A</m:t>
                        </m:r>
                      </m:e>
                      <m:sub>
                        <m:r>
                          <m:t>1</m:t>
                        </m:r>
                      </m:sub>
                    </m:sSub>
                  </m:oMath>
                </a14:m>
                <a:r>
                  <a:rPr/>
                  <a:t>本身也是一个命题公式, 称</a:t>
                </a:r>
                <a14:m>
                  <m:oMath xmlns:m="http://schemas.openxmlformats.org/officeDocument/2006/math">
                    <m:sSub>
                      <m:e>
                        <m:r>
                          <m:t>A</m:t>
                        </m:r>
                      </m:e>
                      <m:sub>
                        <m:r>
                          <m:t>1</m:t>
                        </m:r>
                      </m:sub>
                    </m:sSub>
                  </m:oMath>
                </a14:m>
                <a:r>
                  <a:rPr/>
                  <a:t>是</a:t>
                </a:r>
                <a14:m>
                  <m:oMath xmlns:m="http://schemas.openxmlformats.org/officeDocument/2006/math">
                    <m:r>
                      <m:t>A</m:t>
                    </m:r>
                  </m:oMath>
                </a14:m>
                <a:r>
                  <a:rPr/>
                  <a:t>的</a:t>
                </a:r>
                <a:r>
                  <a:rPr b="1"/>
                  <a:t>子命题</a:t>
                </a:r>
                <a:r>
                  <a:rPr/>
                  <a:t>(子公式).</a:t>
                </a:r>
              </a:p>
              <a:p>
                <a:pPr lvl="0" indent="0" marL="0">
                  <a:buNone/>
                </a:pPr>
                <a:r>
                  <a:rPr/>
                  <a:t>对命题公式</a:t>
                </a:r>
              </a:p>
              <a:p>
                <a:pPr lvl="0" indent="0" marL="0">
                  <a:buNone/>
                </a:pPr>
                <a14:m>
                  <m:oMathPara xmlns:m="http://schemas.openxmlformats.org/officeDocument/2006/math">
                    <m:oMathParaPr>
                      <m:jc m:val="center"/>
                    </m:oMathParaPr>
                    <m:oMath>
                      <m:d>
                        <m:dPr>
                          <m:begChr m:val="("/>
                          <m:endChr m:val=")"/>
                          <m:sepChr m:val=""/>
                          <m:grow/>
                        </m:dPr>
                        <m:e>
                          <m:r>
                            <m:t>p</m:t>
                          </m:r>
                          <m:r>
                            <m:rPr>
                              <m:sty m:val="p"/>
                            </m:rPr>
                            <m:t>∧</m:t>
                          </m:r>
                          <m:r>
                            <m:t>q</m:t>
                          </m:r>
                        </m:e>
                      </m:d>
                      <m:r>
                        <m:rPr>
                          <m:sty m:val="p"/>
                        </m:rPr>
                        <m:t>→</m:t>
                      </m:r>
                      <m:d>
                        <m:dPr>
                          <m:begChr m:val="("/>
                          <m:endChr m:val=")"/>
                          <m:sepChr m:val=""/>
                          <m:grow/>
                        </m:dPr>
                        <m:e>
                          <m:r>
                            <m:t>r</m:t>
                          </m:r>
                          <m:r>
                            <m:rPr>
                              <m:sty m:val="p"/>
                            </m:rPr>
                            <m:t>∨</m:t>
                          </m:r>
                          <m:d>
                            <m:dPr>
                              <m:begChr m:val="("/>
                              <m:endChr m:val=")"/>
                              <m:sepChr m:val=""/>
                              <m:grow/>
                            </m:dPr>
                            <m:e>
                              <m:r>
                                <m:t>q</m:t>
                              </m:r>
                              <m:r>
                                <m:rPr>
                                  <m:sty m:val="p"/>
                                </m:rPr>
                                <m:t>∧</m:t>
                              </m:r>
                              <m:r>
                                <m:t>s</m:t>
                              </m:r>
                            </m:e>
                          </m:d>
                        </m:e>
                      </m:d>
                    </m:oMath>
                  </m:oMathPara>
                </a14:m>
              </a:p>
              <a:p>
                <a:pPr lvl="0" indent="0" marL="0">
                  <a:buNone/>
                </a:pPr>
                <a:r>
                  <a:rPr/>
                  <a:t>而言,</a:t>
                </a:r>
              </a:p>
              <a:p>
                <a:pPr lvl="0" indent="0" marL="0">
                  <a:buNone/>
                </a:pPr>
                <a14:m>
                  <m:oMathPara xmlns:m="http://schemas.openxmlformats.org/officeDocument/2006/math">
                    <m:oMathParaPr>
                      <m:jc m:val="center"/>
                    </m:oMathParaPr>
                    <m:oMath>
                      <m:r>
                        <m:t>p</m:t>
                      </m:r>
                      <m:r>
                        <m:rPr>
                          <m:sty m:val="p"/>
                        </m:rPr>
                        <m:t>∧</m:t>
                      </m:r>
                      <m:r>
                        <m:t>q</m:t>
                      </m:r>
                      <m:r>
                        <m:rPr>
                          <m:sty m:val="p"/>
                        </m:rPr>
                        <m:t>,</m:t>
                      </m:r>
                      <m:r>
                        <m:t>q</m:t>
                      </m:r>
                      <m:r>
                        <m:rPr>
                          <m:sty m:val="p"/>
                        </m:rPr>
                        <m:t>∧</m:t>
                      </m:r>
                      <m:r>
                        <m:t>s</m:t>
                      </m:r>
                      <m:r>
                        <m:rPr>
                          <m:sty m:val="p"/>
                        </m:rPr>
                        <m:t>,</m:t>
                      </m:r>
                      <m:r>
                        <m:t>r</m:t>
                      </m:r>
                      <m:r>
                        <m:rPr>
                          <m:sty m:val="p"/>
                        </m:rPr>
                        <m:t>∨</m:t>
                      </m:r>
                      <m:d>
                        <m:dPr>
                          <m:begChr m:val="("/>
                          <m:endChr m:val=")"/>
                          <m:sepChr m:val=""/>
                          <m:grow/>
                        </m:dPr>
                        <m:e>
                          <m:r>
                            <m:t>q</m:t>
                          </m:r>
                          <m:r>
                            <m:rPr>
                              <m:sty m:val="p"/>
                            </m:rPr>
                            <m:t>∧</m:t>
                          </m:r>
                          <m:r>
                            <m:t>s</m:t>
                          </m:r>
                        </m:e>
                      </m:d>
                    </m:oMath>
                  </m:oMathPara>
                </a14:m>
              </a:p>
              <a:p>
                <a:pPr lvl="0" indent="0" marL="0">
                  <a:buNone/>
                </a:pPr>
                <a:r>
                  <a:rPr/>
                  <a:t>都是它的子公式.</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indent="0" marL="0">
              <a:spcBef>
                <a:spcPts val="3000"/>
              </a:spcBef>
              <a:buNone/>
            </a:pPr>
            <a:r>
              <a:rPr b="1"/>
              <a:t>命题的符号化</a:t>
            </a:r>
          </a:p>
          <a:p>
            <a:pPr lvl="0" indent="0" marL="0">
              <a:buNone/>
            </a:pPr>
            <a:r>
              <a:rPr/>
              <a:t>将自然语言描述的命题表示成命题公式的形式, 称为</a:t>
            </a:r>
            <a:r>
              <a:rPr b="1"/>
              <a:t>命题的翻译</a:t>
            </a:r>
            <a:r>
              <a:rPr/>
              <a:t>或</a:t>
            </a:r>
            <a:r>
              <a:rPr b="1"/>
              <a:t>命题的符号化</a:t>
            </a:r>
            <a:r>
              <a:rPr/>
              <a:t>.</a:t>
            </a:r>
          </a:p>
          <a:p>
            <a:pPr lvl="0" indent="0" marL="0">
              <a:buNone/>
            </a:pPr>
            <a:r>
              <a:rPr/>
              <a:t>命题符号化的步骤:</a:t>
            </a:r>
          </a:p>
          <a:p>
            <a:pPr lvl="0" indent="-457200" marL="457200">
              <a:buAutoNum type="arabicParenBoth"/>
            </a:pPr>
            <a:r>
              <a:rPr/>
              <a:t>找出命题中各原子命题, 将其符号化.</a:t>
            </a:r>
          </a:p>
          <a:p>
            <a:pPr lvl="0" indent="-457200" marL="457200">
              <a:buAutoNum type="arabicParenBoth"/>
            </a:pPr>
            <a:r>
              <a:rPr/>
              <a:t>找出命题中各联结词, 将联结词符号化.</a:t>
            </a:r>
          </a:p>
          <a:p>
            <a:pPr lvl="0" indent="-457200" marL="457200">
              <a:buAutoNum type="arabicParenBoth"/>
            </a:pPr>
            <a:r>
              <a:rPr/>
              <a:t>把符号化的原子命题和符号化的联结词联结起来.</a:t>
            </a:r>
          </a:p>
        </p:txBody>
      </p:sp>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将下列命题符号化:</a:t>
                </a:r>
              </a:p>
              <a:p>
                <a:pPr lvl="0" indent="-457200" marL="457200">
                  <a:buAutoNum type="arabicParenBoth"/>
                </a:pPr>
                <a:r>
                  <a:rPr/>
                  <a:t>派小王或小李出差.</a:t>
                </a:r>
              </a:p>
              <a:p>
                <a:pPr lvl="0" indent="0" marL="0">
                  <a:buNone/>
                </a:pPr>
                <a:r>
                  <a:rPr/>
                  <a:t>令</a:t>
                </a:r>
                <a14:m>
                  <m:oMath xmlns:m="http://schemas.openxmlformats.org/officeDocument/2006/math">
                    <m:r>
                      <m:t>p</m:t>
                    </m:r>
                  </m:oMath>
                </a14:m>
                <a:r>
                  <a:rPr/>
                  <a:t>: 派小王出差; </a:t>
                </a:r>
                <a14:m>
                  <m:oMath xmlns:m="http://schemas.openxmlformats.org/officeDocument/2006/math">
                    <m:r>
                      <m:t>q</m:t>
                    </m:r>
                  </m:oMath>
                </a14:m>
                <a:r>
                  <a:rPr/>
                  <a:t>: 派小李出差, 那么命题符号化为: </a:t>
                </a:r>
                <a14:m>
                  <m:oMath xmlns:m="http://schemas.openxmlformats.org/officeDocument/2006/math">
                    <m:r>
                      <m:t>p</m:t>
                    </m:r>
                    <m:r>
                      <m:rPr>
                        <m:sty m:val="p"/>
                      </m:rPr>
                      <m:t>∨</m:t>
                    </m:r>
                    <m:r>
                      <m:t>q</m:t>
                    </m:r>
                  </m:oMath>
                </a14:m>
                <a:r>
                  <a:rPr/>
                  <a:t>.</a:t>
                </a:r>
              </a:p>
              <a:p>
                <a:pPr lvl="0" indent="-457200" marL="457200">
                  <a:buAutoNum startAt="2" type="arabicParenBoth"/>
                </a:pPr>
                <a:r>
                  <a:rPr/>
                  <a:t>我们不能既划船又跑步.</a:t>
                </a:r>
              </a:p>
              <a:p>
                <a:pPr lvl="0" indent="0" marL="0">
                  <a:buNone/>
                </a:pPr>
                <a:r>
                  <a:rPr/>
                  <a:t>令</a:t>
                </a:r>
                <a14:m>
                  <m:oMath xmlns:m="http://schemas.openxmlformats.org/officeDocument/2006/math">
                    <m:r>
                      <m:t>p</m:t>
                    </m:r>
                  </m:oMath>
                </a14:m>
                <a:r>
                  <a:rPr/>
                  <a:t>: 我们划船; </a:t>
                </a:r>
                <a14:m>
                  <m:oMath xmlns:m="http://schemas.openxmlformats.org/officeDocument/2006/math">
                    <m:r>
                      <m:t>q</m:t>
                    </m:r>
                  </m:oMath>
                </a14:m>
                <a:r>
                  <a:rPr/>
                  <a:t>: 我们跑步, 那么命题符号化为: </a:t>
                </a:r>
                <a14:m>
                  <m:oMath xmlns:m="http://schemas.openxmlformats.org/officeDocument/2006/math">
                    <m:r>
                      <m:rPr>
                        <m:sty m:val="p"/>
                      </m:rPr>
                      <m:t>¬</m:t>
                    </m:r>
                    <m:d>
                      <m:dPr>
                        <m:begChr m:val="("/>
                        <m:endChr m:val=")"/>
                        <m:sepChr m:val=""/>
                        <m:grow/>
                      </m:dPr>
                      <m:e>
                        <m:r>
                          <m:t>p</m:t>
                        </m:r>
                        <m:r>
                          <m:rPr>
                            <m:sty m:val="p"/>
                          </m:rPr>
                          <m:t>∧</m:t>
                        </m:r>
                        <m:r>
                          <m:t>q</m:t>
                        </m:r>
                      </m:e>
                    </m:d>
                  </m:oMath>
                </a14:m>
                <a:r>
                  <a:rPr/>
                  <a:t>.</a:t>
                </a:r>
              </a:p>
              <a:p>
                <a:pPr lvl="0" indent="-457200" marL="457200">
                  <a:buAutoNum startAt="3" type="arabicParenBoth"/>
                </a:pPr>
                <a:r>
                  <a:rPr/>
                  <a:t>如果你来了, 那么他唱不唱歌将看你是否伴奏而定.</a:t>
                </a:r>
              </a:p>
              <a:p>
                <a:pPr lvl="0" indent="0" marL="0">
                  <a:buNone/>
                </a:pPr>
                <a:r>
                  <a:rPr/>
                  <a:t>令</a:t>
                </a:r>
                <a14:m>
                  <m:oMath xmlns:m="http://schemas.openxmlformats.org/officeDocument/2006/math">
                    <m:r>
                      <m:t>p</m:t>
                    </m:r>
                  </m:oMath>
                </a14:m>
                <a:r>
                  <a:rPr/>
                  <a:t>: 你来了; </a:t>
                </a:r>
                <a14:m>
                  <m:oMath xmlns:m="http://schemas.openxmlformats.org/officeDocument/2006/math">
                    <m:r>
                      <m:t>q</m:t>
                    </m:r>
                  </m:oMath>
                </a14:m>
                <a:r>
                  <a:rPr/>
                  <a:t>: 他唱歌; </a:t>
                </a:r>
                <a14:m>
                  <m:oMath xmlns:m="http://schemas.openxmlformats.org/officeDocument/2006/math">
                    <m:r>
                      <m:t>r</m:t>
                    </m:r>
                  </m:oMath>
                </a14:m>
                <a:r>
                  <a:rPr/>
                  <a:t>: 你伴奏, 那么命题符号化为: </a:t>
                </a:r>
                <a14:m>
                  <m:oMath xmlns:m="http://schemas.openxmlformats.org/officeDocument/2006/math">
                    <m:r>
                      <m:t>p</m:t>
                    </m:r>
                    <m:r>
                      <m:rPr>
                        <m:sty m:val="p"/>
                      </m:rPr>
                      <m:t>→</m:t>
                    </m:r>
                    <m:d>
                      <m:dPr>
                        <m:begChr m:val="("/>
                        <m:endChr m:val=")"/>
                        <m:sepChr m:val=""/>
                        <m:grow/>
                      </m:dPr>
                      <m:e>
                        <m:r>
                          <m:t>q</m:t>
                        </m:r>
                        <m:r>
                          <m:rPr>
                            <m:sty m:val="p"/>
                          </m:rPr>
                          <m:t>↔</m:t>
                        </m:r>
                        <m:r>
                          <m:t>r</m:t>
                        </m:r>
                      </m:e>
                    </m:d>
                  </m:oMath>
                </a14:m>
                <a:r>
                  <a:rPr/>
                  <a:t>.</a:t>
                </a:r>
              </a:p>
              <a:p>
                <a:pPr lvl="0" indent="-457200" marL="457200">
                  <a:buAutoNum startAt="4" type="arabicParenBoth"/>
                </a:pPr>
                <a:r>
                  <a:rPr/>
                  <a:t>假如上午不下雨, 我去看电影, 否则就在家里看书.</a:t>
                </a:r>
              </a:p>
              <a:p>
                <a:pPr lvl="0" indent="0" marL="0">
                  <a:buNone/>
                </a:pPr>
                <a:r>
                  <a:rPr/>
                  <a:t>令</a:t>
                </a:r>
                <a14:m>
                  <m:oMath xmlns:m="http://schemas.openxmlformats.org/officeDocument/2006/math">
                    <m:r>
                      <m:t>p</m:t>
                    </m:r>
                  </m:oMath>
                </a14:m>
                <a:r>
                  <a:rPr/>
                  <a:t>: 上午下雨; </a:t>
                </a:r>
                <a14:m>
                  <m:oMath xmlns:m="http://schemas.openxmlformats.org/officeDocument/2006/math">
                    <m:r>
                      <m:t>q</m:t>
                    </m:r>
                  </m:oMath>
                </a14:m>
                <a:r>
                  <a:rPr/>
                  <a:t>: 我去看电影; </a:t>
                </a:r>
                <a14:m>
                  <m:oMath xmlns:m="http://schemas.openxmlformats.org/officeDocument/2006/math">
                    <m:r>
                      <m:t>r</m:t>
                    </m:r>
                  </m:oMath>
                </a14:m>
                <a:r>
                  <a:rPr/>
                  <a:t>: 我在家读书, 那么命题符号化为: </a:t>
                </a:r>
                <a14:m>
                  <m:oMath xmlns:m="http://schemas.openxmlformats.org/officeDocument/2006/math">
                    <m:d>
                      <m:dPr>
                        <m:begChr m:val="("/>
                        <m:endChr m:val=")"/>
                        <m:sepChr m:val=""/>
                        <m:grow/>
                      </m:dPr>
                      <m:e>
                        <m:r>
                          <m:rPr>
                            <m:sty m:val="p"/>
                          </m:rPr>
                          <m:t>¬</m:t>
                        </m:r>
                        <m:r>
                          <m:t>p</m:t>
                        </m:r>
                        <m:r>
                          <m:rPr>
                            <m:sty m:val="p"/>
                          </m:rPr>
                          <m:t>→</m:t>
                        </m:r>
                        <m:r>
                          <m:t>q</m:t>
                        </m:r>
                      </m:e>
                    </m:d>
                    <m:r>
                      <m:rPr>
                        <m:sty m:val="p"/>
                      </m:rPr>
                      <m:t>∧</m:t>
                    </m:r>
                    <m:d>
                      <m:dPr>
                        <m:begChr m:val="("/>
                        <m:endChr m:val=")"/>
                        <m:sepChr m:val=""/>
                        <m:grow/>
                      </m:dPr>
                      <m:e>
                        <m:r>
                          <m:t>p</m:t>
                        </m:r>
                        <m:r>
                          <m:rPr>
                            <m:sty m:val="p"/>
                          </m:rPr>
                          <m:t>→</m:t>
                        </m:r>
                        <m:r>
                          <m:t>r</m:t>
                        </m:r>
                      </m:e>
                    </m:d>
                  </m:oMath>
                </a14:m>
                <a:r>
                  <a:rPr/>
                  <a:t>.</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457200" marL="457200">
                  <a:buAutoNum startAt="5" type="arabicParenBoth"/>
                </a:pPr>
                <a:r>
                  <a:rPr/>
                  <a:t>在公式</a:t>
                </a:r>
                <a14:m>
                  <m:oMath xmlns:m="http://schemas.openxmlformats.org/officeDocument/2006/math">
                    <m:d>
                      <m:dPr>
                        <m:begChr m:val="("/>
                        <m:endChr m:val=")"/>
                        <m:sepChr m:val=""/>
                        <m:grow/>
                      </m:dPr>
                      <m:e>
                        <m:r>
                          <m:t>p</m:t>
                        </m:r>
                        <m:r>
                          <m:rPr>
                            <m:sty m:val="p"/>
                          </m:rPr>
                          <m:t>∧</m:t>
                        </m:r>
                        <m:r>
                          <m:rPr>
                            <m:sty m:val="p"/>
                          </m:rPr>
                          <m:t>¬</m:t>
                        </m:r>
                        <m:r>
                          <m:t>q</m:t>
                        </m:r>
                      </m:e>
                    </m:d>
                    <m:r>
                      <m:rPr>
                        <m:sty m:val="p"/>
                      </m:rPr>
                      <m:t>→</m:t>
                    </m:r>
                    <m:r>
                      <m:rPr>
                        <m:sty m:val="p"/>
                      </m:rPr>
                      <m:t>¬</m:t>
                    </m:r>
                    <m:r>
                      <m:t>r</m:t>
                    </m:r>
                  </m:oMath>
                </a14:m>
                <a:r>
                  <a:rPr/>
                  <a:t>中:</a:t>
                </a:r>
              </a:p>
              <a:p>
                <a:pPr lvl="0" indent="0" marL="0">
                  <a:buNone/>
                </a:pPr>
                <a:r>
                  <a:rPr/>
                  <a:t>令</a:t>
                </a:r>
                <a14:m>
                  <m:oMath xmlns:m="http://schemas.openxmlformats.org/officeDocument/2006/math">
                    <m:r>
                      <m:t>p</m:t>
                    </m:r>
                  </m:oMath>
                </a14:m>
                <a:r>
                  <a:rPr/>
                  <a:t>: 李强是体育爱好者; </a:t>
                </a:r>
                <a14:m>
                  <m:oMath xmlns:m="http://schemas.openxmlformats.org/officeDocument/2006/math">
                    <m:r>
                      <m:t>q</m:t>
                    </m:r>
                  </m:oMath>
                </a14:m>
                <a:r>
                  <a:rPr/>
                  <a:t>: 李强是文艺爱好者; </a:t>
                </a:r>
                <a14:m>
                  <m:oMath xmlns:m="http://schemas.openxmlformats.org/officeDocument/2006/math">
                    <m:r>
                      <m:t>r</m:t>
                    </m:r>
                  </m:oMath>
                </a14:m>
                <a:r>
                  <a:rPr/>
                  <a:t>: 李强是文体爱好者,</a:t>
                </a:r>
              </a:p>
              <a:p>
                <a:pPr lvl="0" indent="0" marL="0">
                  <a:buNone/>
                </a:pPr>
                <a:r>
                  <a:rPr/>
                  <a:t>则公式</a:t>
                </a:r>
                <a14:m>
                  <m:oMath xmlns:m="http://schemas.openxmlformats.org/officeDocument/2006/math">
                    <m:d>
                      <m:dPr>
                        <m:begChr m:val="("/>
                        <m:endChr m:val=")"/>
                        <m:sepChr m:val=""/>
                        <m:grow/>
                      </m:dPr>
                      <m:e>
                        <m:r>
                          <m:t>p</m:t>
                        </m:r>
                        <m:r>
                          <m:rPr>
                            <m:sty m:val="p"/>
                          </m:rPr>
                          <m:t>∧</m:t>
                        </m:r>
                        <m:r>
                          <m:rPr>
                            <m:sty m:val="p"/>
                          </m:rPr>
                          <m:t>¬</m:t>
                        </m:r>
                        <m:r>
                          <m:t>q</m:t>
                        </m:r>
                      </m:e>
                    </m:d>
                    <m:r>
                      <m:rPr>
                        <m:sty m:val="p"/>
                      </m:rPr>
                      <m:t>→</m:t>
                    </m:r>
                    <m:r>
                      <m:rPr>
                        <m:sty m:val="p"/>
                      </m:rPr>
                      <m:t>¬</m:t>
                    </m:r>
                    <m:r>
                      <m:t>r</m:t>
                    </m:r>
                  </m:oMath>
                </a14:m>
                <a:r>
                  <a:rPr/>
                  <a:t>表示:</a:t>
                </a:r>
              </a:p>
              <a:p>
                <a:pPr lvl="0" indent="0" marL="0">
                  <a:buNone/>
                </a:pPr>
                <a:r>
                  <a:rPr/>
                  <a:t>如果李明是体育爱好者, 但不是文艺爱好者, 那么李明不是文体爱好者.</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命题符号化时应注意以下几点:</a:t>
                </a:r>
              </a:p>
              <a:p>
                <a:pPr lvl="0" indent="-457200" marL="457200">
                  <a:buAutoNum type="arabicParenBoth"/>
                </a:pPr>
                <a:r>
                  <a:rPr/>
                  <a:t>确定句子是否为命题, 不是就无法进行命题符号化;</a:t>
                </a:r>
              </a:p>
              <a:p>
                <a:pPr lvl="0" indent="-457200" marL="457200">
                  <a:buAutoNum type="arabicParenBoth"/>
                </a:pPr>
                <a:r>
                  <a:rPr/>
                  <a:t>确定句中联结词是否能对应于哪一个逻辑联结词;</a:t>
                </a:r>
              </a:p>
              <a:p>
                <a:pPr lvl="0" indent="-457200" marL="457200">
                  <a:buAutoNum type="arabicParenBoth"/>
                </a:pPr>
                <a:r>
                  <a:rPr/>
                  <a:t>正确表示原子命题和选择逻辑联结词;</a:t>
                </a:r>
              </a:p>
              <a:p>
                <a:pPr lvl="0" indent="-457200" marL="457200">
                  <a:buAutoNum type="arabicParenBoth"/>
                </a:pPr>
                <a:r>
                  <a:rPr/>
                  <a:t>要按逻辑关系进行命题符号化，而不能凭字面翻译.</a:t>
                </a:r>
              </a:p>
              <a:p>
                <a:pPr lvl="0" indent="0" marL="0">
                  <a:buNone/>
                </a:pPr>
                <a:r>
                  <a:rPr/>
                  <a:t> </a:t>
                </a:r>
              </a:p>
              <a:p>
                <a:pPr lvl="0" indent="0" marL="0">
                  <a:buNone/>
                </a:pPr>
                <a:r>
                  <a:rPr/>
                  <a:t>令</a:t>
                </a:r>
                <a14:m>
                  <m:oMath xmlns:m="http://schemas.openxmlformats.org/officeDocument/2006/math">
                    <m:r>
                      <m:t>p</m:t>
                    </m:r>
                  </m:oMath>
                </a14:m>
                <a:r>
                  <a:rPr/>
                  <a:t>: 林芬做作业; </a:t>
                </a:r>
                <a14:m>
                  <m:oMath xmlns:m="http://schemas.openxmlformats.org/officeDocument/2006/math">
                    <m:r>
                      <m:t>q</m:t>
                    </m:r>
                  </m:oMath>
                </a14:m>
                <a:r>
                  <a:rPr/>
                  <a:t>: 林芳做作业, 则“林芬和林芳同在做作业”可符号化为</a:t>
                </a:r>
                <a14:m>
                  <m:oMath xmlns:m="http://schemas.openxmlformats.org/officeDocument/2006/math">
                    <m:r>
                      <m:t>p</m:t>
                    </m:r>
                    <m:r>
                      <m:rPr>
                        <m:sty m:val="p"/>
                      </m:rPr>
                      <m:t>∧</m:t>
                    </m:r>
                    <m:r>
                      <m:t>q</m:t>
                    </m:r>
                    <m:r>
                      <m:rPr>
                        <m:sty m:val="p"/>
                      </m:rPr>
                      <m:t>.</m:t>
                    </m:r>
                  </m:oMath>
                </a14:m>
              </a:p>
              <a:p>
                <a:pPr lvl="0" indent="0" marL="0">
                  <a:buNone/>
                </a:pPr>
                <a:r>
                  <a:rPr/>
                  <a:t>但是, “林芬和林芳是姐妹”不能符号化为</a:t>
                </a:r>
                <a14:m>
                  <m:oMath xmlns:m="http://schemas.openxmlformats.org/officeDocument/2006/math">
                    <m:r>
                      <m:t>p</m:t>
                    </m:r>
                    <m:r>
                      <m:rPr>
                        <m:sty m:val="p"/>
                      </m:rPr>
                      <m:t>∧</m:t>
                    </m:r>
                    <m:r>
                      <m:t>q</m:t>
                    </m:r>
                  </m:oMath>
                </a14:m>
                <a:r>
                  <a:rPr/>
                  <a:t>, 这是一个原子命题.</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spcBef>
                    <a:spcPts val="3000"/>
                  </a:spcBef>
                  <a:buNone/>
                </a:pPr>
                <a:r>
                  <a:rPr b="1"/>
                  <a:t>真值表</a:t>
                </a:r>
              </a:p>
              <a:p>
                <a:pPr lvl="0" indent="0" marL="0">
                  <a:buNone/>
                </a:pPr>
                <a:r>
                  <a:rPr/>
                  <a:t>设</a:t>
                </a:r>
                <a14:m>
                  <m:oMath xmlns:m="http://schemas.openxmlformats.org/officeDocument/2006/math">
                    <m:r>
                      <m:t>A</m:t>
                    </m:r>
                  </m:oMath>
                </a14:m>
                <a:r>
                  <a:rPr/>
                  <a:t>是一个命题公式, </a:t>
                </a:r>
                <a14:m>
                  <m:oMath xmlns:m="http://schemas.openxmlformats.org/officeDocument/2006/math">
                    <m:sSub>
                      <m:e>
                        <m:r>
                          <m:t>p</m:t>
                        </m:r>
                      </m:e>
                      <m:sub>
                        <m:r>
                          <m:t>1</m:t>
                        </m:r>
                      </m:sub>
                    </m:sSub>
                    <m:r>
                      <m:rPr>
                        <m:sty m:val="p"/>
                      </m:rPr>
                      <m:t>,</m:t>
                    </m:r>
                    <m:sSub>
                      <m:e>
                        <m:r>
                          <m:t>p</m:t>
                        </m:r>
                      </m:e>
                      <m:sub>
                        <m:r>
                          <m:t>2</m:t>
                        </m:r>
                      </m:sub>
                    </m:sSub>
                    <m:r>
                      <m:rPr>
                        <m:sty m:val="p"/>
                      </m:rPr>
                      <m:t>,</m:t>
                    </m:r>
                    <m:r>
                      <m:rPr>
                        <m:sty m:val="p"/>
                      </m:rPr>
                      <m:t>⋯</m:t>
                    </m:r>
                    <m:r>
                      <m:rPr>
                        <m:sty m:val="p"/>
                      </m:rPr>
                      <m:t>,</m:t>
                    </m:r>
                    <m:sSub>
                      <m:e>
                        <m:r>
                          <m:t>p</m:t>
                        </m:r>
                      </m:e>
                      <m:sub>
                        <m:r>
                          <m:t>n</m:t>
                        </m:r>
                      </m:sub>
                    </m:sSub>
                  </m:oMath>
                </a14:m>
                <a:r>
                  <a:rPr/>
                  <a:t>是出现在</a:t>
                </a:r>
                <a14:m>
                  <m:oMath xmlns:m="http://schemas.openxmlformats.org/officeDocument/2006/math">
                    <m:r>
                      <m:t>A</m:t>
                    </m:r>
                  </m:oMath>
                </a14:m>
                <a:r>
                  <a:rPr/>
                  <a:t>中的所有命题变元(可以用</a:t>
                </a:r>
                <a14:m>
                  <m:oMath xmlns:m="http://schemas.openxmlformats.org/officeDocument/2006/math">
                    <m:r>
                      <m:t>A</m:t>
                    </m:r>
                    <m:d>
                      <m:dPr>
                        <m:begChr m:val="("/>
                        <m:endChr m:val=")"/>
                        <m:sepChr m:val=""/>
                        <m:grow/>
                      </m:dPr>
                      <m:e>
                        <m:sSub>
                          <m:e>
                            <m:r>
                              <m:t>p</m:t>
                            </m:r>
                          </m:e>
                          <m:sub>
                            <m:r>
                              <m:t>1</m:t>
                            </m:r>
                          </m:sub>
                        </m:sSub>
                        <m:r>
                          <m:rPr>
                            <m:sty m:val="p"/>
                          </m:rPr>
                          <m:t>,</m:t>
                        </m:r>
                        <m:sSub>
                          <m:e>
                            <m:r>
                              <m:t>p</m:t>
                            </m:r>
                          </m:e>
                          <m:sub>
                            <m:r>
                              <m:t>2</m:t>
                            </m:r>
                          </m:sub>
                        </m:sSub>
                        <m:r>
                          <m:rPr>
                            <m:sty m:val="p"/>
                          </m:rPr>
                          <m:t>,</m:t>
                        </m:r>
                        <m:r>
                          <m:rPr>
                            <m:sty m:val="p"/>
                          </m:rPr>
                          <m:t>⋯</m:t>
                        </m:r>
                        <m:r>
                          <m:rPr>
                            <m:sty m:val="p"/>
                          </m:rPr>
                          <m:t>,</m:t>
                        </m:r>
                        <m:sSub>
                          <m:e>
                            <m:r>
                              <m:t>p</m:t>
                            </m:r>
                          </m:e>
                          <m:sub>
                            <m:r>
                              <m:t>n</m:t>
                            </m:r>
                          </m:sub>
                        </m:sSub>
                      </m:e>
                    </m:d>
                  </m:oMath>
                </a14:m>
                <a:r>
                  <a:rPr/>
                  <a:t>来表示含有</a:t>
                </a:r>
                <a14:m>
                  <m:oMath xmlns:m="http://schemas.openxmlformats.org/officeDocument/2006/math">
                    <m:r>
                      <m:t>n</m:t>
                    </m:r>
                  </m:oMath>
                </a14:m>
                <a:r>
                  <a:rPr/>
                  <a:t>个命题变元</a:t>
                </a:r>
                <a14:m>
                  <m:oMath xmlns:m="http://schemas.openxmlformats.org/officeDocument/2006/math">
                    <m:sSub>
                      <m:e>
                        <m:r>
                          <m:t>p</m:t>
                        </m:r>
                      </m:e>
                      <m:sub>
                        <m:r>
                          <m:t>1</m:t>
                        </m:r>
                      </m:sub>
                    </m:sSub>
                    <m:r>
                      <m:rPr>
                        <m:sty m:val="p"/>
                      </m:rPr>
                      <m:t>,</m:t>
                    </m:r>
                    <m:sSub>
                      <m:e>
                        <m:r>
                          <m:t>p</m:t>
                        </m:r>
                      </m:e>
                      <m:sub>
                        <m:r>
                          <m:t>2</m:t>
                        </m:r>
                      </m:sub>
                    </m:sSub>
                    <m:r>
                      <m:rPr>
                        <m:sty m:val="p"/>
                      </m:rPr>
                      <m:t>,</m:t>
                    </m:r>
                    <m:r>
                      <m:rPr>
                        <m:sty m:val="p"/>
                      </m:rPr>
                      <m:t>⋯</m:t>
                    </m:r>
                    <m:r>
                      <m:rPr>
                        <m:sty m:val="p"/>
                      </m:rPr>
                      <m:t>,</m:t>
                    </m:r>
                    <m:sSub>
                      <m:e>
                        <m:r>
                          <m:t>p</m:t>
                        </m:r>
                      </m:e>
                      <m:sub>
                        <m:r>
                          <m:t>n</m:t>
                        </m:r>
                      </m:sub>
                    </m:sSub>
                  </m:oMath>
                </a14:m>
                <a:r>
                  <a:rPr/>
                  <a:t>的命题公式</a:t>
                </a:r>
                <a14:m>
                  <m:oMath xmlns:m="http://schemas.openxmlformats.org/officeDocument/2006/math">
                    <m:r>
                      <m:t>A</m:t>
                    </m:r>
                  </m:oMath>
                </a14:m>
                <a:r>
                  <a:rPr/>
                  <a:t>), 给变元</a:t>
                </a:r>
                <a14:m>
                  <m:oMath xmlns:m="http://schemas.openxmlformats.org/officeDocument/2006/math">
                    <m:sSub>
                      <m:e>
                        <m:r>
                          <m:t>p</m:t>
                        </m:r>
                      </m:e>
                      <m:sub>
                        <m:r>
                          <m:t>1</m:t>
                        </m:r>
                      </m:sub>
                    </m:sSub>
                    <m:r>
                      <m:rPr>
                        <m:sty m:val="p"/>
                      </m:rPr>
                      <m:t>,</m:t>
                    </m:r>
                    <m:sSub>
                      <m:e>
                        <m:r>
                          <m:t>p</m:t>
                        </m:r>
                      </m:e>
                      <m:sub>
                        <m:r>
                          <m:t>2</m:t>
                        </m:r>
                      </m:sub>
                    </m:sSub>
                    <m:r>
                      <m:rPr>
                        <m:sty m:val="p"/>
                      </m:rPr>
                      <m:t>,</m:t>
                    </m:r>
                    <m:r>
                      <m:rPr>
                        <m:sty m:val="p"/>
                      </m:rPr>
                      <m:t>⋯</m:t>
                    </m:r>
                    <m:r>
                      <m:rPr>
                        <m:sty m:val="p"/>
                      </m:rPr>
                      <m:t>,</m:t>
                    </m:r>
                    <m:sSub>
                      <m:e>
                        <m:r>
                          <m:t>p</m:t>
                        </m:r>
                      </m:e>
                      <m:sub>
                        <m:r>
                          <m:t>n</m:t>
                        </m:r>
                      </m:sub>
                    </m:sSub>
                  </m:oMath>
                </a14:m>
                <a:r>
                  <a:rPr/>
                  <a:t>指定</a:t>
                </a:r>
                <a:r>
                  <a:rPr b="1"/>
                  <a:t>一组真值</a:t>
                </a:r>
                <a:r>
                  <a:rPr/>
                  <a:t>, 称为对</a:t>
                </a:r>
                <a14:m>
                  <m:oMath xmlns:m="http://schemas.openxmlformats.org/officeDocument/2006/math">
                    <m:r>
                      <m:t>A</m:t>
                    </m:r>
                  </m:oMath>
                </a14:m>
                <a:r>
                  <a:rPr/>
                  <a:t>的一个真值指派, 赋值或解释.</a:t>
                </a:r>
              </a:p>
              <a:p>
                <a:pPr lvl="0" indent="0" marL="0">
                  <a:buNone/>
                </a:pPr>
                <a:r>
                  <a:rPr/>
                  <a:t> </a:t>
                </a:r>
              </a:p>
              <a:p>
                <a:pPr lvl="0" indent="0" marL="0">
                  <a:buNone/>
                </a:pPr>
                <a14:m>
                  <m:oMathPara xmlns:m="http://schemas.openxmlformats.org/officeDocument/2006/math">
                    <m:oMathParaPr>
                      <m:jc m:val="center"/>
                    </m:oMathParaPr>
                    <m:oMath>
                      <m:m>
                        <m:mPr>
                          <m:baseJc m:val="center"/>
                          <m:plcHide m:val="1"/>
                          <m:mcs>
                            <m:mc>
                              <m:mcPr>
                                <m:mcJc m:val="center"/>
                                <m:count m:val="1"/>
                              </m:mcPr>
                            </m:mc>
                            <m:mc>
                              <m:mcPr>
                                <m:mcJc m:val="center"/>
                                <m:count m:val="1"/>
                              </m:mcPr>
                            </m:mc>
                            <m:mc>
                              <m:mcPr>
                                <m:mcJc m:val="center"/>
                                <m:count m:val="1"/>
                              </m:mcPr>
                            </m:mc>
                            <m:mc>
                              <m:mcPr>
                                <m:mcJc m:val="center"/>
                                <m:count m:val="1"/>
                              </m:mcPr>
                            </m:mc>
                            <m:mc>
                              <m:mcPr>
                                <m:mcJc m:val="center"/>
                                <m:count m:val="1"/>
                              </m:mcPr>
                            </m:mc>
                          </m:mcs>
                        </m:mPr>
                        <m:mr>
                          <m:e>
                            <m:sSub>
                              <m:e>
                                <m:r>
                                  <m:t>p</m:t>
                                </m:r>
                              </m:e>
                              <m:sub>
                                <m:r>
                                  <m:t>1</m:t>
                                </m:r>
                              </m:sub>
                            </m:sSub>
                          </m:e>
                          <m:e>
                            <m:sSub>
                              <m:e>
                                <m:r>
                                  <m:t>p</m:t>
                                </m:r>
                              </m:e>
                              <m:sub>
                                <m:r>
                                  <m:t>2</m:t>
                                </m:r>
                              </m:sub>
                            </m:sSub>
                          </m:e>
                          <m:e>
                            <m:r>
                              <m:rPr>
                                <m:sty m:val="p"/>
                              </m:rPr>
                              <m:t>⋯</m:t>
                            </m:r>
                          </m:e>
                          <m:e>
                            <m:sSub>
                              <m:e>
                                <m:r>
                                  <m:t>p</m:t>
                                </m:r>
                              </m:e>
                              <m:sub>
                                <m:r>
                                  <m:t>n</m:t>
                                </m:r>
                              </m:sub>
                            </m:sSub>
                          </m:e>
                          <m:e>
                            <m:r>
                              <m:t>A</m:t>
                            </m:r>
                            <m:d>
                              <m:dPr>
                                <m:begChr m:val="("/>
                                <m:endChr m:val=")"/>
                                <m:sepChr m:val=""/>
                                <m:grow/>
                              </m:dPr>
                              <m:e>
                                <m:sSub>
                                  <m:e>
                                    <m:r>
                                      <m:t>p</m:t>
                                    </m:r>
                                  </m:e>
                                  <m:sub>
                                    <m:r>
                                      <m:t>1</m:t>
                                    </m:r>
                                  </m:sub>
                                </m:sSub>
                                <m:r>
                                  <m:rPr>
                                    <m:sty m:val="p"/>
                                  </m:rPr>
                                  <m:t>,</m:t>
                                </m:r>
                                <m:sSub>
                                  <m:e>
                                    <m:r>
                                      <m:t>p</m:t>
                                    </m:r>
                                  </m:e>
                                  <m:sub>
                                    <m:r>
                                      <m:t>2</m:t>
                                    </m:r>
                                  </m:sub>
                                </m:sSub>
                                <m:r>
                                  <m:rPr>
                                    <m:sty m:val="p"/>
                                  </m:rPr>
                                  <m:t>,</m:t>
                                </m:r>
                                <m:r>
                                  <m:rPr>
                                    <m:sty m:val="p"/>
                                  </m:rPr>
                                  <m:t>⋯</m:t>
                                </m:r>
                                <m:r>
                                  <m:rPr>
                                    <m:sty m:val="p"/>
                                  </m:rPr>
                                  <m:t>,</m:t>
                                </m:r>
                                <m:sSub>
                                  <m:e>
                                    <m:r>
                                      <m:t>p</m:t>
                                    </m:r>
                                  </m:e>
                                  <m:sub>
                                    <m:r>
                                      <m:t>n</m:t>
                                    </m:r>
                                  </m:sub>
                                </m:sSub>
                              </m:e>
                            </m:d>
                          </m:e>
                        </m:mr>
                        <m:mr>
                          <m:e>
                            <m:r>
                              <m:t>0</m:t>
                            </m:r>
                          </m:e>
                          <m:e>
                            <m:r>
                              <m:t>0</m:t>
                            </m:r>
                          </m:e>
                          <m:e>
                            <m:r>
                              <m:rPr>
                                <m:sty m:val="p"/>
                              </m:rPr>
                              <m:t>⋯</m:t>
                            </m:r>
                          </m:e>
                          <m:e>
                            <m:r>
                              <m:t>0</m:t>
                            </m:r>
                          </m:e>
                          <m:e>
                            <m:sSub>
                              <m:e>
                                <m:r>
                                  <m:t>v</m:t>
                                </m:r>
                              </m:e>
                              <m:sub>
                                <m:r>
                                  <m:t>1</m:t>
                                </m:r>
                              </m:sub>
                            </m:sSub>
                          </m:e>
                        </m:mr>
                        <m:mr>
                          <m:e>
                            <m:r>
                              <m:t>0</m:t>
                            </m:r>
                          </m:e>
                          <m:e>
                            <m:r>
                              <m:t>0</m:t>
                            </m:r>
                          </m:e>
                          <m:e>
                            <m:r>
                              <m:rPr>
                                <m:sty m:val="p"/>
                              </m:rPr>
                              <m:t>⋯</m:t>
                            </m:r>
                          </m:e>
                          <m:e>
                            <m:r>
                              <m:t>1</m:t>
                            </m:r>
                          </m:e>
                          <m:e>
                            <m:sSub>
                              <m:e>
                                <m:r>
                                  <m:t>v</m:t>
                                </m:r>
                              </m:e>
                              <m:sub>
                                <m:r>
                                  <m:t>2</m:t>
                                </m:r>
                              </m:sub>
                            </m:sSub>
                          </m:e>
                        </m:mr>
                        <m:mr>
                          <m:e>
                            <m:r>
                              <m:rPr>
                                <m:sty m:val="p"/>
                              </m:rPr>
                              <m:t>⋮</m:t>
                            </m:r>
                          </m:e>
                          <m:e>
                            <m:r>
                              <m:rPr>
                                <m:sty m:val="p"/>
                              </m:rPr>
                              <m:t>⋮</m:t>
                            </m:r>
                          </m:e>
                          <m:e>
                            <m:r>
                              <m:rPr>
                                <m:sty m:val="p"/>
                              </m:rPr>
                              <m:t>⋯</m:t>
                            </m:r>
                          </m:e>
                          <m:e>
                            <m:r>
                              <m:rPr>
                                <m:sty m:val="p"/>
                              </m:rPr>
                              <m:t>⋮</m:t>
                            </m:r>
                          </m:e>
                          <m:e>
                            <m:r>
                              <m:rPr>
                                <m:sty m:val="p"/>
                              </m:rPr>
                              <m:t>⋮</m:t>
                            </m:r>
                          </m:e>
                        </m:mr>
                        <m:mr>
                          <m:e>
                            <m:r>
                              <m:t>1</m:t>
                            </m:r>
                          </m:e>
                          <m:e>
                            <m:r>
                              <m:t>1</m:t>
                            </m:r>
                          </m:e>
                          <m:e>
                            <m:r>
                              <m:rPr>
                                <m:sty m:val="p"/>
                              </m:rPr>
                              <m:t>⋯</m:t>
                            </m:r>
                          </m:e>
                          <m:e>
                            <m:r>
                              <m:t>1</m:t>
                            </m:r>
                          </m:e>
                          <m:e>
                            <m:sSub>
                              <m:e>
                                <m:r>
                                  <m:t>v</m:t>
                                </m:r>
                              </m:e>
                              <m:sub>
                                <m:sSup>
                                  <m:e>
                                    <m:r>
                                      <m:t>2</m:t>
                                    </m:r>
                                  </m:e>
                                  <m:sup>
                                    <m:r>
                                      <m:t>n</m:t>
                                    </m:r>
                                  </m:sup>
                                </m:sSup>
                              </m:sub>
                            </m:sSub>
                          </m:e>
                        </m:mr>
                      </m:m>
                    </m:oMath>
                  </m:oMathPara>
                </a14:m>
              </a:p>
              <a:p>
                <a:pPr lvl="0" indent="0" marL="0">
                  <a:buNone/>
                </a:pPr>
                <a:r>
                  <a:rPr/>
                  <a:t> </a:t>
                </a:r>
              </a:p>
              <a:p>
                <a:pPr lvl="0" indent="0" marL="0">
                  <a:buNone/>
                </a:pPr>
                <a:r>
                  <a:rPr/>
                  <a:t>含有</a:t>
                </a:r>
                <a14:m>
                  <m:oMath xmlns:m="http://schemas.openxmlformats.org/officeDocument/2006/math">
                    <m:r>
                      <m:t>n</m:t>
                    </m:r>
                  </m:oMath>
                </a14:m>
                <a:r>
                  <a:rPr/>
                  <a:t>个变元的命题公式有</a:t>
                </a:r>
                <a14:m>
                  <m:oMath xmlns:m="http://schemas.openxmlformats.org/officeDocument/2006/math">
                    <m:sSup>
                      <m:e>
                        <m:r>
                          <m:t>2</m:t>
                        </m:r>
                      </m:e>
                      <m:sup>
                        <m:r>
                          <m:t>n</m:t>
                        </m:r>
                      </m:sup>
                    </m:sSup>
                  </m:oMath>
                </a14:m>
                <a:r>
                  <a:rPr/>
                  <a:t>组不同的解释, 每个解释对应一个确定的真值.</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对于命题公式</a:t>
                </a:r>
                <a14:m>
                  <m:oMath xmlns:m="http://schemas.openxmlformats.org/officeDocument/2006/math">
                    <m:r>
                      <m:t>A</m:t>
                    </m:r>
                  </m:oMath>
                </a14:m>
                <a:r>
                  <a:rPr/>
                  <a:t>, 由</a:t>
                </a:r>
                <a14:m>
                  <m:oMath xmlns:m="http://schemas.openxmlformats.org/officeDocument/2006/math">
                    <m:r>
                      <m:t>A</m:t>
                    </m:r>
                  </m:oMath>
                </a14:m>
                <a:r>
                  <a:rPr/>
                  <a:t>所有可能的解释和</a:t>
                </a:r>
                <a14:m>
                  <m:oMath xmlns:m="http://schemas.openxmlformats.org/officeDocument/2006/math">
                    <m:r>
                      <m:t>A</m:t>
                    </m:r>
                  </m:oMath>
                </a14:m>
                <a:r>
                  <a:rPr/>
                  <a:t>在其所有可能解释下所得真值列成的表, 称为命题公式</a:t>
                </a:r>
                <a14:m>
                  <m:oMath xmlns:m="http://schemas.openxmlformats.org/officeDocument/2006/math">
                    <m:r>
                      <m:t>A</m:t>
                    </m:r>
                  </m:oMath>
                </a14:m>
                <a:r>
                  <a:rPr/>
                  <a:t>的</a:t>
                </a:r>
                <a:r>
                  <a:rPr b="1"/>
                  <a:t>真值表</a:t>
                </a:r>
                <a:r>
                  <a:rPr/>
                  <a:t>.</a:t>
                </a:r>
              </a:p>
              <a:p>
                <a:pPr lvl="0" indent="0" marL="0">
                  <a:buNone/>
                </a:pPr>
                <a:r>
                  <a:rPr/>
                  <a:t>一个命题公式的真值表由两部分组成:</a:t>
                </a:r>
              </a:p>
              <a:p>
                <a:pPr lvl="0" indent="-457200" marL="457200">
                  <a:buAutoNum type="arabicParenBoth"/>
                </a:pPr>
                <a:r>
                  <a:rPr/>
                  <a:t>表的左边列出命题公式的每一个解释.对于一个含有</a:t>
                </a:r>
                <a14:m>
                  <m:oMath xmlns:m="http://schemas.openxmlformats.org/officeDocument/2006/math">
                    <m:r>
                      <m:t>n</m:t>
                    </m:r>
                  </m:oMath>
                </a14:m>
                <a:r>
                  <a:rPr/>
                  <a:t>个命题变元的命题公式, 不同的解释共有</a:t>
                </a:r>
                <a14:m>
                  <m:oMath xmlns:m="http://schemas.openxmlformats.org/officeDocument/2006/math">
                    <m:sSup>
                      <m:e>
                        <m:r>
                          <m:t>2</m:t>
                        </m:r>
                      </m:e>
                      <m:sup>
                        <m:r>
                          <m:t>n</m:t>
                        </m:r>
                      </m:sup>
                    </m:sSup>
                  </m:oMath>
                </a14:m>
                <a:r>
                  <a:rPr/>
                  <a:t>个.</a:t>
                </a:r>
              </a:p>
              <a:p>
                <a:pPr lvl="0" indent="-457200" marL="457200">
                  <a:buAutoNum type="arabicParenBoth"/>
                </a:pPr>
                <a:r>
                  <a:rPr/>
                  <a:t>表的右边部分列出对应于每个解释的命题公式真值.</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计算命题公式</a:t>
                </a:r>
                <a14:m>
                  <m:oMath xmlns:m="http://schemas.openxmlformats.org/officeDocument/2006/math">
                    <m:d>
                      <m:dPr>
                        <m:begChr m:val="("/>
                        <m:endChr m:val=")"/>
                        <m:sepChr m:val=""/>
                        <m:grow/>
                      </m:dPr>
                      <m:e>
                        <m:r>
                          <m:rPr>
                            <m:sty m:val="p"/>
                          </m:rPr>
                          <m:t>¬</m:t>
                        </m:r>
                        <m:r>
                          <m:t>p</m:t>
                        </m:r>
                        <m:r>
                          <m:rPr>
                            <m:sty m:val="p"/>
                          </m:rPr>
                          <m:t>∧</m:t>
                        </m:r>
                        <m:r>
                          <m:t>q</m:t>
                        </m:r>
                      </m:e>
                    </m:d>
                    <m:r>
                      <m:rPr>
                        <m:sty m:val="p"/>
                      </m:rPr>
                      <m:t>∨</m:t>
                    </m:r>
                    <m:r>
                      <m:t>p</m:t>
                    </m:r>
                  </m:oMath>
                </a14:m>
                <a:r>
                  <a:rPr/>
                  <a:t>的真值表.</a:t>
                </a:r>
              </a:p>
              <a:p>
                <a:pPr lvl="0" indent="0" marL="0">
                  <a:buNone/>
                </a:pPr>
                <a:r>
                  <a:rPr/>
                  <a:t>解:</a:t>
                </a:r>
              </a:p>
              <a:p>
                <a:pPr lvl="0" indent="0" marL="0">
                  <a:buNone/>
                </a:pPr>
                <a14:m>
                  <m:oMathPara xmlns:m="http://schemas.openxmlformats.org/officeDocument/2006/math">
                    <m:oMathParaPr>
                      <m:jc m:val="center"/>
                    </m:oMathParaPr>
                    <m:oMath>
                      <m:m>
                        <m:mPr>
                          <m:baseJc m:val="center"/>
                          <m:plcHide m:val="1"/>
                          <m:mcs>
                            <m:mc>
                              <m:mcPr>
                                <m:mcJc m:val="center"/>
                                <m:count m:val="1"/>
                              </m:mcPr>
                            </m:mc>
                            <m:mc>
                              <m:mcPr>
                                <m:mcJc m:val="center"/>
                                <m:count m:val="1"/>
                              </m:mcPr>
                            </m:mc>
                            <m:mc>
                              <m:mcPr>
                                <m:mcJc m:val="center"/>
                                <m:count m:val="1"/>
                              </m:mcPr>
                            </m:mc>
                            <m:mc>
                              <m:mcPr>
                                <m:mcJc m:val="center"/>
                                <m:count m:val="1"/>
                              </m:mcPr>
                            </m:mc>
                            <m:mc>
                              <m:mcPr>
                                <m:mcJc m:val="center"/>
                                <m:count m:val="1"/>
                              </m:mcPr>
                            </m:mc>
                          </m:mcs>
                        </m:mPr>
                        <m:mr>
                          <m:e>
                            <m:r>
                              <m:t>p</m:t>
                            </m:r>
                          </m:e>
                          <m:e>
                            <m:r>
                              <m:t>q</m:t>
                            </m:r>
                          </m:e>
                          <m:e>
                            <m:r>
                              <m:rPr>
                                <m:sty m:val="p"/>
                              </m:rPr>
                              <m:t>¬</m:t>
                            </m:r>
                            <m:r>
                              <m:t>p</m:t>
                            </m:r>
                          </m:e>
                          <m:e>
                            <m:r>
                              <m:rPr>
                                <m:sty m:val="p"/>
                              </m:rPr>
                              <m:t>¬</m:t>
                            </m:r>
                            <m:r>
                              <m:t>p</m:t>
                            </m:r>
                            <m:r>
                              <m:rPr>
                                <m:sty m:val="p"/>
                              </m:rPr>
                              <m:t>∧</m:t>
                            </m:r>
                            <m:r>
                              <m:t>q</m:t>
                            </m:r>
                          </m:e>
                          <m:e>
                            <m:d>
                              <m:dPr>
                                <m:begChr m:val="("/>
                                <m:endChr m:val=")"/>
                                <m:sepChr m:val=""/>
                                <m:grow/>
                              </m:dPr>
                              <m:e>
                                <m:r>
                                  <m:rPr>
                                    <m:sty m:val="p"/>
                                  </m:rPr>
                                  <m:t>¬</m:t>
                                </m:r>
                                <m:r>
                                  <m:t>p</m:t>
                                </m:r>
                                <m:r>
                                  <m:rPr>
                                    <m:sty m:val="p"/>
                                  </m:rPr>
                                  <m:t>∧</m:t>
                                </m:r>
                                <m:r>
                                  <m:t>q</m:t>
                                </m:r>
                              </m:e>
                            </m:d>
                            <m:r>
                              <m:rPr>
                                <m:sty m:val="p"/>
                              </m:rPr>
                              <m:t>∨</m:t>
                            </m:r>
                            <m:r>
                              <m:t>p</m:t>
                            </m:r>
                          </m:e>
                        </m:mr>
                        <m:mr>
                          <m:e>
                            <m:r>
                              <m:t>0</m:t>
                            </m:r>
                          </m:e>
                          <m:e>
                            <m:r>
                              <m:t>0</m:t>
                            </m:r>
                          </m:e>
                          <m:e>
                            <m:r>
                              <m:t>1</m:t>
                            </m:r>
                          </m:e>
                          <m:e>
                            <m:r>
                              <m:t>0</m:t>
                            </m:r>
                          </m:e>
                          <m:e>
                            <m:r>
                              <m:t>0</m:t>
                            </m:r>
                          </m:e>
                        </m:mr>
                        <m:mr>
                          <m:e>
                            <m:r>
                              <m:t>0</m:t>
                            </m:r>
                          </m:e>
                          <m:e>
                            <m:r>
                              <m:t>1</m:t>
                            </m:r>
                          </m:e>
                          <m:e>
                            <m:r>
                              <m:t>1</m:t>
                            </m:r>
                          </m:e>
                          <m:e>
                            <m:r>
                              <m:t>1</m:t>
                            </m:r>
                          </m:e>
                          <m:e>
                            <m:r>
                              <m:t>1</m:t>
                            </m:r>
                          </m:e>
                        </m:mr>
                        <m:mr>
                          <m:e>
                            <m:r>
                              <m:t>1</m:t>
                            </m:r>
                          </m:e>
                          <m:e>
                            <m:r>
                              <m:t>0</m:t>
                            </m:r>
                          </m:e>
                          <m:e>
                            <m:r>
                              <m:t>0</m:t>
                            </m:r>
                          </m:e>
                          <m:e>
                            <m:r>
                              <m:t>0</m:t>
                            </m:r>
                          </m:e>
                          <m:e>
                            <m:r>
                              <m:t>1</m:t>
                            </m:r>
                          </m:e>
                        </m:mr>
                        <m:mr>
                          <m:e>
                            <m:r>
                              <m:t>1</m:t>
                            </m:r>
                          </m:e>
                          <m:e>
                            <m:r>
                              <m:t>1</m:t>
                            </m:r>
                          </m:e>
                          <m:e>
                            <m:r>
                              <m:t>0</m:t>
                            </m:r>
                          </m:e>
                          <m:e>
                            <m:r>
                              <m:t>0</m:t>
                            </m:r>
                          </m:e>
                          <m:e>
                            <m:r>
                              <m:t>1</m:t>
                            </m:r>
                          </m:e>
                        </m:mr>
                      </m:m>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indent="0" marL="0">
              <a:spcBef>
                <a:spcPts val="3000"/>
              </a:spcBef>
              <a:buNone/>
            </a:pPr>
            <a:r>
              <a:rPr b="1"/>
              <a:t>数理逻辑在计算机相关学科中的应用</a:t>
            </a:r>
          </a:p>
          <a:p>
            <a:pPr lvl="0" indent="0" marL="0">
              <a:spcBef>
                <a:spcPts val="3000"/>
              </a:spcBef>
              <a:buNone/>
            </a:pPr>
            <a:r>
              <a:rPr b="1"/>
              <a:t>计算机硬件系统设计的基础</a:t>
            </a:r>
          </a:p>
          <a:p>
            <a:pPr lvl="0"/>
            <a:r>
              <a:rPr/>
              <a:t>计算机的运算通过数字逻辑技术实现, 布尔代数和范式是数字逻辑的基础理论.</a:t>
            </a:r>
          </a:p>
          <a:p>
            <a:pPr lvl="0"/>
            <a:r>
              <a:rPr/>
              <a:t>计算机科学中开关电路的设计也用到数理逻辑中的布尔代数和范式.</a:t>
            </a:r>
          </a:p>
        </p:txBody>
      </p:sp>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计算命题公式</a:t>
                </a:r>
                <a14:m>
                  <m:oMath xmlns:m="http://schemas.openxmlformats.org/officeDocument/2006/math">
                    <m:d>
                      <m:dPr>
                        <m:begChr m:val="("/>
                        <m:endChr m:val=")"/>
                        <m:sepChr m:val=""/>
                        <m:grow/>
                      </m:dPr>
                      <m:e>
                        <m:r>
                          <m:t>p</m:t>
                        </m:r>
                        <m:r>
                          <m:rPr>
                            <m:sty m:val="p"/>
                          </m:rPr>
                          <m:t>→</m:t>
                        </m:r>
                        <m:r>
                          <m:t>q</m:t>
                        </m:r>
                      </m:e>
                    </m:d>
                    <m:r>
                      <m:rPr>
                        <m:sty m:val="p"/>
                      </m:rPr>
                      <m:t>→</m:t>
                    </m:r>
                    <m:r>
                      <m:t>r</m:t>
                    </m:r>
                  </m:oMath>
                </a14:m>
                <a:r>
                  <a:rPr/>
                  <a:t>的真值表.</a:t>
                </a:r>
              </a:p>
              <a:p>
                <a:pPr lvl="0" indent="0" marL="0">
                  <a:buNone/>
                </a:pPr>
                <a:r>
                  <a:rPr/>
                  <a:t>解:</a:t>
                </a:r>
              </a:p>
              <a:p>
                <a:pPr lvl="0" indent="0" marL="0">
                  <a:buNone/>
                </a:pPr>
                <a14:m>
                  <m:oMathPara xmlns:m="http://schemas.openxmlformats.org/officeDocument/2006/math">
                    <m:oMathParaPr>
                      <m:jc m:val="center"/>
                    </m:oMathParaPr>
                    <m:oMath>
                      <m:m>
                        <m:mPr>
                          <m:baseJc m:val="center"/>
                          <m:plcHide m:val="1"/>
                          <m:mcs>
                            <m:mc>
                              <m:mcPr>
                                <m:mcJc m:val="center"/>
                                <m:count m:val="1"/>
                              </m:mcPr>
                            </m:mc>
                            <m:mc>
                              <m:mcPr>
                                <m:mcJc m:val="center"/>
                                <m:count m:val="1"/>
                              </m:mcPr>
                            </m:mc>
                            <m:mc>
                              <m:mcPr>
                                <m:mcJc m:val="center"/>
                                <m:count m:val="1"/>
                              </m:mcPr>
                            </m:mc>
                            <m:mc>
                              <m:mcPr>
                                <m:mcJc m:val="center"/>
                                <m:count m:val="1"/>
                              </m:mcPr>
                            </m:mc>
                            <m:mc>
                              <m:mcPr>
                                <m:mcJc m:val="center"/>
                                <m:count m:val="1"/>
                              </m:mcPr>
                            </m:mc>
                          </m:mcs>
                        </m:mPr>
                        <m:mr>
                          <m:e>
                            <m:r>
                              <m:t>p</m:t>
                            </m:r>
                          </m:e>
                          <m:e>
                            <m:r>
                              <m:t>q</m:t>
                            </m:r>
                          </m:e>
                          <m:e>
                            <m:r>
                              <m:t>r</m:t>
                            </m:r>
                          </m:e>
                          <m:e>
                            <m:r>
                              <m:t>p</m:t>
                            </m:r>
                            <m:r>
                              <m:rPr>
                                <m:sty m:val="p"/>
                              </m:rPr>
                              <m:t>→</m:t>
                            </m:r>
                            <m:r>
                              <m:t>q</m:t>
                            </m:r>
                          </m:e>
                          <m:e>
                            <m:d>
                              <m:dPr>
                                <m:begChr m:val="("/>
                                <m:endChr m:val=")"/>
                                <m:sepChr m:val=""/>
                                <m:grow/>
                              </m:dPr>
                              <m:e>
                                <m:r>
                                  <m:t>p</m:t>
                                </m:r>
                                <m:r>
                                  <m:rPr>
                                    <m:sty m:val="p"/>
                                  </m:rPr>
                                  <m:t>→</m:t>
                                </m:r>
                                <m:r>
                                  <m:t>q</m:t>
                                </m:r>
                              </m:e>
                            </m:d>
                            <m:r>
                              <m:rPr>
                                <m:sty m:val="p"/>
                              </m:rPr>
                              <m:t>→</m:t>
                            </m:r>
                            <m:r>
                              <m:t>r</m:t>
                            </m:r>
                          </m:e>
                        </m:mr>
                        <m:mr>
                          <m:e>
                            <m:r>
                              <m:t>0</m:t>
                            </m:r>
                          </m:e>
                          <m:e>
                            <m:r>
                              <m:t>0</m:t>
                            </m:r>
                          </m:e>
                          <m:e>
                            <m:r>
                              <m:t>0</m:t>
                            </m:r>
                          </m:e>
                          <m:e>
                            <m:r>
                              <m:t>1</m:t>
                            </m:r>
                          </m:e>
                          <m:e>
                            <m:r>
                              <m:t>0</m:t>
                            </m:r>
                          </m:e>
                        </m:mr>
                        <m:mr>
                          <m:e>
                            <m:r>
                              <m:t>0</m:t>
                            </m:r>
                          </m:e>
                          <m:e>
                            <m:r>
                              <m:t>0</m:t>
                            </m:r>
                          </m:e>
                          <m:e>
                            <m:r>
                              <m:t>1</m:t>
                            </m:r>
                          </m:e>
                          <m:e>
                            <m:r>
                              <m:t>1</m:t>
                            </m:r>
                          </m:e>
                          <m:e>
                            <m:r>
                              <m:t>1</m:t>
                            </m:r>
                          </m:e>
                        </m:mr>
                        <m:mr>
                          <m:e>
                            <m:r>
                              <m:t>0</m:t>
                            </m:r>
                          </m:e>
                          <m:e>
                            <m:r>
                              <m:t>1</m:t>
                            </m:r>
                          </m:e>
                          <m:e>
                            <m:r>
                              <m:t>0</m:t>
                            </m:r>
                          </m:e>
                          <m:e>
                            <m:r>
                              <m:t>1</m:t>
                            </m:r>
                          </m:e>
                          <m:e>
                            <m:r>
                              <m:t>0</m:t>
                            </m:r>
                          </m:e>
                        </m:mr>
                        <m:mr>
                          <m:e>
                            <m:r>
                              <m:t>0</m:t>
                            </m:r>
                          </m:e>
                          <m:e>
                            <m:r>
                              <m:t>1</m:t>
                            </m:r>
                          </m:e>
                          <m:e>
                            <m:r>
                              <m:t>1</m:t>
                            </m:r>
                          </m:e>
                          <m:e>
                            <m:r>
                              <m:t>1</m:t>
                            </m:r>
                          </m:e>
                          <m:e>
                            <m:r>
                              <m:t>1</m:t>
                            </m:r>
                          </m:e>
                        </m:mr>
                        <m:mr>
                          <m:e>
                            <m:r>
                              <m:t>1</m:t>
                            </m:r>
                          </m:e>
                          <m:e>
                            <m:r>
                              <m:t>0</m:t>
                            </m:r>
                          </m:e>
                          <m:e>
                            <m:r>
                              <m:t>0</m:t>
                            </m:r>
                          </m:e>
                          <m:e>
                            <m:r>
                              <m:t>0</m:t>
                            </m:r>
                          </m:e>
                          <m:e>
                            <m:r>
                              <m:t>1</m:t>
                            </m:r>
                          </m:e>
                        </m:mr>
                        <m:mr>
                          <m:e>
                            <m:r>
                              <m:t>1</m:t>
                            </m:r>
                          </m:e>
                          <m:e>
                            <m:r>
                              <m:t>0</m:t>
                            </m:r>
                          </m:e>
                          <m:e>
                            <m:r>
                              <m:t>1</m:t>
                            </m:r>
                          </m:e>
                          <m:e>
                            <m:r>
                              <m:t>0</m:t>
                            </m:r>
                          </m:e>
                          <m:e>
                            <m:r>
                              <m:t>1</m:t>
                            </m:r>
                          </m:e>
                        </m:mr>
                        <m:mr>
                          <m:e>
                            <m:r>
                              <m:t>1</m:t>
                            </m:r>
                          </m:e>
                          <m:e>
                            <m:r>
                              <m:t>1</m:t>
                            </m:r>
                          </m:e>
                          <m:e>
                            <m:r>
                              <m:t>0</m:t>
                            </m:r>
                          </m:e>
                          <m:e>
                            <m:r>
                              <m:t>1</m:t>
                            </m:r>
                          </m:e>
                          <m:e>
                            <m:r>
                              <m:t>0</m:t>
                            </m:r>
                          </m:e>
                        </m:mr>
                        <m:mr>
                          <m:e>
                            <m:r>
                              <m:t>1</m:t>
                            </m:r>
                          </m:e>
                          <m:e>
                            <m:r>
                              <m:t>1</m:t>
                            </m:r>
                          </m:e>
                          <m:e>
                            <m:r>
                              <m:t>1</m:t>
                            </m:r>
                          </m:e>
                          <m:e>
                            <m:r>
                              <m:t>1</m:t>
                            </m:r>
                          </m:e>
                          <m:e>
                            <m:r>
                              <m:t>1</m:t>
                            </m:r>
                          </m:e>
                        </m:mr>
                      </m:m>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给定命题公式</a:t>
                </a:r>
                <a14:m>
                  <m:oMath xmlns:m="http://schemas.openxmlformats.org/officeDocument/2006/math">
                    <m:r>
                      <m:t>A</m:t>
                    </m:r>
                  </m:oMath>
                </a14:m>
                <a:r>
                  <a:rPr/>
                  <a:t>.若</a:t>
                </a:r>
                <a14:m>
                  <m:oMath xmlns:m="http://schemas.openxmlformats.org/officeDocument/2006/math">
                    <m:r>
                      <m:t>A</m:t>
                    </m:r>
                  </m:oMath>
                </a14:m>
                <a:r>
                  <a:rPr/>
                  <a:t>的所有解释都使</a:t>
                </a:r>
                <a14:m>
                  <m:oMath xmlns:m="http://schemas.openxmlformats.org/officeDocument/2006/math">
                    <m:r>
                      <m:t>A</m:t>
                    </m:r>
                  </m:oMath>
                </a14:m>
                <a:r>
                  <a:rPr/>
                  <a:t>的真值为真, 则称命题公式</a:t>
                </a:r>
                <a14:m>
                  <m:oMath xmlns:m="http://schemas.openxmlformats.org/officeDocument/2006/math">
                    <m:r>
                      <m:t>A</m:t>
                    </m:r>
                  </m:oMath>
                </a14:m>
                <a:r>
                  <a:rPr/>
                  <a:t>为</a:t>
                </a:r>
                <a:r>
                  <a:rPr b="1"/>
                  <a:t>永真式</a:t>
                </a:r>
                <a:r>
                  <a:rPr/>
                  <a:t>(重言式);</a:t>
                </a:r>
              </a:p>
              <a:p>
                <a:pPr lvl="0" indent="0" marL="0">
                  <a:buNone/>
                </a:pPr>
                <a:r>
                  <a:rPr/>
                  <a:t>若</a:t>
                </a:r>
                <a14:m>
                  <m:oMath xmlns:m="http://schemas.openxmlformats.org/officeDocument/2006/math">
                    <m:r>
                      <m:t>A</m:t>
                    </m:r>
                  </m:oMath>
                </a14:m>
                <a:r>
                  <a:rPr/>
                  <a:t>的所有解释, 都使</a:t>
                </a:r>
                <a14:m>
                  <m:oMath xmlns:m="http://schemas.openxmlformats.org/officeDocument/2006/math">
                    <m:r>
                      <m:t>A</m:t>
                    </m:r>
                  </m:oMath>
                </a14:m>
                <a:r>
                  <a:rPr/>
                  <a:t>的真值为假, 则称命题公式</a:t>
                </a:r>
                <a14:m>
                  <m:oMath xmlns:m="http://schemas.openxmlformats.org/officeDocument/2006/math">
                    <m:r>
                      <m:t>A</m:t>
                    </m:r>
                  </m:oMath>
                </a14:m>
                <a:r>
                  <a:rPr/>
                  <a:t>为</a:t>
                </a:r>
                <a:r>
                  <a:rPr b="1"/>
                  <a:t>永假式</a:t>
                </a:r>
                <a:r>
                  <a:rPr/>
                  <a:t>(矛盾式);</a:t>
                </a:r>
              </a:p>
              <a:p>
                <a:pPr lvl="0" indent="0" marL="0">
                  <a:buNone/>
                </a:pPr>
                <a:r>
                  <a:rPr/>
                  <a:t>若</a:t>
                </a:r>
                <a14:m>
                  <m:oMath xmlns:m="http://schemas.openxmlformats.org/officeDocument/2006/math">
                    <m:r>
                      <m:t>A</m:t>
                    </m:r>
                  </m:oMath>
                </a14:m>
                <a:r>
                  <a:rPr/>
                  <a:t>至少有一个解释使</a:t>
                </a:r>
                <a14:m>
                  <m:oMath xmlns:m="http://schemas.openxmlformats.org/officeDocument/2006/math">
                    <m:r>
                      <m:t>A</m:t>
                    </m:r>
                  </m:oMath>
                </a14:m>
                <a:r>
                  <a:rPr/>
                  <a:t>的真值为真, 则称命题公式</a:t>
                </a:r>
                <a14:m>
                  <m:oMath xmlns:m="http://schemas.openxmlformats.org/officeDocument/2006/math">
                    <m:r>
                      <m:t>A</m:t>
                    </m:r>
                  </m:oMath>
                </a14:m>
                <a:r>
                  <a:rPr/>
                  <a:t>为</a:t>
                </a:r>
                <a:r>
                  <a:rPr b="1"/>
                  <a:t>可满足式</a:t>
                </a:r>
                <a:r>
                  <a:rPr/>
                  <a:t>.</a:t>
                </a:r>
              </a:p>
              <a:p>
                <a:pPr lvl="0" indent="0" marL="0">
                  <a:buNone/>
                </a:pPr>
                <a:r>
                  <a:rPr/>
                  <a:t>对于给定的命题公式, 判断它的类型(永真式, 永假式或可满足式)问题, 称为</a:t>
                </a:r>
                <a:r>
                  <a:rPr b="1"/>
                  <a:t>命题公式的判定问题</a:t>
                </a:r>
                <a:r>
                  <a:rPr/>
                  <a:t>.</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用真值表判定命题公式</a:t>
                </a:r>
                <a14:m>
                  <m:oMath xmlns:m="http://schemas.openxmlformats.org/officeDocument/2006/math">
                    <m:d>
                      <m:dPr>
                        <m:begChr m:val="("/>
                        <m:endChr m:val=")"/>
                        <m:sepChr m:val=""/>
                        <m:grow/>
                      </m:dPr>
                      <m:e>
                        <m:r>
                          <m:t>p</m:t>
                        </m:r>
                        <m:r>
                          <m:rPr>
                            <m:sty m:val="p"/>
                          </m:rPr>
                          <m:t>∧</m:t>
                        </m:r>
                        <m:d>
                          <m:dPr>
                            <m:begChr m:val="("/>
                            <m:endChr m:val=")"/>
                            <m:sepChr m:val=""/>
                            <m:grow/>
                          </m:dPr>
                          <m:e>
                            <m:r>
                              <m:t>p</m:t>
                            </m:r>
                            <m:r>
                              <m:rPr>
                                <m:sty m:val="p"/>
                              </m:rPr>
                              <m:t>∨</m:t>
                            </m:r>
                            <m:r>
                              <m:t>q</m:t>
                            </m:r>
                          </m:e>
                        </m:d>
                      </m:e>
                    </m:d>
                    <m:r>
                      <m:rPr>
                        <m:sty m:val="p"/>
                      </m:rPr>
                      <m:t>↔</m:t>
                    </m:r>
                    <m:r>
                      <m:rPr>
                        <m:sty m:val="p"/>
                      </m:rPr>
                      <m:t>¬</m:t>
                    </m:r>
                    <m:r>
                      <m:t>p</m:t>
                    </m:r>
                  </m:oMath>
                </a14:m>
                <a:r>
                  <a:rPr/>
                  <a:t>的类型.</a:t>
                </a:r>
              </a:p>
              <a:p>
                <a:pPr lvl="0" indent="0" marL="0">
                  <a:buNone/>
                </a:pPr>
                <a:r>
                  <a:rPr/>
                  <a:t>解:</a:t>
                </a:r>
              </a:p>
              <a:p>
                <a:pPr lvl="0" indent="0" marL="0">
                  <a:buNone/>
                </a:pPr>
                <a14:m>
                  <m:oMathPara xmlns:m="http://schemas.openxmlformats.org/officeDocument/2006/math">
                    <m:oMathParaPr>
                      <m:jc m:val="center"/>
                    </m:oMathParaPr>
                    <m:oMath>
                      <m:m>
                        <m:mPr>
                          <m:baseJc m:val="center"/>
                          <m:plcHide m:val="1"/>
                          <m:mcs>
                            <m:mc>
                              <m:mcPr>
                                <m:mcJc m:val="center"/>
                                <m:count m:val="1"/>
                              </m:mcPr>
                            </m:mc>
                            <m:mc>
                              <m:mcPr>
                                <m:mcJc m:val="center"/>
                                <m:count m:val="1"/>
                              </m:mcPr>
                            </m:mc>
                            <m:mc>
                              <m:mcPr>
                                <m:mcJc m:val="center"/>
                                <m:count m:val="1"/>
                              </m:mcPr>
                            </m:mc>
                            <m:mc>
                              <m:mcPr>
                                <m:mcJc m:val="center"/>
                                <m:count m:val="1"/>
                              </m:mcPr>
                            </m:mc>
                            <m:mc>
                              <m:mcPr>
                                <m:mcJc m:val="center"/>
                                <m:count m:val="1"/>
                              </m:mcPr>
                            </m:mc>
                            <m:mc>
                              <m:mcPr>
                                <m:mcJc m:val="center"/>
                                <m:count m:val="1"/>
                              </m:mcPr>
                            </m:mc>
                          </m:mcs>
                        </m:mPr>
                        <m:mr>
                          <m:e>
                            <m:r>
                              <m:t>p</m:t>
                            </m:r>
                          </m:e>
                          <m:e>
                            <m:r>
                              <m:t>q</m:t>
                            </m:r>
                          </m:e>
                          <m:e>
                            <m:r>
                              <m:t>p</m:t>
                            </m:r>
                            <m:r>
                              <m:rPr>
                                <m:sty m:val="p"/>
                              </m:rPr>
                              <m:t>∨</m:t>
                            </m:r>
                            <m:r>
                              <m:t>q</m:t>
                            </m:r>
                          </m:e>
                          <m:e>
                            <m:r>
                              <m:t>p</m:t>
                            </m:r>
                            <m:r>
                              <m:rPr>
                                <m:sty m:val="p"/>
                              </m:rPr>
                              <m:t>∧</m:t>
                            </m:r>
                            <m:d>
                              <m:dPr>
                                <m:begChr m:val="("/>
                                <m:endChr m:val=")"/>
                                <m:sepChr m:val=""/>
                                <m:grow/>
                              </m:dPr>
                              <m:e>
                                <m:r>
                                  <m:t>p</m:t>
                                </m:r>
                                <m:r>
                                  <m:rPr>
                                    <m:sty m:val="p"/>
                                  </m:rPr>
                                  <m:t>∨</m:t>
                                </m:r>
                                <m:r>
                                  <m:t>q</m:t>
                                </m:r>
                              </m:e>
                            </m:d>
                          </m:e>
                          <m:e>
                            <m:r>
                              <m:rPr>
                                <m:sty m:val="p"/>
                              </m:rPr>
                              <m:t>¬</m:t>
                            </m:r>
                            <m:r>
                              <m:t>p</m:t>
                            </m:r>
                          </m:e>
                          <m:e>
                            <m:r>
                              <m:t>p</m:t>
                            </m:r>
                            <m:r>
                              <m:rPr>
                                <m:sty m:val="p"/>
                              </m:rPr>
                              <m:t>∧</m:t>
                            </m:r>
                            <m:d>
                              <m:dPr>
                                <m:begChr m:val="("/>
                                <m:endChr m:val=")"/>
                                <m:sepChr m:val=""/>
                                <m:grow/>
                              </m:dPr>
                              <m:e>
                                <m:r>
                                  <m:t>p</m:t>
                                </m:r>
                                <m:r>
                                  <m:rPr>
                                    <m:sty m:val="p"/>
                                  </m:rPr>
                                  <m:t>∨</m:t>
                                </m:r>
                                <m:r>
                                  <m:t>q</m:t>
                                </m:r>
                              </m:e>
                            </m:d>
                            <m:r>
                              <m:rPr>
                                <m:sty m:val="p"/>
                              </m:rPr>
                              <m:t>↔</m:t>
                            </m:r>
                            <m:r>
                              <m:rPr>
                                <m:sty m:val="p"/>
                              </m:rPr>
                              <m:t>¬</m:t>
                            </m:r>
                            <m:r>
                              <m:t>p</m:t>
                            </m:r>
                          </m:e>
                        </m:mr>
                        <m:mr>
                          <m:e>
                            <m:r>
                              <m:t>0</m:t>
                            </m:r>
                          </m:e>
                          <m:e>
                            <m:r>
                              <m:t>0</m:t>
                            </m:r>
                          </m:e>
                          <m:e>
                            <m:r>
                              <m:t>0</m:t>
                            </m:r>
                          </m:e>
                          <m:e>
                            <m:r>
                              <m:t>0</m:t>
                            </m:r>
                          </m:e>
                          <m:e>
                            <m:r>
                              <m:t>1</m:t>
                            </m:r>
                          </m:e>
                          <m:e>
                            <m:r>
                              <m:t>0</m:t>
                            </m:r>
                          </m:e>
                        </m:mr>
                        <m:mr>
                          <m:e>
                            <m:r>
                              <m:t>0</m:t>
                            </m:r>
                          </m:e>
                          <m:e>
                            <m:r>
                              <m:t>1</m:t>
                            </m:r>
                          </m:e>
                          <m:e>
                            <m:r>
                              <m:t>1</m:t>
                            </m:r>
                          </m:e>
                          <m:e>
                            <m:r>
                              <m:t>0</m:t>
                            </m:r>
                          </m:e>
                          <m:e>
                            <m:r>
                              <m:t>1</m:t>
                            </m:r>
                          </m:e>
                          <m:e>
                            <m:r>
                              <m:t>0</m:t>
                            </m:r>
                          </m:e>
                        </m:mr>
                        <m:mr>
                          <m:e>
                            <m:r>
                              <m:t>1</m:t>
                            </m:r>
                          </m:e>
                          <m:e>
                            <m:r>
                              <m:t>0</m:t>
                            </m:r>
                          </m:e>
                          <m:e>
                            <m:r>
                              <m:t>1</m:t>
                            </m:r>
                          </m:e>
                          <m:e>
                            <m:r>
                              <m:t>1</m:t>
                            </m:r>
                          </m:e>
                          <m:e>
                            <m:r>
                              <m:t>0</m:t>
                            </m:r>
                          </m:e>
                          <m:e>
                            <m:r>
                              <m:t>0</m:t>
                            </m:r>
                          </m:e>
                        </m:mr>
                        <m:mr>
                          <m:e>
                            <m:r>
                              <m:t>1</m:t>
                            </m:r>
                          </m:e>
                          <m:e>
                            <m:r>
                              <m:t>1</m:t>
                            </m:r>
                          </m:e>
                          <m:e>
                            <m:r>
                              <m:t>1</m:t>
                            </m:r>
                          </m:e>
                          <m:e>
                            <m:r>
                              <m:t>1</m:t>
                            </m:r>
                          </m:e>
                          <m:e>
                            <m:r>
                              <m:t>0</m:t>
                            </m:r>
                          </m:e>
                          <m:e>
                            <m:r>
                              <m:t>0</m:t>
                            </m:r>
                          </m:e>
                        </m:mr>
                      </m:m>
                    </m:oMath>
                  </m:oMathPara>
                </a14:m>
              </a:p>
              <a:p>
                <a:pPr lvl="0" indent="0" marL="0">
                  <a:buNone/>
                </a:pPr>
                <a:r>
                  <a:rPr/>
                  <a:t> </a:t>
                </a:r>
              </a:p>
              <a:p>
                <a:pPr lvl="0" indent="0" marL="0">
                  <a:buNone/>
                </a:pPr>
                <a:r>
                  <a:rPr/>
                  <a:t>可知, </a:t>
                </a:r>
                <a14:m>
                  <m:oMath xmlns:m="http://schemas.openxmlformats.org/officeDocument/2006/math">
                    <m:d>
                      <m:dPr>
                        <m:begChr m:val="("/>
                        <m:endChr m:val=")"/>
                        <m:sepChr m:val=""/>
                        <m:grow/>
                      </m:dPr>
                      <m:e>
                        <m:r>
                          <m:t>p</m:t>
                        </m:r>
                        <m:r>
                          <m:rPr>
                            <m:sty m:val="p"/>
                          </m:rPr>
                          <m:t>∧</m:t>
                        </m:r>
                        <m:d>
                          <m:dPr>
                            <m:begChr m:val="("/>
                            <m:endChr m:val=")"/>
                            <m:sepChr m:val=""/>
                            <m:grow/>
                          </m:dPr>
                          <m:e>
                            <m:r>
                              <m:t>p</m:t>
                            </m:r>
                            <m:r>
                              <m:rPr>
                                <m:sty m:val="p"/>
                              </m:rPr>
                              <m:t>∨</m:t>
                            </m:r>
                            <m:r>
                              <m:t>q</m:t>
                            </m:r>
                          </m:e>
                        </m:d>
                      </m:e>
                    </m:d>
                    <m:r>
                      <m:rPr>
                        <m:sty m:val="p"/>
                      </m:rPr>
                      <m:t>→</m:t>
                    </m:r>
                    <m:r>
                      <m:rPr>
                        <m:sty m:val="p"/>
                      </m:rPr>
                      <m:t>¬</m:t>
                    </m:r>
                    <m:r>
                      <m:t>p</m:t>
                    </m:r>
                  </m:oMath>
                </a14:m>
                <a:r>
                  <a:rPr/>
                  <a:t>为永假式.</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用真值表判定命题公式</a:t>
                </a:r>
                <a14:m>
                  <m:oMath xmlns:m="http://schemas.openxmlformats.org/officeDocument/2006/math">
                    <m:r>
                      <m:t>p</m:t>
                    </m:r>
                    <m:r>
                      <m:rPr>
                        <m:sty m:val="p"/>
                      </m:rPr>
                      <m:t>∧</m:t>
                    </m:r>
                    <m:r>
                      <m:rPr>
                        <m:sty m:val="p"/>
                      </m:rPr>
                      <m:t>¬</m:t>
                    </m:r>
                    <m:r>
                      <m:t>p</m:t>
                    </m:r>
                  </m:oMath>
                </a14:m>
                <a:r>
                  <a:rPr/>
                  <a:t>的类型.</a:t>
                </a:r>
              </a:p>
              <a:p>
                <a:pPr lvl="0" indent="0" marL="0">
                  <a:buNone/>
                </a:pPr>
                <a:r>
                  <a:rPr/>
                  <a:t>解:</a:t>
                </a:r>
              </a:p>
              <a:p>
                <a:pPr lvl="0" indent="0" marL="0">
                  <a:buNone/>
                </a:pPr>
                <a:r>
                  <a:rPr/>
                  <a:t> </a:t>
                </a:r>
              </a:p>
              <a:p>
                <a:pPr lvl="0" indent="0" marL="0">
                  <a:buNone/>
                </a:pPr>
                <a14:m>
                  <m:oMathPara xmlns:m="http://schemas.openxmlformats.org/officeDocument/2006/math">
                    <m:oMathParaPr>
                      <m:jc m:val="center"/>
                    </m:oMathParaPr>
                    <m:oMath>
                      <m:m>
                        <m:mPr>
                          <m:baseJc m:val="center"/>
                          <m:plcHide m:val="1"/>
                          <m:mcs>
                            <m:mc>
                              <m:mcPr>
                                <m:mcJc m:val="center"/>
                                <m:count m:val="1"/>
                              </m:mcPr>
                            </m:mc>
                            <m:mc>
                              <m:mcPr>
                                <m:mcJc m:val="center"/>
                                <m:count m:val="1"/>
                              </m:mcPr>
                            </m:mc>
                            <m:mc>
                              <m:mcPr>
                                <m:mcJc m:val="center"/>
                                <m:count m:val="1"/>
                              </m:mcPr>
                            </m:mc>
                          </m:mcs>
                        </m:mPr>
                        <m:mr>
                          <m:e>
                            <m:r>
                              <m:t>p</m:t>
                            </m:r>
                          </m:e>
                          <m:e>
                            <m:r>
                              <m:rPr>
                                <m:sty m:val="p"/>
                              </m:rPr>
                              <m:t>¬</m:t>
                            </m:r>
                            <m:r>
                              <m:t>p</m:t>
                            </m:r>
                          </m:e>
                          <m:e>
                            <m:r>
                              <m:t>p</m:t>
                            </m:r>
                            <m:r>
                              <m:rPr>
                                <m:sty m:val="p"/>
                              </m:rPr>
                              <m:t>∧</m:t>
                            </m:r>
                            <m:r>
                              <m:rPr>
                                <m:sty m:val="p"/>
                              </m:rPr>
                              <m:t>¬</m:t>
                            </m:r>
                            <m:r>
                              <m:t>p</m:t>
                            </m:r>
                          </m:e>
                        </m:mr>
                        <m:mr>
                          <m:e>
                            <m:r>
                              <m:t>0</m:t>
                            </m:r>
                          </m:e>
                          <m:e>
                            <m:r>
                              <m:t>1</m:t>
                            </m:r>
                          </m:e>
                          <m:e>
                            <m:r>
                              <m:t>0</m:t>
                            </m:r>
                          </m:e>
                        </m:mr>
                        <m:mr>
                          <m:e>
                            <m:r>
                              <m:t>1</m:t>
                            </m:r>
                          </m:e>
                          <m:e>
                            <m:r>
                              <m:t>0</m:t>
                            </m:r>
                          </m:e>
                          <m:e>
                            <m:r>
                              <m:t>0</m:t>
                            </m:r>
                          </m:e>
                        </m:mr>
                      </m:m>
                    </m:oMath>
                  </m:oMathPara>
                </a14:m>
              </a:p>
              <a:p>
                <a:pPr lvl="0" indent="0" marL="0">
                  <a:buNone/>
                </a:pPr>
                <a:r>
                  <a:rPr/>
                  <a:t> </a:t>
                </a:r>
              </a:p>
              <a:p>
                <a:pPr lvl="0" indent="0" marL="0">
                  <a:buNone/>
                </a:pPr>
                <a:r>
                  <a:rPr/>
                  <a:t>可知, </a:t>
                </a:r>
                <a14:m>
                  <m:oMath xmlns:m="http://schemas.openxmlformats.org/officeDocument/2006/math">
                    <m:r>
                      <m:t>p</m:t>
                    </m:r>
                    <m:r>
                      <m:rPr>
                        <m:sty m:val="p"/>
                      </m:rPr>
                      <m:t>∧</m:t>
                    </m:r>
                    <m:r>
                      <m:rPr>
                        <m:sty m:val="p"/>
                      </m:rPr>
                      <m:t>¬</m:t>
                    </m:r>
                    <m:r>
                      <m:t>p</m:t>
                    </m:r>
                  </m:oMath>
                </a14:m>
                <a:r>
                  <a:rPr/>
                  <a:t>为永假式.</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用真值表判定命题公式</a:t>
                </a:r>
                <a14:m>
                  <m:oMath xmlns:m="http://schemas.openxmlformats.org/officeDocument/2006/math">
                    <m:r>
                      <m:t>p</m:t>
                    </m:r>
                    <m:r>
                      <m:rPr>
                        <m:sty m:val="p"/>
                      </m:rPr>
                      <m:t>∨</m:t>
                    </m:r>
                    <m:r>
                      <m:rPr>
                        <m:sty m:val="p"/>
                      </m:rPr>
                      <m:t>¬</m:t>
                    </m:r>
                    <m:r>
                      <m:t>p</m:t>
                    </m:r>
                  </m:oMath>
                </a14:m>
                <a:r>
                  <a:rPr/>
                  <a:t>的类型.</a:t>
                </a:r>
              </a:p>
              <a:p>
                <a:pPr lvl="0" indent="0" marL="0">
                  <a:buNone/>
                </a:pPr>
                <a:r>
                  <a:rPr/>
                  <a:t>解:</a:t>
                </a:r>
              </a:p>
              <a:p>
                <a:pPr lvl="0" indent="0" marL="0">
                  <a:buNone/>
                </a:pPr>
                <a:r>
                  <a:rPr/>
                  <a:t> </a:t>
                </a:r>
              </a:p>
              <a:p>
                <a:pPr lvl="0" indent="0" marL="0">
                  <a:buNone/>
                </a:pPr>
                <a14:m>
                  <m:oMathPara xmlns:m="http://schemas.openxmlformats.org/officeDocument/2006/math">
                    <m:oMathParaPr>
                      <m:jc m:val="center"/>
                    </m:oMathParaPr>
                    <m:oMath>
                      <m:m>
                        <m:mPr>
                          <m:baseJc m:val="center"/>
                          <m:plcHide m:val="1"/>
                          <m:mcs>
                            <m:mc>
                              <m:mcPr>
                                <m:mcJc m:val="center"/>
                                <m:count m:val="1"/>
                              </m:mcPr>
                            </m:mc>
                            <m:mc>
                              <m:mcPr>
                                <m:mcJc m:val="center"/>
                                <m:count m:val="1"/>
                              </m:mcPr>
                            </m:mc>
                            <m:mc>
                              <m:mcPr>
                                <m:mcJc m:val="center"/>
                                <m:count m:val="1"/>
                              </m:mcPr>
                            </m:mc>
                          </m:mcs>
                        </m:mPr>
                        <m:mr>
                          <m:e>
                            <m:r>
                              <m:t>p</m:t>
                            </m:r>
                          </m:e>
                          <m:e>
                            <m:r>
                              <m:rPr>
                                <m:sty m:val="p"/>
                              </m:rPr>
                              <m:t>¬</m:t>
                            </m:r>
                            <m:r>
                              <m:t>p</m:t>
                            </m:r>
                          </m:e>
                          <m:e>
                            <m:r>
                              <m:t>p</m:t>
                            </m:r>
                            <m:r>
                              <m:rPr>
                                <m:sty m:val="p"/>
                              </m:rPr>
                              <m:t>∨</m:t>
                            </m:r>
                            <m:r>
                              <m:rPr>
                                <m:sty m:val="p"/>
                              </m:rPr>
                              <m:t>¬</m:t>
                            </m:r>
                            <m:r>
                              <m:t>p</m:t>
                            </m:r>
                          </m:e>
                        </m:mr>
                        <m:mr>
                          <m:e>
                            <m:r>
                              <m:t>0</m:t>
                            </m:r>
                          </m:e>
                          <m:e>
                            <m:r>
                              <m:t>1</m:t>
                            </m:r>
                          </m:e>
                          <m:e>
                            <m:r>
                              <m:t>1</m:t>
                            </m:r>
                          </m:e>
                        </m:mr>
                        <m:mr>
                          <m:e>
                            <m:r>
                              <m:t>1</m:t>
                            </m:r>
                          </m:e>
                          <m:e>
                            <m:r>
                              <m:t>0</m:t>
                            </m:r>
                          </m:e>
                          <m:e>
                            <m:r>
                              <m:t>1</m:t>
                            </m:r>
                          </m:e>
                        </m:mr>
                      </m:m>
                    </m:oMath>
                  </m:oMathPara>
                </a14:m>
              </a:p>
              <a:p>
                <a:pPr lvl="0" indent="0" marL="0">
                  <a:buNone/>
                </a:pPr>
                <a:r>
                  <a:rPr/>
                  <a:t> </a:t>
                </a:r>
              </a:p>
              <a:p>
                <a:pPr lvl="0" indent="0" marL="0">
                  <a:buNone/>
                </a:pPr>
                <a:r>
                  <a:rPr/>
                  <a:t>可知, </a:t>
                </a:r>
                <a14:m>
                  <m:oMath xmlns:m="http://schemas.openxmlformats.org/officeDocument/2006/math">
                    <m:r>
                      <m:t>p</m:t>
                    </m:r>
                    <m:r>
                      <m:rPr>
                        <m:sty m:val="p"/>
                      </m:rPr>
                      <m:t>∨</m:t>
                    </m:r>
                    <m:r>
                      <m:rPr>
                        <m:sty m:val="p"/>
                      </m:rPr>
                      <m:t>¬</m:t>
                    </m:r>
                    <m:r>
                      <m:t>p</m:t>
                    </m:r>
                  </m:oMath>
                </a14:m>
                <a:r>
                  <a:rPr/>
                  <a:t>为永真式.</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用真值表判定命题公式</a:t>
                </a:r>
                <a14:m>
                  <m:oMath xmlns:m="http://schemas.openxmlformats.org/officeDocument/2006/math">
                    <m:d>
                      <m:dPr>
                        <m:begChr m:val="("/>
                        <m:endChr m:val=")"/>
                        <m:sepChr m:val=""/>
                        <m:grow/>
                      </m:dPr>
                      <m:e>
                        <m:r>
                          <m:t>p</m:t>
                        </m:r>
                        <m:r>
                          <m:rPr>
                            <m:sty m:val="p"/>
                          </m:rPr>
                          <m:t>→</m:t>
                        </m:r>
                        <m:r>
                          <m:t>q</m:t>
                        </m:r>
                      </m:e>
                    </m:d>
                    <m:r>
                      <m:rPr>
                        <m:sty m:val="p"/>
                      </m:rPr>
                      <m:t>→</m:t>
                    </m:r>
                    <m:r>
                      <m:t>r</m:t>
                    </m:r>
                  </m:oMath>
                </a14:m>
                <a:r>
                  <a:rPr/>
                  <a:t>的类型.</a:t>
                </a:r>
              </a:p>
              <a:p>
                <a:pPr lvl="0" indent="0" marL="0">
                  <a:buNone/>
                </a:pPr>
                <a:r>
                  <a:rPr/>
                  <a:t>解:</a:t>
                </a:r>
              </a:p>
              <a:p>
                <a:pPr lvl="0" indent="0" marL="0">
                  <a:buNone/>
                </a:pPr>
                <a14:m>
                  <m:oMathPara xmlns:m="http://schemas.openxmlformats.org/officeDocument/2006/math">
                    <m:oMathParaPr>
                      <m:jc m:val="center"/>
                    </m:oMathParaPr>
                    <m:oMath>
                      <m:m>
                        <m:mPr>
                          <m:baseJc m:val="center"/>
                          <m:plcHide m:val="1"/>
                          <m:mcs>
                            <m:mc>
                              <m:mcPr>
                                <m:mcJc m:val="center"/>
                                <m:count m:val="1"/>
                              </m:mcPr>
                            </m:mc>
                            <m:mc>
                              <m:mcPr>
                                <m:mcJc m:val="center"/>
                                <m:count m:val="1"/>
                              </m:mcPr>
                            </m:mc>
                            <m:mc>
                              <m:mcPr>
                                <m:mcJc m:val="center"/>
                                <m:count m:val="1"/>
                              </m:mcPr>
                            </m:mc>
                            <m:mc>
                              <m:mcPr>
                                <m:mcJc m:val="center"/>
                                <m:count m:val="1"/>
                              </m:mcPr>
                            </m:mc>
                            <m:mc>
                              <m:mcPr>
                                <m:mcJc m:val="center"/>
                                <m:count m:val="1"/>
                              </m:mcPr>
                            </m:mc>
                          </m:mcs>
                        </m:mPr>
                        <m:mr>
                          <m:e>
                            <m:r>
                              <m:t>p</m:t>
                            </m:r>
                          </m:e>
                          <m:e>
                            <m:r>
                              <m:t>q</m:t>
                            </m:r>
                          </m:e>
                          <m:e>
                            <m:r>
                              <m:t>r</m:t>
                            </m:r>
                          </m:e>
                          <m:e>
                            <m:r>
                              <m:t>p</m:t>
                            </m:r>
                            <m:r>
                              <m:rPr>
                                <m:sty m:val="p"/>
                              </m:rPr>
                              <m:t>→</m:t>
                            </m:r>
                            <m:r>
                              <m:t>q</m:t>
                            </m:r>
                          </m:e>
                          <m:e>
                            <m:d>
                              <m:dPr>
                                <m:begChr m:val="("/>
                                <m:endChr m:val=")"/>
                                <m:sepChr m:val=""/>
                                <m:grow/>
                              </m:dPr>
                              <m:e>
                                <m:r>
                                  <m:t>p</m:t>
                                </m:r>
                                <m:r>
                                  <m:rPr>
                                    <m:sty m:val="p"/>
                                  </m:rPr>
                                  <m:t>→</m:t>
                                </m:r>
                                <m:r>
                                  <m:t>q</m:t>
                                </m:r>
                              </m:e>
                            </m:d>
                            <m:r>
                              <m:rPr>
                                <m:sty m:val="p"/>
                              </m:rPr>
                              <m:t>→</m:t>
                            </m:r>
                            <m:r>
                              <m:t>r</m:t>
                            </m:r>
                          </m:e>
                        </m:mr>
                        <m:mr>
                          <m:e>
                            <m:r>
                              <m:t>0</m:t>
                            </m:r>
                          </m:e>
                          <m:e>
                            <m:r>
                              <m:t>0</m:t>
                            </m:r>
                          </m:e>
                          <m:e>
                            <m:r>
                              <m:t>0</m:t>
                            </m:r>
                          </m:e>
                          <m:e>
                            <m:r>
                              <m:t>1</m:t>
                            </m:r>
                          </m:e>
                          <m:e>
                            <m:r>
                              <m:t>0</m:t>
                            </m:r>
                          </m:e>
                        </m:mr>
                        <m:mr>
                          <m:e>
                            <m:r>
                              <m:t>0</m:t>
                            </m:r>
                          </m:e>
                          <m:e>
                            <m:r>
                              <m:t>0</m:t>
                            </m:r>
                          </m:e>
                          <m:e>
                            <m:r>
                              <m:t>1</m:t>
                            </m:r>
                          </m:e>
                          <m:e>
                            <m:r>
                              <m:t>1</m:t>
                            </m:r>
                          </m:e>
                          <m:e>
                            <m:r>
                              <m:t>1</m:t>
                            </m:r>
                          </m:e>
                        </m:mr>
                        <m:mr>
                          <m:e>
                            <m:r>
                              <m:t>0</m:t>
                            </m:r>
                          </m:e>
                          <m:e>
                            <m:r>
                              <m:t>1</m:t>
                            </m:r>
                          </m:e>
                          <m:e>
                            <m:r>
                              <m:t>0</m:t>
                            </m:r>
                          </m:e>
                          <m:e>
                            <m:r>
                              <m:t>1</m:t>
                            </m:r>
                          </m:e>
                          <m:e>
                            <m:r>
                              <m:t>0</m:t>
                            </m:r>
                          </m:e>
                        </m:mr>
                        <m:mr>
                          <m:e>
                            <m:r>
                              <m:t>0</m:t>
                            </m:r>
                          </m:e>
                          <m:e>
                            <m:r>
                              <m:t>1</m:t>
                            </m:r>
                          </m:e>
                          <m:e>
                            <m:r>
                              <m:t>1</m:t>
                            </m:r>
                          </m:e>
                          <m:e>
                            <m:r>
                              <m:t>1</m:t>
                            </m:r>
                          </m:e>
                          <m:e>
                            <m:r>
                              <m:t>1</m:t>
                            </m:r>
                          </m:e>
                        </m:mr>
                        <m:mr>
                          <m:e>
                            <m:r>
                              <m:t>1</m:t>
                            </m:r>
                          </m:e>
                          <m:e>
                            <m:r>
                              <m:t>0</m:t>
                            </m:r>
                          </m:e>
                          <m:e>
                            <m:r>
                              <m:t>0</m:t>
                            </m:r>
                          </m:e>
                          <m:e>
                            <m:r>
                              <m:t>0</m:t>
                            </m:r>
                          </m:e>
                          <m:e>
                            <m:r>
                              <m:t>1</m:t>
                            </m:r>
                          </m:e>
                        </m:mr>
                        <m:mr>
                          <m:e>
                            <m:r>
                              <m:t>1</m:t>
                            </m:r>
                          </m:e>
                          <m:e>
                            <m:r>
                              <m:t>0</m:t>
                            </m:r>
                          </m:e>
                          <m:e>
                            <m:r>
                              <m:t>1</m:t>
                            </m:r>
                          </m:e>
                          <m:e>
                            <m:r>
                              <m:t>0</m:t>
                            </m:r>
                          </m:e>
                          <m:e>
                            <m:r>
                              <m:t>1</m:t>
                            </m:r>
                          </m:e>
                        </m:mr>
                        <m:mr>
                          <m:e>
                            <m:r>
                              <m:t>1</m:t>
                            </m:r>
                          </m:e>
                          <m:e>
                            <m:r>
                              <m:t>1</m:t>
                            </m:r>
                          </m:e>
                          <m:e>
                            <m:r>
                              <m:t>0</m:t>
                            </m:r>
                          </m:e>
                          <m:e>
                            <m:r>
                              <m:t>1</m:t>
                            </m:r>
                          </m:e>
                          <m:e>
                            <m:r>
                              <m:t>0</m:t>
                            </m:r>
                          </m:e>
                        </m:mr>
                        <m:mr>
                          <m:e>
                            <m:r>
                              <m:t>1</m:t>
                            </m:r>
                          </m:e>
                          <m:e>
                            <m:r>
                              <m:t>1</m:t>
                            </m:r>
                          </m:e>
                          <m:e>
                            <m:r>
                              <m:t>1</m:t>
                            </m:r>
                          </m:e>
                          <m:e>
                            <m:r>
                              <m:t>1</m:t>
                            </m:r>
                          </m:e>
                          <m:e>
                            <m:r>
                              <m:t>1</m:t>
                            </m:r>
                          </m:e>
                        </m:mr>
                      </m:m>
                    </m:oMath>
                  </m:oMathPara>
                </a14:m>
              </a:p>
              <a:p>
                <a:pPr lvl="0" indent="0" marL="0">
                  <a:buNone/>
                </a:pPr>
                <a:r>
                  <a:rPr/>
                  <a:t> </a:t>
                </a:r>
              </a:p>
              <a:p>
                <a:pPr lvl="0" indent="0" marL="0">
                  <a:buNone/>
                </a:pPr>
                <a:r>
                  <a:rPr/>
                  <a:t>可知, </a:t>
                </a:r>
                <a14:m>
                  <m:oMath xmlns:m="http://schemas.openxmlformats.org/officeDocument/2006/math">
                    <m:d>
                      <m:dPr>
                        <m:begChr m:val="("/>
                        <m:endChr m:val=")"/>
                        <m:sepChr m:val=""/>
                        <m:grow/>
                      </m:dPr>
                      <m:e>
                        <m:r>
                          <m:t>p</m:t>
                        </m:r>
                        <m:r>
                          <m:rPr>
                            <m:sty m:val="p"/>
                          </m:rPr>
                          <m:t>→</m:t>
                        </m:r>
                        <m:r>
                          <m:t>q</m:t>
                        </m:r>
                      </m:e>
                    </m:d>
                    <m:r>
                      <m:rPr>
                        <m:sty m:val="p"/>
                      </m:rPr>
                      <m:t>→</m:t>
                    </m:r>
                    <m:r>
                      <m:t>r</m:t>
                    </m:r>
                  </m:oMath>
                </a14:m>
                <a:r>
                  <a:rPr/>
                  <a:t>为可满足式.</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pPr lvl="0" indent="0" marL="0">
              <a:buNone/>
            </a:pPr>
            <a:r>
              <a:rPr/>
              <a:t>等价式</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spcBef>
                    <a:spcPts val="3000"/>
                  </a:spcBef>
                  <a:buNone/>
                </a:pPr>
                <a:r>
                  <a:rPr b="1"/>
                  <a:t>命题定律</a:t>
                </a:r>
              </a:p>
              <a:p>
                <a:pPr lvl="0" indent="0" marL="0">
                  <a:buNone/>
                </a:pPr>
                <a:r>
                  <a:rPr/>
                  <a:t>设</a:t>
                </a:r>
                <a14:m>
                  <m:oMath xmlns:m="http://schemas.openxmlformats.org/officeDocument/2006/math">
                    <m:r>
                      <m:t>A</m:t>
                    </m:r>
                  </m:oMath>
                </a14:m>
                <a:r>
                  <a:rPr/>
                  <a:t>和</a:t>
                </a:r>
                <a14:m>
                  <m:oMath xmlns:m="http://schemas.openxmlformats.org/officeDocument/2006/math">
                    <m:r>
                      <m:t>B</m:t>
                    </m:r>
                  </m:oMath>
                </a14:m>
                <a:r>
                  <a:rPr/>
                  <a:t>是两个命题公式, 若对</a:t>
                </a:r>
                <a14:m>
                  <m:oMath xmlns:m="http://schemas.openxmlformats.org/officeDocument/2006/math">
                    <m:r>
                      <m:t>A</m:t>
                    </m:r>
                  </m:oMath>
                </a14:m>
                <a:r>
                  <a:rPr/>
                  <a:t>和</a:t>
                </a:r>
                <a14:m>
                  <m:oMath xmlns:m="http://schemas.openxmlformats.org/officeDocument/2006/math">
                    <m:r>
                      <m:t>B</m:t>
                    </m:r>
                  </m:oMath>
                </a14:m>
                <a:r>
                  <a:rPr/>
                  <a:t>的任何相同解释, </a:t>
                </a:r>
                <a14:m>
                  <m:oMath xmlns:m="http://schemas.openxmlformats.org/officeDocument/2006/math">
                    <m:r>
                      <m:t>A</m:t>
                    </m:r>
                  </m:oMath>
                </a14:m>
                <a:r>
                  <a:rPr/>
                  <a:t>和</a:t>
                </a:r>
                <a14:m>
                  <m:oMath xmlns:m="http://schemas.openxmlformats.org/officeDocument/2006/math">
                    <m:r>
                      <m:t>B</m:t>
                    </m:r>
                  </m:oMath>
                </a14:m>
                <a:r>
                  <a:rPr/>
                  <a:t>总是取得相同的真值, 则称命题公式</a:t>
                </a:r>
                <a14:m>
                  <m:oMath xmlns:m="http://schemas.openxmlformats.org/officeDocument/2006/math">
                    <m:r>
                      <m:t>A</m:t>
                    </m:r>
                  </m:oMath>
                </a14:m>
                <a:r>
                  <a:rPr/>
                  <a:t>和</a:t>
                </a:r>
                <a14:m>
                  <m:oMath xmlns:m="http://schemas.openxmlformats.org/officeDocument/2006/math">
                    <m:r>
                      <m:t>B</m:t>
                    </m:r>
                  </m:oMath>
                </a14:m>
                <a:r>
                  <a:rPr/>
                  <a:t>是</a:t>
                </a:r>
                <a:r>
                  <a:rPr b="1"/>
                  <a:t>逻辑等价</a:t>
                </a:r>
                <a:r>
                  <a:rPr/>
                  <a:t>(或称等值)的. 记做</a:t>
                </a:r>
                <a14:m>
                  <m:oMath xmlns:m="http://schemas.openxmlformats.org/officeDocument/2006/math">
                    <m:r>
                      <m:t>A</m:t>
                    </m:r>
                    <m:r>
                      <m:rPr>
                        <m:sty m:val="p"/>
                      </m:rPr>
                      <m:t>⇔</m:t>
                    </m:r>
                    <m:r>
                      <m:t>B</m:t>
                    </m:r>
                  </m:oMath>
                </a14:m>
                <a:r>
                  <a:rPr/>
                  <a:t>, </a:t>
                </a:r>
                <a14:m>
                  <m:oMath xmlns:m="http://schemas.openxmlformats.org/officeDocument/2006/math">
                    <m:r>
                      <m:t>A</m:t>
                    </m:r>
                    <m:r>
                      <m:rPr>
                        <m:sty m:val="p"/>
                      </m:rPr>
                      <m:t>⇔</m:t>
                    </m:r>
                    <m:r>
                      <m:t>B</m:t>
                    </m:r>
                  </m:oMath>
                </a14:m>
                <a:r>
                  <a:rPr/>
                  <a:t>称为</a:t>
                </a:r>
                <a:r>
                  <a:rPr b="1"/>
                  <a:t>等价式</a:t>
                </a:r>
                <a:r>
                  <a:rPr/>
                  <a:t>(等值式).</a:t>
                </a:r>
              </a:p>
              <a:p>
                <a:pPr lvl="0" indent="0" marL="0">
                  <a:buNone/>
                </a:pPr>
                <a:r>
                  <a:rPr/>
                  <a:t>符号“</a:t>
                </a:r>
                <a14:m>
                  <m:oMath xmlns:m="http://schemas.openxmlformats.org/officeDocument/2006/math">
                    <m:r>
                      <m:rPr>
                        <m:sty m:val="p"/>
                      </m:rPr>
                      <m:t>⇔</m:t>
                    </m:r>
                  </m:oMath>
                </a14:m>
                <a:r>
                  <a:rPr/>
                  <a:t>”与“</a:t>
                </a:r>
                <a14:m>
                  <m:oMath xmlns:m="http://schemas.openxmlformats.org/officeDocument/2006/math">
                    <m:r>
                      <m:rPr>
                        <m:sty m:val="p"/>
                      </m:rPr>
                      <m:t>↔</m:t>
                    </m:r>
                  </m:oMath>
                </a14:m>
                <a:r>
                  <a:rPr/>
                  <a:t>”的区别与联系:</a:t>
                </a:r>
              </a:p>
              <a:p>
                <a:pPr lvl="0" indent="0" marL="0">
                  <a:buNone/>
                </a:pPr>
                <a:r>
                  <a:rPr/>
                  <a:t>“</a:t>
                </a:r>
                <a14:m>
                  <m:oMath xmlns:m="http://schemas.openxmlformats.org/officeDocument/2006/math">
                    <m:r>
                      <m:rPr>
                        <m:sty m:val="p"/>
                      </m:rPr>
                      <m:t>⇔</m:t>
                    </m:r>
                  </m:oMath>
                </a14:m>
                <a:r>
                  <a:rPr/>
                  <a:t>”不是联结词, </a:t>
                </a:r>
                <a14:m>
                  <m:oMath xmlns:m="http://schemas.openxmlformats.org/officeDocument/2006/math">
                    <m:r>
                      <m:t>A</m:t>
                    </m:r>
                    <m:r>
                      <m:rPr>
                        <m:sty m:val="p"/>
                      </m:rPr>
                      <m:t>⇔</m:t>
                    </m:r>
                    <m:r>
                      <m:t>B</m:t>
                    </m:r>
                  </m:oMath>
                </a14:m>
                <a:r>
                  <a:rPr/>
                  <a:t>不表示一个公式, 它表示两个公式间的逻辑等价关系.</a:t>
                </a:r>
              </a:p>
              <a:p>
                <a:pPr lvl="0" indent="0" marL="0">
                  <a:buNone/>
                </a:pPr>
                <a:r>
                  <a:rPr/>
                  <a:t>“</a:t>
                </a:r>
                <a14:m>
                  <m:oMath xmlns:m="http://schemas.openxmlformats.org/officeDocument/2006/math">
                    <m:r>
                      <m:rPr>
                        <m:sty m:val="p"/>
                      </m:rPr>
                      <m:t>↔</m:t>
                    </m:r>
                  </m:oMath>
                </a14:m>
                <a:r>
                  <a:rPr/>
                  <a:t>”是联结词, </a:t>
                </a:r>
                <a14:m>
                  <m:oMath xmlns:m="http://schemas.openxmlformats.org/officeDocument/2006/math">
                    <m:r>
                      <m:t>A</m:t>
                    </m:r>
                    <m:r>
                      <m:rPr>
                        <m:sty m:val="p"/>
                      </m:rPr>
                      <m:t>↔</m:t>
                    </m:r>
                    <m:r>
                      <m:t>B</m:t>
                    </m:r>
                  </m:oMath>
                </a14:m>
                <a:r>
                  <a:rPr/>
                  <a:t>是一个公式.</a:t>
                </a:r>
              </a:p>
              <a:p>
                <a:pPr lvl="0" indent="0" marL="0">
                  <a:buNone/>
                </a:pPr>
                <a14:m>
                  <m:oMath xmlns:m="http://schemas.openxmlformats.org/officeDocument/2006/math">
                    <m:r>
                      <m:t>A</m:t>
                    </m:r>
                    <m:r>
                      <m:rPr>
                        <m:sty m:val="p"/>
                      </m:rPr>
                      <m:t>⇔</m:t>
                    </m:r>
                    <m:r>
                      <m:t>B</m:t>
                    </m:r>
                  </m:oMath>
                </a14:m>
                <a:r>
                  <a:rPr/>
                  <a:t>当且仅当</a:t>
                </a:r>
                <a14:m>
                  <m:oMath xmlns:m="http://schemas.openxmlformats.org/officeDocument/2006/math">
                    <m:r>
                      <m:t>A</m:t>
                    </m:r>
                    <m:r>
                      <m:rPr>
                        <m:sty m:val="p"/>
                      </m:rPr>
                      <m:t>↔</m:t>
                    </m:r>
                    <m:r>
                      <m:t>B</m:t>
                    </m:r>
                  </m:oMath>
                </a14:m>
                <a:r>
                  <a:rPr/>
                  <a:t>是永真式.</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两命题公式是否等价, 可通过:</a:t>
                </a:r>
              </a:p>
              <a:p>
                <a:pPr lvl="0" indent="-457200" marL="457200">
                  <a:buAutoNum type="arabicParenBoth"/>
                </a:pPr>
                <a:r>
                  <a:rPr/>
                  <a:t>真值表来判断, 若命题公式</a:t>
                </a:r>
                <a14:m>
                  <m:oMath xmlns:m="http://schemas.openxmlformats.org/officeDocument/2006/math">
                    <m:r>
                      <m:t>A</m:t>
                    </m:r>
                  </m:oMath>
                </a14:m>
                <a:r>
                  <a:rPr/>
                  <a:t>和</a:t>
                </a:r>
                <a14:m>
                  <m:oMath xmlns:m="http://schemas.openxmlformats.org/officeDocument/2006/math">
                    <m:r>
                      <m:t>B</m:t>
                    </m:r>
                  </m:oMath>
                </a14:m>
                <a:r>
                  <a:rPr/>
                  <a:t>的真值表相同, 则命题公式</a:t>
                </a:r>
                <a14:m>
                  <m:oMath xmlns:m="http://schemas.openxmlformats.org/officeDocument/2006/math">
                    <m:r>
                      <m:t>A</m:t>
                    </m:r>
                  </m:oMath>
                </a14:m>
                <a:r>
                  <a:rPr/>
                  <a:t>和</a:t>
                </a:r>
                <a14:m>
                  <m:oMath xmlns:m="http://schemas.openxmlformats.org/officeDocument/2006/math">
                    <m:r>
                      <m:t>B</m:t>
                    </m:r>
                  </m:oMath>
                </a14:m>
                <a:r>
                  <a:rPr/>
                  <a:t>等价;</a:t>
                </a:r>
              </a:p>
              <a:p>
                <a:pPr lvl="0" indent="-457200" marL="457200">
                  <a:buAutoNum type="arabicParenBoth"/>
                </a:pPr>
                <a:r>
                  <a:rPr/>
                  <a:t>采用公式推演法(等值演算法)来证明.</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求证: </a:t>
                </a:r>
                <a14:m>
                  <m:oMath xmlns:m="http://schemas.openxmlformats.org/officeDocument/2006/math">
                    <m:r>
                      <m:t>p</m:t>
                    </m:r>
                    <m:r>
                      <m:rPr>
                        <m:sty m:val="p"/>
                      </m:rPr>
                      <m:t>∧</m:t>
                    </m:r>
                    <m:r>
                      <m:t>q</m:t>
                    </m:r>
                    <m:r>
                      <m:rPr>
                        <m:sty m:val="p"/>
                      </m:rPr>
                      <m:t>⇔</m:t>
                    </m:r>
                    <m:r>
                      <m:t>q</m:t>
                    </m:r>
                    <m:r>
                      <m:rPr>
                        <m:sty m:val="p"/>
                      </m:rPr>
                      <m:t>∧</m:t>
                    </m:r>
                    <m:r>
                      <m:t>p</m:t>
                    </m:r>
                  </m:oMath>
                </a14:m>
                <a:r>
                  <a:rPr/>
                  <a:t>.</a:t>
                </a:r>
              </a:p>
              <a:p>
                <a:pPr lvl="0" indent="0" marL="0">
                  <a:buNone/>
                </a:pPr>
                <a:r>
                  <a:rPr/>
                  <a:t>证明: 构造</a:t>
                </a:r>
                <a14:m>
                  <m:oMath xmlns:m="http://schemas.openxmlformats.org/officeDocument/2006/math">
                    <m:r>
                      <m:t>p</m:t>
                    </m:r>
                    <m:r>
                      <m:rPr>
                        <m:sty m:val="p"/>
                      </m:rPr>
                      <m:t>∧</m:t>
                    </m:r>
                    <m:r>
                      <m:t>q</m:t>
                    </m:r>
                  </m:oMath>
                </a14:m>
                <a:r>
                  <a:rPr/>
                  <a:t>和</a:t>
                </a:r>
                <a14:m>
                  <m:oMath xmlns:m="http://schemas.openxmlformats.org/officeDocument/2006/math">
                    <m:r>
                      <m:t>q</m:t>
                    </m:r>
                    <m:r>
                      <m:rPr>
                        <m:sty m:val="p"/>
                      </m:rPr>
                      <m:t>∧</m:t>
                    </m:r>
                    <m:r>
                      <m:t>p</m:t>
                    </m:r>
                  </m:oMath>
                </a14:m>
                <a:r>
                  <a:rPr/>
                  <a:t>的真值表如下:</a:t>
                </a:r>
              </a:p>
              <a:p>
                <a:pPr lvl="0" indent="0" marL="0">
                  <a:buNone/>
                </a:pPr>
                <a:r>
                  <a:rPr/>
                  <a:t> </a:t>
                </a:r>
              </a:p>
              <a:p>
                <a:pPr lvl="0" indent="0" marL="0">
                  <a:buNone/>
                </a:pPr>
                <a14:m>
                  <m:oMathPara xmlns:m="http://schemas.openxmlformats.org/officeDocument/2006/math">
                    <m:oMathParaPr>
                      <m:jc m:val="center"/>
                    </m:oMathParaPr>
                    <m:oMath>
                      <m:m>
                        <m:mPr>
                          <m:baseJc m:val="center"/>
                          <m:plcHide m:val="1"/>
                          <m:mcs>
                            <m:mc>
                              <m:mcPr>
                                <m:mcJc m:val="center"/>
                                <m:count m:val="1"/>
                              </m:mcPr>
                            </m:mc>
                            <m:mc>
                              <m:mcPr>
                                <m:mcJc m:val="center"/>
                                <m:count m:val="1"/>
                              </m:mcPr>
                            </m:mc>
                            <m:mc>
                              <m:mcPr>
                                <m:mcJc m:val="center"/>
                                <m:count m:val="1"/>
                              </m:mcPr>
                            </m:mc>
                            <m:mc>
                              <m:mcPr>
                                <m:mcJc m:val="center"/>
                                <m:count m:val="1"/>
                              </m:mcPr>
                            </m:mc>
                          </m:mcs>
                        </m:mPr>
                        <m:mr>
                          <m:e>
                            <m:r>
                              <m:t>p</m:t>
                            </m:r>
                          </m:e>
                          <m:e>
                            <m:r>
                              <m:t>q</m:t>
                            </m:r>
                          </m:e>
                          <m:e>
                            <m:r>
                              <m:t>p</m:t>
                            </m:r>
                            <m:r>
                              <m:rPr>
                                <m:sty m:val="p"/>
                              </m:rPr>
                              <m:t>∧</m:t>
                            </m:r>
                            <m:r>
                              <m:t>q</m:t>
                            </m:r>
                          </m:e>
                          <m:e>
                            <m:r>
                              <m:t>q</m:t>
                            </m:r>
                            <m:r>
                              <m:rPr>
                                <m:sty m:val="p"/>
                              </m:rPr>
                              <m:t>∧</m:t>
                            </m:r>
                            <m:r>
                              <m:t>p</m:t>
                            </m:r>
                          </m:e>
                        </m:mr>
                        <m:mr>
                          <m:e>
                            <m:r>
                              <m:t>0</m:t>
                            </m:r>
                          </m:e>
                          <m:e>
                            <m:r>
                              <m:t>0</m:t>
                            </m:r>
                          </m:e>
                          <m:e>
                            <m:r>
                              <m:t>0</m:t>
                            </m:r>
                          </m:e>
                          <m:e>
                            <m:r>
                              <m:t>0</m:t>
                            </m:r>
                          </m:e>
                        </m:mr>
                        <m:mr>
                          <m:e>
                            <m:r>
                              <m:t>0</m:t>
                            </m:r>
                          </m:e>
                          <m:e>
                            <m:r>
                              <m:t>1</m:t>
                            </m:r>
                          </m:e>
                          <m:e>
                            <m:r>
                              <m:t>0</m:t>
                            </m:r>
                          </m:e>
                          <m:e>
                            <m:r>
                              <m:t>0</m:t>
                            </m:r>
                          </m:e>
                        </m:mr>
                        <m:mr>
                          <m:e>
                            <m:r>
                              <m:t>1</m:t>
                            </m:r>
                          </m:e>
                          <m:e>
                            <m:r>
                              <m:t>0</m:t>
                            </m:r>
                          </m:e>
                          <m:e>
                            <m:r>
                              <m:t>0</m:t>
                            </m:r>
                          </m:e>
                          <m:e>
                            <m:r>
                              <m:t>0</m:t>
                            </m:r>
                          </m:e>
                        </m:mr>
                        <m:mr>
                          <m:e>
                            <m:r>
                              <m:t>1</m:t>
                            </m:r>
                          </m:e>
                          <m:e>
                            <m:r>
                              <m:t>1</m:t>
                            </m:r>
                          </m:e>
                          <m:e>
                            <m:r>
                              <m:t>1</m:t>
                            </m:r>
                          </m:e>
                          <m:e>
                            <m:r>
                              <m:t>1</m:t>
                            </m:r>
                          </m:e>
                        </m:mr>
                      </m:m>
                    </m:oMath>
                  </m:oMathPara>
                </a14:m>
              </a:p>
              <a:p>
                <a:pPr lvl="0" indent="0" marL="0">
                  <a:buNone/>
                </a:pPr>
                <a:r>
                  <a:rPr/>
                  <a:t> </a:t>
                </a:r>
              </a:p>
              <a:p>
                <a:pPr lvl="0" indent="0" marL="0">
                  <a:buNone/>
                </a:pPr>
                <a:r>
                  <a:rPr/>
                  <a:t>因为</a:t>
                </a:r>
                <a14:m>
                  <m:oMath xmlns:m="http://schemas.openxmlformats.org/officeDocument/2006/math">
                    <m:r>
                      <m:t>p</m:t>
                    </m:r>
                    <m:r>
                      <m:rPr>
                        <m:sty m:val="p"/>
                      </m:rPr>
                      <m:t>∧</m:t>
                    </m:r>
                    <m:r>
                      <m:t>q</m:t>
                    </m:r>
                  </m:oMath>
                </a14:m>
                <a:r>
                  <a:rPr/>
                  <a:t>与</a:t>
                </a:r>
                <a14:m>
                  <m:oMath xmlns:m="http://schemas.openxmlformats.org/officeDocument/2006/math">
                    <m:r>
                      <m:t>q</m:t>
                    </m:r>
                    <m:r>
                      <m:rPr>
                        <m:sty m:val="p"/>
                      </m:rPr>
                      <m:t>∧</m:t>
                    </m:r>
                    <m:r>
                      <m:t>p</m:t>
                    </m:r>
                  </m:oMath>
                </a14:m>
                <a:r>
                  <a:rPr/>
                  <a:t>的真值表相同, 所以两命题公式等价.</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也可通过证明</a:t>
                </a:r>
                <a14:m>
                  <m:oMath xmlns:m="http://schemas.openxmlformats.org/officeDocument/2006/math">
                    <m:d>
                      <m:dPr>
                        <m:begChr m:val="("/>
                        <m:endChr m:val=")"/>
                        <m:sepChr m:val=""/>
                        <m:grow/>
                      </m:dPr>
                      <m:e>
                        <m:r>
                          <m:t>p</m:t>
                        </m:r>
                        <m:r>
                          <m:rPr>
                            <m:sty m:val="p"/>
                          </m:rPr>
                          <m:t>∧</m:t>
                        </m:r>
                        <m:r>
                          <m:t>q</m:t>
                        </m:r>
                      </m:e>
                    </m:d>
                    <m:r>
                      <m:rPr>
                        <m:sty m:val="p"/>
                      </m:rPr>
                      <m:t>↔</m:t>
                    </m:r>
                    <m:d>
                      <m:dPr>
                        <m:begChr m:val="("/>
                        <m:endChr m:val=")"/>
                        <m:sepChr m:val=""/>
                        <m:grow/>
                      </m:dPr>
                      <m:e>
                        <m:r>
                          <m:t>q</m:t>
                        </m:r>
                        <m:r>
                          <m:rPr>
                            <m:sty m:val="p"/>
                          </m:rPr>
                          <m:t>∧</m:t>
                        </m:r>
                        <m:r>
                          <m:t>p</m:t>
                        </m:r>
                      </m:e>
                    </m:d>
                  </m:oMath>
                </a14:m>
                <a:r>
                  <a:rPr/>
                  <a:t>为永真式.</a:t>
                </a:r>
              </a:p>
              <a:p>
                <a:pPr lvl="0" indent="0" marL="0">
                  <a:buNone/>
                </a:pPr>
                <a14:m>
                  <m:oMath xmlns:m="http://schemas.openxmlformats.org/officeDocument/2006/math">
                    <m:r>
                      <m:t>p</m:t>
                    </m:r>
                    <m:r>
                      <m:rPr>
                        <m:sty m:val="p"/>
                      </m:rPr>
                      <m:t>∧</m:t>
                    </m:r>
                    <m:r>
                      <m:t>q</m:t>
                    </m:r>
                    <m:r>
                      <m:rPr>
                        <m:sty m:val="p"/>
                      </m:rPr>
                      <m:t>⇔</m:t>
                    </m:r>
                    <m:r>
                      <m:t>q</m:t>
                    </m:r>
                    <m:r>
                      <m:rPr>
                        <m:sty m:val="p"/>
                      </m:rPr>
                      <m:t>∧</m:t>
                    </m:r>
                    <m:r>
                      <m:t>p</m:t>
                    </m:r>
                  </m:oMath>
                </a14:m>
                <a:r>
                  <a:rPr/>
                  <a:t>.</a:t>
                </a:r>
                <a14:m>
                  <m:oMath xmlns:m="http://schemas.openxmlformats.org/officeDocument/2006/math">
                    <m:d>
                      <m:dPr>
                        <m:begChr m:val="("/>
                        <m:endChr m:val=")"/>
                        <m:sepChr m:val=""/>
                        <m:grow/>
                      </m:dPr>
                      <m:e>
                        <m:r>
                          <m:t>p</m:t>
                        </m:r>
                        <m:r>
                          <m:rPr>
                            <m:sty m:val="p"/>
                          </m:rPr>
                          <m:t>∧</m:t>
                        </m:r>
                        <m:r>
                          <m:t>q</m:t>
                        </m:r>
                      </m:e>
                    </m:d>
                    <m:r>
                      <m:rPr>
                        <m:sty m:val="p"/>
                      </m:rPr>
                      <m:t>↔</m:t>
                    </m:r>
                    <m:d>
                      <m:dPr>
                        <m:begChr m:val="("/>
                        <m:endChr m:val=")"/>
                        <m:sepChr m:val=""/>
                        <m:grow/>
                      </m:dPr>
                      <m:e>
                        <m:r>
                          <m:t>q</m:t>
                        </m:r>
                        <m:r>
                          <m:rPr>
                            <m:sty m:val="p"/>
                          </m:rPr>
                          <m:t>∧</m:t>
                        </m:r>
                        <m:r>
                          <m:t>p</m:t>
                        </m:r>
                      </m:e>
                    </m:d>
                  </m:oMath>
                </a14:m>
                <a:r>
                  <a:rPr/>
                  <a:t>的真值表如下:</a:t>
                </a:r>
              </a:p>
              <a:p>
                <a:pPr lvl="0" indent="0" marL="0">
                  <a:buNone/>
                </a:pPr>
                <a:r>
                  <a:rPr/>
                  <a:t> </a:t>
                </a:r>
              </a:p>
              <a:p>
                <a:pPr lvl="0" indent="0" marL="0">
                  <a:buNone/>
                </a:pPr>
                <a14:m>
                  <m:oMathPara xmlns:m="http://schemas.openxmlformats.org/officeDocument/2006/math">
                    <m:oMathParaPr>
                      <m:jc m:val="center"/>
                    </m:oMathParaPr>
                    <m:oMath>
                      <m:m>
                        <m:mPr>
                          <m:baseJc m:val="center"/>
                          <m:plcHide m:val="1"/>
                          <m:mcs>
                            <m:mc>
                              <m:mcPr>
                                <m:mcJc m:val="center"/>
                                <m:count m:val="1"/>
                              </m:mcPr>
                            </m:mc>
                            <m:mc>
                              <m:mcPr>
                                <m:mcJc m:val="center"/>
                                <m:count m:val="1"/>
                              </m:mcPr>
                            </m:mc>
                            <m:mc>
                              <m:mcPr>
                                <m:mcJc m:val="center"/>
                                <m:count m:val="1"/>
                              </m:mcPr>
                            </m:mc>
                            <m:mc>
                              <m:mcPr>
                                <m:mcJc m:val="center"/>
                                <m:count m:val="1"/>
                              </m:mcPr>
                            </m:mc>
                            <m:mc>
                              <m:mcPr>
                                <m:mcJc m:val="center"/>
                                <m:count m:val="1"/>
                              </m:mcPr>
                            </m:mc>
                          </m:mcs>
                        </m:mPr>
                        <m:mr>
                          <m:e>
                            <m:r>
                              <m:t>p</m:t>
                            </m:r>
                          </m:e>
                          <m:e>
                            <m:r>
                              <m:t>q</m:t>
                            </m:r>
                          </m:e>
                          <m:e>
                            <m:r>
                              <m:t>p</m:t>
                            </m:r>
                            <m:r>
                              <m:rPr>
                                <m:sty m:val="p"/>
                              </m:rPr>
                              <m:t>∧</m:t>
                            </m:r>
                            <m:r>
                              <m:t>q</m:t>
                            </m:r>
                          </m:e>
                          <m:e>
                            <m:r>
                              <m:t>q</m:t>
                            </m:r>
                            <m:r>
                              <m:rPr>
                                <m:sty m:val="p"/>
                              </m:rPr>
                              <m:t>∧</m:t>
                            </m:r>
                            <m:r>
                              <m:t>p</m:t>
                            </m:r>
                          </m:e>
                          <m:e>
                            <m:d>
                              <m:dPr>
                                <m:begChr m:val="("/>
                                <m:endChr m:val=")"/>
                                <m:sepChr m:val=""/>
                                <m:grow/>
                              </m:dPr>
                              <m:e>
                                <m:r>
                                  <m:t>p</m:t>
                                </m:r>
                                <m:r>
                                  <m:rPr>
                                    <m:sty m:val="p"/>
                                  </m:rPr>
                                  <m:t>∧</m:t>
                                </m:r>
                                <m:r>
                                  <m:t>q</m:t>
                                </m:r>
                              </m:e>
                            </m:d>
                            <m:r>
                              <m:rPr>
                                <m:sty m:val="p"/>
                              </m:rPr>
                              <m:t>↔</m:t>
                            </m:r>
                            <m:d>
                              <m:dPr>
                                <m:begChr m:val="("/>
                                <m:endChr m:val=")"/>
                                <m:sepChr m:val=""/>
                                <m:grow/>
                              </m:dPr>
                              <m:e>
                                <m:r>
                                  <m:t>q</m:t>
                                </m:r>
                                <m:r>
                                  <m:rPr>
                                    <m:sty m:val="p"/>
                                  </m:rPr>
                                  <m:t>∧</m:t>
                                </m:r>
                                <m:r>
                                  <m:t>p</m:t>
                                </m:r>
                              </m:e>
                            </m:d>
                          </m:e>
                        </m:mr>
                        <m:mr>
                          <m:e>
                            <m:r>
                              <m:t>0</m:t>
                            </m:r>
                          </m:e>
                          <m:e>
                            <m:r>
                              <m:t>0</m:t>
                            </m:r>
                          </m:e>
                          <m:e>
                            <m:r>
                              <m:t>0</m:t>
                            </m:r>
                          </m:e>
                          <m:e>
                            <m:r>
                              <m:t>0</m:t>
                            </m:r>
                          </m:e>
                          <m:e>
                            <m:r>
                              <m:t>1</m:t>
                            </m:r>
                          </m:e>
                        </m:mr>
                        <m:mr>
                          <m:e>
                            <m:r>
                              <m:t>0</m:t>
                            </m:r>
                          </m:e>
                          <m:e>
                            <m:r>
                              <m:t>1</m:t>
                            </m:r>
                          </m:e>
                          <m:e>
                            <m:r>
                              <m:t>0</m:t>
                            </m:r>
                          </m:e>
                          <m:e>
                            <m:r>
                              <m:t>0</m:t>
                            </m:r>
                          </m:e>
                          <m:e>
                            <m:r>
                              <m:t>1</m:t>
                            </m:r>
                          </m:e>
                        </m:mr>
                        <m:mr>
                          <m:e>
                            <m:r>
                              <m:t>1</m:t>
                            </m:r>
                          </m:e>
                          <m:e>
                            <m:r>
                              <m:t>0</m:t>
                            </m:r>
                          </m:e>
                          <m:e>
                            <m:r>
                              <m:t>0</m:t>
                            </m:r>
                          </m:e>
                          <m:e>
                            <m:r>
                              <m:t>0</m:t>
                            </m:r>
                          </m:e>
                          <m:e>
                            <m:r>
                              <m:t>1</m:t>
                            </m:r>
                          </m:e>
                        </m:mr>
                        <m:mr>
                          <m:e>
                            <m:r>
                              <m:t>1</m:t>
                            </m:r>
                          </m:e>
                          <m:e>
                            <m:r>
                              <m:t>1</m:t>
                            </m:r>
                          </m:e>
                          <m:e>
                            <m:r>
                              <m:t>1</m:t>
                            </m:r>
                          </m:e>
                          <m:e>
                            <m:r>
                              <m:t>1</m:t>
                            </m:r>
                          </m:e>
                          <m:e>
                            <m:r>
                              <m:t>1</m:t>
                            </m:r>
                          </m:e>
                        </m:mr>
                      </m:m>
                    </m:oMath>
                  </m:oMathPara>
                </a14:m>
              </a:p>
              <a:p>
                <a:pPr lvl="0" indent="0" marL="0">
                  <a:buNone/>
                </a:pPr>
                <a:r>
                  <a:rPr/>
                  <a:t> </a:t>
                </a:r>
              </a:p>
              <a:p>
                <a:pPr lvl="0" indent="0" marL="0">
                  <a:buNone/>
                </a:pPr>
                <a:r>
                  <a:rPr/>
                  <a:t>因为</a:t>
                </a:r>
                <a14:m>
                  <m:oMath xmlns:m="http://schemas.openxmlformats.org/officeDocument/2006/math">
                    <m:d>
                      <m:dPr>
                        <m:begChr m:val="("/>
                        <m:endChr m:val=")"/>
                        <m:sepChr m:val=""/>
                        <m:grow/>
                      </m:dPr>
                      <m:e>
                        <m:r>
                          <m:t>p</m:t>
                        </m:r>
                        <m:r>
                          <m:rPr>
                            <m:sty m:val="p"/>
                          </m:rPr>
                          <m:t>∧</m:t>
                        </m:r>
                        <m:r>
                          <m:t>q</m:t>
                        </m:r>
                      </m:e>
                    </m:d>
                    <m:r>
                      <m:rPr>
                        <m:sty m:val="p"/>
                      </m:rPr>
                      <m:t>↔</m:t>
                    </m:r>
                    <m:d>
                      <m:dPr>
                        <m:begChr m:val="("/>
                        <m:endChr m:val=")"/>
                        <m:sepChr m:val=""/>
                        <m:grow/>
                      </m:dPr>
                      <m:e>
                        <m:r>
                          <m:t>q</m:t>
                        </m:r>
                        <m:r>
                          <m:rPr>
                            <m:sty m:val="p"/>
                          </m:rPr>
                          <m:t>∧</m:t>
                        </m:r>
                        <m:r>
                          <m:t>p</m:t>
                        </m:r>
                      </m:e>
                    </m:d>
                  </m:oMath>
                </a14:m>
                <a:r>
                  <a:rPr/>
                  <a:t>为永真式, 所以</a:t>
                </a:r>
                <a14:m>
                  <m:oMath xmlns:m="http://schemas.openxmlformats.org/officeDocument/2006/math">
                    <m:r>
                      <m:t>p</m:t>
                    </m:r>
                    <m:r>
                      <m:rPr>
                        <m:sty m:val="p"/>
                      </m:rPr>
                      <m:t>∧</m:t>
                    </m:r>
                    <m:r>
                      <m:t>q</m:t>
                    </m:r>
                    <m:r>
                      <m:rPr>
                        <m:sty m:val="p"/>
                      </m:rPr>
                      <m:t>⇔</m:t>
                    </m:r>
                    <m:r>
                      <m:t>q</m:t>
                    </m:r>
                    <m:r>
                      <m:rPr>
                        <m:sty m:val="p"/>
                      </m:rPr>
                      <m:t>∧</m:t>
                    </m:r>
                    <m:r>
                      <m:t>p</m:t>
                    </m:r>
                    <m:r>
                      <m:rPr>
                        <m:sty m:val="p"/>
                      </m:rPr>
                      <m:t>.</m:t>
                    </m:r>
                  </m:oMath>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例: 银行的金库装有自动报警装置.仅当总经理室的一个人工控制开关合上时, 它才能动作.如果这个人工开关已合上, 那么当金库的门被撬、或者当工作人员未切断电源并且通向金库的通道上有人, 就要发出警报.试设计这个控制电路.</a:t>
                </a:r>
              </a:p>
              <a:p>
                <a:pPr lvl="0" indent="0" marL="0">
                  <a:buNone/>
                </a:pPr>
                <a:r>
                  <a:rPr/>
                  <a:t>设 </a:t>
                </a:r>
                <a14:m>
                  <m:oMath xmlns:m="http://schemas.openxmlformats.org/officeDocument/2006/math">
                    <m:r>
                      <m:t>p</m:t>
                    </m:r>
                  </m:oMath>
                </a14:m>
                <a:r>
                  <a:rPr/>
                  <a:t>: 人工开关合上. </a:t>
                </a:r>
                <a14:m>
                  <m:oMath xmlns:m="http://schemas.openxmlformats.org/officeDocument/2006/math">
                    <m:r>
                      <m:t>q</m:t>
                    </m:r>
                  </m:oMath>
                </a14:m>
                <a:r>
                  <a:rPr/>
                  <a:t>: 金库的门被撬. </a:t>
                </a:r>
                <a14:m>
                  <m:oMath xmlns:m="http://schemas.openxmlformats.org/officeDocument/2006/math">
                    <m:r>
                      <m:t>r</m:t>
                    </m:r>
                  </m:oMath>
                </a14:m>
                <a:r>
                  <a:rPr/>
                  <a:t>: 工作人员尚未切断电源. </a:t>
                </a:r>
                <a14:m>
                  <m:oMath xmlns:m="http://schemas.openxmlformats.org/officeDocument/2006/math">
                    <m:r>
                      <m:t>s</m:t>
                    </m:r>
                  </m:oMath>
                </a14:m>
                <a:r>
                  <a:rPr/>
                  <a:t>: 通向金库的通道有人. </a:t>
                </a:r>
                <a14:m>
                  <m:oMath xmlns:m="http://schemas.openxmlformats.org/officeDocument/2006/math">
                    <m:r>
                      <m:t>F</m:t>
                    </m:r>
                  </m:oMath>
                </a14:m>
                <a:r>
                  <a:rPr/>
                  <a:t>:自动报警装置报警.</a:t>
                </a:r>
              </a:p>
              <a:p>
                <a:pPr lvl="0" indent="0" marL="0">
                  <a:buNone/>
                </a:pPr>
                <a14:m>
                  <m:oMathPara xmlns:m="http://schemas.openxmlformats.org/officeDocument/2006/math">
                    <m:oMathParaPr>
                      <m:jc m:val="center"/>
                    </m:oMathParaPr>
                    <m:oMath>
                      <m:r>
                        <m:t>F</m:t>
                      </m:r>
                      <m:r>
                        <m:rPr>
                          <m:sty m:val="p"/>
                        </m:rPr>
                        <m:t>⇔</m:t>
                      </m:r>
                      <m:r>
                        <m:t>P</m:t>
                      </m:r>
                      <m:r>
                        <m:rPr>
                          <m:sty m:val="p"/>
                        </m:rPr>
                        <m:t>∧</m:t>
                      </m:r>
                      <m:d>
                        <m:dPr>
                          <m:begChr m:val="("/>
                          <m:endChr m:val=")"/>
                          <m:sepChr m:val=""/>
                          <m:grow/>
                        </m:dPr>
                        <m:e>
                          <m:r>
                            <m:t>Q</m:t>
                          </m:r>
                          <m:r>
                            <m:rPr>
                              <m:sty m:val="p"/>
                            </m:rPr>
                            <m:t>∨</m:t>
                          </m:r>
                          <m:d>
                            <m:dPr>
                              <m:begChr m:val="("/>
                              <m:endChr m:val=")"/>
                              <m:sepChr m:val=""/>
                              <m:grow/>
                            </m:dPr>
                            <m:e>
                              <m:r>
                                <m:t>R</m:t>
                              </m:r>
                              <m:r>
                                <m:rPr>
                                  <m:sty m:val="p"/>
                                </m:rPr>
                                <m:t>∧</m:t>
                              </m:r>
                              <m:r>
                                <m:t>S</m:t>
                              </m:r>
                            </m:e>
                          </m:d>
                        </m:e>
                      </m:d>
                      <m:r>
                        <m:rPr>
                          <m:sty m:val="p"/>
                        </m:rPr>
                        <m:t>.</m:t>
                      </m:r>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求证: </a:t>
                </a:r>
                <a14:m>
                  <m:oMath xmlns:m="http://schemas.openxmlformats.org/officeDocument/2006/math">
                    <m:d>
                      <m:dPr>
                        <m:begChr m:val="("/>
                        <m:endChr m:val=")"/>
                        <m:sepChr m:val=""/>
                        <m:grow/>
                      </m:dPr>
                      <m:e>
                        <m:r>
                          <m:t>p</m:t>
                        </m:r>
                        <m:r>
                          <m:rPr>
                            <m:sty m:val="p"/>
                          </m:rPr>
                          <m:t>∨</m:t>
                        </m:r>
                        <m:r>
                          <m:t>q</m:t>
                        </m:r>
                      </m:e>
                    </m:d>
                    <m:r>
                      <m:rPr>
                        <m:sty m:val="p"/>
                      </m:rPr>
                      <m:t>→</m:t>
                    </m:r>
                    <m:r>
                      <m:t>r</m:t>
                    </m:r>
                    <m:r>
                      <m:rPr>
                        <m:sty m:val="p"/>
                      </m:rPr>
                      <m:t>⇔</m:t>
                    </m:r>
                    <m:d>
                      <m:dPr>
                        <m:begChr m:val="("/>
                        <m:endChr m:val=")"/>
                        <m:sepChr m:val=""/>
                        <m:grow/>
                      </m:dPr>
                      <m:e>
                        <m:r>
                          <m:rPr>
                            <m:sty m:val="p"/>
                          </m:rPr>
                          <m:t>¬</m:t>
                        </m:r>
                        <m:r>
                          <m:t>p</m:t>
                        </m:r>
                        <m:r>
                          <m:rPr>
                            <m:sty m:val="p"/>
                          </m:rPr>
                          <m:t>∨</m:t>
                        </m:r>
                        <m:r>
                          <m:t>r</m:t>
                        </m:r>
                      </m:e>
                    </m:d>
                    <m:r>
                      <m:rPr>
                        <m:sty m:val="p"/>
                      </m:rPr>
                      <m:t>∧</m:t>
                    </m:r>
                    <m:d>
                      <m:dPr>
                        <m:begChr m:val="("/>
                        <m:endChr m:val=")"/>
                        <m:sepChr m:val=""/>
                        <m:grow/>
                      </m:dPr>
                      <m:e>
                        <m:r>
                          <m:rPr>
                            <m:sty m:val="p"/>
                          </m:rPr>
                          <m:t>¬</m:t>
                        </m:r>
                        <m:r>
                          <m:t>q</m:t>
                        </m:r>
                        <m:r>
                          <m:rPr>
                            <m:sty m:val="p"/>
                          </m:rPr>
                          <m:t>∨</m:t>
                        </m:r>
                        <m:r>
                          <m:t>r</m:t>
                        </m:r>
                      </m:e>
                    </m:d>
                    <m:r>
                      <m:rPr>
                        <m:sty m:val="p"/>
                      </m:rPr>
                      <m:t>.</m:t>
                    </m:r>
                  </m:oMath>
                </a14:m>
              </a:p>
              <a:p>
                <a:pPr lvl="0" indent="0" marL="0">
                  <a:buNone/>
                </a:pPr>
                <a:r>
                  <a:rPr/>
                  <a:t>证明: 构造</a:t>
                </a:r>
                <a14:m>
                  <m:oMath xmlns:m="http://schemas.openxmlformats.org/officeDocument/2006/math">
                    <m:d>
                      <m:dPr>
                        <m:begChr m:val="("/>
                        <m:endChr m:val=")"/>
                        <m:sepChr m:val=""/>
                        <m:grow/>
                      </m:dPr>
                      <m:e>
                        <m:r>
                          <m:t>p</m:t>
                        </m:r>
                        <m:r>
                          <m:rPr>
                            <m:sty m:val="p"/>
                          </m:rPr>
                          <m:t>∨</m:t>
                        </m:r>
                        <m:r>
                          <m:t>q</m:t>
                        </m:r>
                      </m:e>
                    </m:d>
                    <m:r>
                      <m:rPr>
                        <m:sty m:val="p"/>
                      </m:rPr>
                      <m:t>→</m:t>
                    </m:r>
                    <m:r>
                      <m:t>r</m:t>
                    </m:r>
                  </m:oMath>
                </a14:m>
                <a:r>
                  <a:rPr/>
                  <a:t>和</a:t>
                </a:r>
                <a14:m>
                  <m:oMath xmlns:m="http://schemas.openxmlformats.org/officeDocument/2006/math">
                    <m:d>
                      <m:dPr>
                        <m:begChr m:val="("/>
                        <m:endChr m:val=")"/>
                        <m:sepChr m:val=""/>
                        <m:grow/>
                      </m:dPr>
                      <m:e>
                        <m:r>
                          <m:rPr>
                            <m:sty m:val="p"/>
                          </m:rPr>
                          <m:t>¬</m:t>
                        </m:r>
                        <m:r>
                          <m:t>p</m:t>
                        </m:r>
                        <m:r>
                          <m:rPr>
                            <m:sty m:val="p"/>
                          </m:rPr>
                          <m:t>∨</m:t>
                        </m:r>
                        <m:r>
                          <m:t>r</m:t>
                        </m:r>
                      </m:e>
                    </m:d>
                    <m:r>
                      <m:rPr>
                        <m:sty m:val="p"/>
                      </m:rPr>
                      <m:t>∧</m:t>
                    </m:r>
                    <m:d>
                      <m:dPr>
                        <m:begChr m:val="("/>
                        <m:endChr m:val=")"/>
                        <m:sepChr m:val=""/>
                        <m:grow/>
                      </m:dPr>
                      <m:e>
                        <m:r>
                          <m:rPr>
                            <m:sty m:val="p"/>
                          </m:rPr>
                          <m:t>¬</m:t>
                        </m:r>
                        <m:r>
                          <m:t>q</m:t>
                        </m:r>
                        <m:r>
                          <m:rPr>
                            <m:sty m:val="p"/>
                          </m:rPr>
                          <m:t>∨</m:t>
                        </m:r>
                        <m:r>
                          <m:t>r</m:t>
                        </m:r>
                      </m:e>
                    </m:d>
                  </m:oMath>
                </a14:m>
                <a:r>
                  <a:rPr/>
                  <a:t>的真值表如下.</a:t>
                </a:r>
              </a:p>
              <a:p>
                <a:pPr lvl="0" indent="0" marL="0">
                  <a:buNone/>
                </a:pPr>
                <a:r>
                  <a:rPr/>
                  <a:t> </a:t>
                </a:r>
              </a:p>
              <a:p>
                <a:pPr lvl="0" indent="0" marL="0">
                  <a:buNone/>
                </a:pPr>
                <a14:m>
                  <m:oMathPara xmlns:m="http://schemas.openxmlformats.org/officeDocument/2006/math">
                    <m:oMathParaPr>
                      <m:jc m:val="center"/>
                    </m:oMathParaPr>
                    <m:oMath>
                      <m:m>
                        <m:mPr>
                          <m:baseJc m:val="center"/>
                          <m:plcHide m:val="1"/>
                          <m:mcs>
                            <m:mc>
                              <m:mcPr>
                                <m:mcJc m:val="center"/>
                                <m:count m:val="1"/>
                              </m:mcPr>
                            </m:mc>
                            <m:mc>
                              <m:mcPr>
                                <m:mcJc m:val="center"/>
                                <m:count m:val="1"/>
                              </m:mcPr>
                            </m:mc>
                            <m:mc>
                              <m:mcPr>
                                <m:mcJc m:val="center"/>
                                <m:count m:val="1"/>
                              </m:mcPr>
                            </m:mc>
                            <m:mc>
                              <m:mcPr>
                                <m:mcJc m:val="center"/>
                                <m:count m:val="1"/>
                              </m:mcPr>
                            </m:mc>
                            <m:mc>
                              <m:mcPr>
                                <m:mcJc m:val="center"/>
                                <m:count m:val="1"/>
                              </m:mcPr>
                            </m:mc>
                          </m:mcs>
                        </m:mPr>
                        <m:mr>
                          <m:e>
                            <m:r>
                              <m:t>p</m:t>
                            </m:r>
                          </m:e>
                          <m:e>
                            <m:r>
                              <m:t>q</m:t>
                            </m:r>
                          </m:e>
                          <m:e>
                            <m:r>
                              <m:t>r</m:t>
                            </m:r>
                          </m:e>
                          <m:e>
                            <m:d>
                              <m:dPr>
                                <m:begChr m:val="("/>
                                <m:endChr m:val=")"/>
                                <m:sepChr m:val=""/>
                                <m:grow/>
                              </m:dPr>
                              <m:e>
                                <m:r>
                                  <m:t>p</m:t>
                                </m:r>
                                <m:r>
                                  <m:rPr>
                                    <m:sty m:val="p"/>
                                  </m:rPr>
                                  <m:t>∨</m:t>
                                </m:r>
                                <m:r>
                                  <m:t>q</m:t>
                                </m:r>
                              </m:e>
                            </m:d>
                            <m:r>
                              <m:rPr>
                                <m:sty m:val="p"/>
                              </m:rPr>
                              <m:t>→</m:t>
                            </m:r>
                            <m:r>
                              <m:t>r</m:t>
                            </m:r>
                          </m:e>
                          <m:e>
                            <m:d>
                              <m:dPr>
                                <m:begChr m:val="("/>
                                <m:endChr m:val=")"/>
                                <m:sepChr m:val=""/>
                                <m:grow/>
                              </m:dPr>
                              <m:e>
                                <m:r>
                                  <m:rPr>
                                    <m:sty m:val="p"/>
                                  </m:rPr>
                                  <m:t>¬</m:t>
                                </m:r>
                                <m:r>
                                  <m:t>p</m:t>
                                </m:r>
                                <m:r>
                                  <m:rPr>
                                    <m:sty m:val="p"/>
                                  </m:rPr>
                                  <m:t>∨</m:t>
                                </m:r>
                                <m:r>
                                  <m:t>r</m:t>
                                </m:r>
                              </m:e>
                            </m:d>
                            <m:r>
                              <m:rPr>
                                <m:sty m:val="p"/>
                              </m:rPr>
                              <m:t>∧</m:t>
                            </m:r>
                            <m:d>
                              <m:dPr>
                                <m:begChr m:val="("/>
                                <m:endChr m:val=")"/>
                                <m:sepChr m:val=""/>
                                <m:grow/>
                              </m:dPr>
                              <m:e>
                                <m:r>
                                  <m:rPr>
                                    <m:sty m:val="p"/>
                                  </m:rPr>
                                  <m:t>¬</m:t>
                                </m:r>
                                <m:r>
                                  <m:t>q</m:t>
                                </m:r>
                                <m:r>
                                  <m:rPr>
                                    <m:sty m:val="p"/>
                                  </m:rPr>
                                  <m:t>∨</m:t>
                                </m:r>
                                <m:r>
                                  <m:t>r</m:t>
                                </m:r>
                              </m:e>
                            </m:d>
                          </m:e>
                        </m:mr>
                        <m:mr>
                          <m:e>
                            <m:r>
                              <m:t>0</m:t>
                            </m:r>
                          </m:e>
                          <m:e>
                            <m:r>
                              <m:t>0</m:t>
                            </m:r>
                          </m:e>
                          <m:e>
                            <m:r>
                              <m:t>0</m:t>
                            </m:r>
                          </m:e>
                          <m:e>
                            <m:r>
                              <m:t>1</m:t>
                            </m:r>
                          </m:e>
                          <m:e>
                            <m:r>
                              <m:t>1</m:t>
                            </m:r>
                          </m:e>
                        </m:mr>
                        <m:mr>
                          <m:e>
                            <m:r>
                              <m:t>0</m:t>
                            </m:r>
                          </m:e>
                          <m:e>
                            <m:r>
                              <m:t>0</m:t>
                            </m:r>
                          </m:e>
                          <m:e>
                            <m:r>
                              <m:t>1</m:t>
                            </m:r>
                          </m:e>
                          <m:e>
                            <m:r>
                              <m:t>1</m:t>
                            </m:r>
                          </m:e>
                          <m:e>
                            <m:r>
                              <m:t>1</m:t>
                            </m:r>
                          </m:e>
                        </m:mr>
                        <m:mr>
                          <m:e>
                            <m:r>
                              <m:t>0</m:t>
                            </m:r>
                          </m:e>
                          <m:e>
                            <m:r>
                              <m:t>1</m:t>
                            </m:r>
                          </m:e>
                          <m:e>
                            <m:r>
                              <m:t>0</m:t>
                            </m:r>
                          </m:e>
                          <m:e>
                            <m:r>
                              <m:t>0</m:t>
                            </m:r>
                          </m:e>
                          <m:e>
                            <m:r>
                              <m:t>0</m:t>
                            </m:r>
                          </m:e>
                        </m:mr>
                        <m:mr>
                          <m:e>
                            <m:r>
                              <m:t>0</m:t>
                            </m:r>
                          </m:e>
                          <m:e>
                            <m:r>
                              <m:t>1</m:t>
                            </m:r>
                          </m:e>
                          <m:e>
                            <m:r>
                              <m:t>1</m:t>
                            </m:r>
                          </m:e>
                          <m:e>
                            <m:r>
                              <m:t>1</m:t>
                            </m:r>
                          </m:e>
                          <m:e>
                            <m:r>
                              <m:t>1</m:t>
                            </m:r>
                          </m:e>
                        </m:mr>
                        <m:mr>
                          <m:e>
                            <m:r>
                              <m:t>1</m:t>
                            </m:r>
                          </m:e>
                          <m:e>
                            <m:r>
                              <m:t>0</m:t>
                            </m:r>
                          </m:e>
                          <m:e>
                            <m:r>
                              <m:t>0</m:t>
                            </m:r>
                          </m:e>
                          <m:e>
                            <m:r>
                              <m:t>0</m:t>
                            </m:r>
                          </m:e>
                          <m:e>
                            <m:r>
                              <m:t>0</m:t>
                            </m:r>
                          </m:e>
                        </m:mr>
                        <m:mr>
                          <m:e>
                            <m:r>
                              <m:t>1</m:t>
                            </m:r>
                          </m:e>
                          <m:e>
                            <m:r>
                              <m:t>0</m:t>
                            </m:r>
                          </m:e>
                          <m:e>
                            <m:r>
                              <m:t>1</m:t>
                            </m:r>
                          </m:e>
                          <m:e>
                            <m:r>
                              <m:t>1</m:t>
                            </m:r>
                          </m:e>
                          <m:e>
                            <m:r>
                              <m:t>1</m:t>
                            </m:r>
                          </m:e>
                        </m:mr>
                        <m:mr>
                          <m:e>
                            <m:r>
                              <m:t>1</m:t>
                            </m:r>
                          </m:e>
                          <m:e>
                            <m:r>
                              <m:t>1</m:t>
                            </m:r>
                          </m:e>
                          <m:e>
                            <m:r>
                              <m:t>0</m:t>
                            </m:r>
                          </m:e>
                          <m:e>
                            <m:r>
                              <m:t>0</m:t>
                            </m:r>
                          </m:e>
                          <m:e>
                            <m:r>
                              <m:t>0</m:t>
                            </m:r>
                          </m:e>
                        </m:mr>
                        <m:mr>
                          <m:e>
                            <m:r>
                              <m:t>1</m:t>
                            </m:r>
                          </m:e>
                          <m:e>
                            <m:r>
                              <m:t>1</m:t>
                            </m:r>
                          </m:e>
                          <m:e>
                            <m:r>
                              <m:t>1</m:t>
                            </m:r>
                          </m:e>
                          <m:e>
                            <m:r>
                              <m:t>1</m:t>
                            </m:r>
                          </m:e>
                          <m:e>
                            <m:r>
                              <m:t>1</m:t>
                            </m:r>
                          </m:e>
                        </m:mr>
                      </m:m>
                    </m:oMath>
                  </m:oMathPara>
                </a14:m>
              </a:p>
              <a:p>
                <a:pPr lvl="0" indent="0" marL="0">
                  <a:buNone/>
                </a:pPr>
                <a:r>
                  <a:rPr/>
                  <a:t> </a:t>
                </a:r>
              </a:p>
              <a:p>
                <a:pPr lvl="0" indent="0" marL="0">
                  <a:buNone/>
                </a:pPr>
                <a:r>
                  <a:rPr/>
                  <a:t>两真值表相同, 故两命题公式等价.</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b="1"/>
                  <a:t>等价式的性质</a:t>
                </a:r>
              </a:p>
              <a:p>
                <a:pPr lvl="0" indent="0" marL="0">
                  <a:buNone/>
                </a:pPr>
                <a:r>
                  <a:rPr/>
                  <a:t>自反性: 对任意命题公式</a:t>
                </a:r>
                <a14:m>
                  <m:oMath xmlns:m="http://schemas.openxmlformats.org/officeDocument/2006/math">
                    <m:r>
                      <m:t>A</m:t>
                    </m:r>
                  </m:oMath>
                </a14:m>
                <a:r>
                  <a:rPr/>
                  <a:t>, 有</a:t>
                </a:r>
                <a14:m>
                  <m:oMath xmlns:m="http://schemas.openxmlformats.org/officeDocument/2006/math">
                    <m:r>
                      <m:t>A</m:t>
                    </m:r>
                    <m:r>
                      <m:rPr>
                        <m:sty m:val="p"/>
                      </m:rPr>
                      <m:t>⇔</m:t>
                    </m:r>
                    <m:r>
                      <m:t>A</m:t>
                    </m:r>
                    <m:r>
                      <m:rPr>
                        <m:sty m:val="p"/>
                      </m:rPr>
                      <m:t>.</m:t>
                    </m:r>
                  </m:oMath>
                </a14:m>
              </a:p>
              <a:p>
                <a:pPr lvl="0" indent="0" marL="0">
                  <a:buNone/>
                </a:pPr>
                <a:r>
                  <a:rPr/>
                  <a:t>对称性: 对任意命题公式</a:t>
                </a:r>
                <a14:m>
                  <m:oMath xmlns:m="http://schemas.openxmlformats.org/officeDocument/2006/math">
                    <m:r>
                      <m:t>A</m:t>
                    </m:r>
                  </m:oMath>
                </a14:m>
                <a:r>
                  <a:rPr/>
                  <a:t>和</a:t>
                </a:r>
                <a14:m>
                  <m:oMath xmlns:m="http://schemas.openxmlformats.org/officeDocument/2006/math">
                    <m:r>
                      <m:t>B</m:t>
                    </m:r>
                  </m:oMath>
                </a14:m>
                <a:r>
                  <a:rPr/>
                  <a:t>, 若</a:t>
                </a:r>
                <a14:m>
                  <m:oMath xmlns:m="http://schemas.openxmlformats.org/officeDocument/2006/math">
                    <m:r>
                      <m:t>A</m:t>
                    </m:r>
                    <m:r>
                      <m:rPr>
                        <m:sty m:val="p"/>
                      </m:rPr>
                      <m:t>⇔</m:t>
                    </m:r>
                    <m:r>
                      <m:t>B</m:t>
                    </m:r>
                  </m:oMath>
                </a14:m>
                <a:r>
                  <a:rPr/>
                  <a:t>, </a:t>
                </a:r>
                <a14:m>
                  <m:oMath xmlns:m="http://schemas.openxmlformats.org/officeDocument/2006/math">
                    <m:r>
                      <m:t>B</m:t>
                    </m:r>
                    <m:r>
                      <m:rPr>
                        <m:sty m:val="p"/>
                      </m:rPr>
                      <m:t>⇔</m:t>
                    </m:r>
                    <m:r>
                      <m:t>A</m:t>
                    </m:r>
                    <m:r>
                      <m:rPr>
                        <m:sty m:val="p"/>
                      </m:rPr>
                      <m:t>.</m:t>
                    </m:r>
                  </m:oMath>
                </a14:m>
              </a:p>
              <a:p>
                <a:pPr lvl="0" indent="0" marL="0">
                  <a:buNone/>
                </a:pPr>
                <a:r>
                  <a:rPr/>
                  <a:t>传递性: 对任意命题公式</a:t>
                </a:r>
                <a14:m>
                  <m:oMath xmlns:m="http://schemas.openxmlformats.org/officeDocument/2006/math">
                    <m:r>
                      <m:t>A</m:t>
                    </m:r>
                  </m:oMath>
                </a14:m>
                <a:r>
                  <a:rPr/>
                  <a:t>, </a:t>
                </a:r>
                <a14:m>
                  <m:oMath xmlns:m="http://schemas.openxmlformats.org/officeDocument/2006/math">
                    <m:r>
                      <m:t>B</m:t>
                    </m:r>
                  </m:oMath>
                </a14:m>
                <a:r>
                  <a:rPr/>
                  <a:t>和</a:t>
                </a:r>
                <a14:m>
                  <m:oMath xmlns:m="http://schemas.openxmlformats.org/officeDocument/2006/math">
                    <m:r>
                      <m:t>C</m:t>
                    </m:r>
                  </m:oMath>
                </a14:m>
                <a:r>
                  <a:rPr/>
                  <a:t>, 若</a:t>
                </a:r>
                <a14:m>
                  <m:oMath xmlns:m="http://schemas.openxmlformats.org/officeDocument/2006/math">
                    <m:r>
                      <m:t>A</m:t>
                    </m:r>
                    <m:r>
                      <m:rPr>
                        <m:sty m:val="p"/>
                      </m:rPr>
                      <m:t>⇔</m:t>
                    </m:r>
                    <m:r>
                      <m:t>B</m:t>
                    </m:r>
                  </m:oMath>
                </a14:m>
                <a:r>
                  <a:rPr/>
                  <a:t>且</a:t>
                </a:r>
                <a14:m>
                  <m:oMath xmlns:m="http://schemas.openxmlformats.org/officeDocument/2006/math">
                    <m:r>
                      <m:t>B</m:t>
                    </m:r>
                    <m:r>
                      <m:rPr>
                        <m:sty m:val="p"/>
                      </m:rPr>
                      <m:t>⇔</m:t>
                    </m:r>
                    <m:r>
                      <m:t>C</m:t>
                    </m:r>
                  </m:oMath>
                </a14:m>
                <a:r>
                  <a:rPr/>
                  <a:t>, 则</a:t>
                </a:r>
                <a14:m>
                  <m:oMath xmlns:m="http://schemas.openxmlformats.org/officeDocument/2006/math">
                    <m:r>
                      <m:t>A</m:t>
                    </m:r>
                    <m:r>
                      <m:rPr>
                        <m:sty m:val="p"/>
                      </m:rPr>
                      <m:t>⇔</m:t>
                    </m:r>
                    <m:r>
                      <m:t>C</m:t>
                    </m:r>
                  </m:oMath>
                </a14:m>
                <a:r>
                  <a:rPr/>
                  <a:t>.</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在判定公式之间是否等价时, 可以参考一些常用的等价式. 这些常用的等价式称为</a:t>
                </a:r>
                <a:r>
                  <a:rPr b="1"/>
                  <a:t>命题定律</a:t>
                </a:r>
                <a:r>
                  <a:rPr/>
                  <a:t>.</a:t>
                </a:r>
              </a:p>
              <a:p>
                <a:pPr lvl="0" indent="0" marL="0">
                  <a:buNone/>
                </a:pPr>
                <a:r>
                  <a:rPr/>
                  <a:t>双重否定律 (Double negation law)</a:t>
                </a:r>
              </a:p>
              <a:p>
                <a:pPr lvl="0" indent="0" marL="0">
                  <a:buNone/>
                </a:pPr>
                <a14:m>
                  <m:oMathPara xmlns:m="http://schemas.openxmlformats.org/officeDocument/2006/math">
                    <m:oMathParaPr>
                      <m:jc m:val="center"/>
                    </m:oMathParaPr>
                    <m:oMath>
                      <m:r>
                        <m:rPr>
                          <m:sty m:val="p"/>
                        </m:rPr>
                        <m:t>¬</m:t>
                      </m:r>
                      <m:r>
                        <m:rPr>
                          <m:sty m:val="p"/>
                        </m:rPr>
                        <m:t>¬</m:t>
                      </m:r>
                      <m:r>
                        <m:t>A</m:t>
                      </m:r>
                      <m:r>
                        <m:rPr>
                          <m:sty m:val="p"/>
                        </m:rPr>
                        <m:t>⇔</m:t>
                      </m:r>
                      <m:r>
                        <m:t>A</m:t>
                      </m:r>
                    </m:oMath>
                  </m:oMathPara>
                </a14:m>
              </a:p>
              <a:p>
                <a:pPr lvl="0" indent="0" marL="0">
                  <a:buNone/>
                </a:pPr>
                <a:r>
                  <a:rPr/>
                  <a:t>等幂律 (Idempotent laws)</a:t>
                </a:r>
              </a:p>
              <a:p>
                <a:pPr lvl="0" indent="0" marL="0">
                  <a:buNone/>
                </a:pPr>
                <a14:m>
                  <m:oMathPara xmlns:m="http://schemas.openxmlformats.org/officeDocument/2006/math">
                    <m:oMathParaPr>
                      <m:jc m:val="center"/>
                    </m:oMathParaPr>
                    <m:oMath>
                      <m:r>
                        <m:t>A</m:t>
                      </m:r>
                      <m:r>
                        <m:rPr>
                          <m:sty m:val="p"/>
                        </m:rPr>
                        <m:t>∨</m:t>
                      </m:r>
                      <m:r>
                        <m:t>A</m:t>
                      </m:r>
                      <m:r>
                        <m:rPr>
                          <m:sty m:val="p"/>
                        </m:rPr>
                        <m:t>⇔</m:t>
                      </m:r>
                      <m:r>
                        <m:t>A</m:t>
                      </m:r>
                    </m:oMath>
                  </m:oMathPara>
                </a14:m>
              </a:p>
              <a:p>
                <a:pPr lvl="0" indent="0" marL="0">
                  <a:buNone/>
                </a:pPr>
                <a14:m>
                  <m:oMathPara xmlns:m="http://schemas.openxmlformats.org/officeDocument/2006/math">
                    <m:oMathParaPr>
                      <m:jc m:val="center"/>
                    </m:oMathParaPr>
                    <m:oMath>
                      <m:r>
                        <m:t>A</m:t>
                      </m:r>
                      <m:r>
                        <m:rPr>
                          <m:sty m:val="p"/>
                        </m:rPr>
                        <m:t>∧</m:t>
                      </m:r>
                      <m:r>
                        <m:t>A</m:t>
                      </m:r>
                      <m:r>
                        <m:rPr>
                          <m:sty m:val="p"/>
                        </m:rPr>
                        <m:t>⇔</m:t>
                      </m:r>
                      <m:r>
                        <m:t>A</m:t>
                      </m:r>
                    </m:oMath>
                  </m:oMathPara>
                </a14:m>
              </a:p>
              <a:p>
                <a:pPr lvl="0" indent="0" marL="0">
                  <a:buNone/>
                </a:pPr>
                <a:r>
                  <a:rPr/>
                  <a:t>结合律 (Associative laws)</a:t>
                </a:r>
              </a:p>
              <a:p>
                <a:pPr lvl="0" indent="0" marL="0">
                  <a:buNone/>
                </a:pPr>
                <a14:m>
                  <m:oMathPara xmlns:m="http://schemas.openxmlformats.org/officeDocument/2006/math">
                    <m:oMathParaPr>
                      <m:jc m:val="center"/>
                    </m:oMathParaPr>
                    <m:oMath>
                      <m:d>
                        <m:dPr>
                          <m:begChr m:val="("/>
                          <m:endChr m:val=")"/>
                          <m:sepChr m:val=""/>
                          <m:grow/>
                        </m:dPr>
                        <m:e>
                          <m:r>
                            <m:t>A</m:t>
                          </m:r>
                          <m:r>
                            <m:rPr>
                              <m:sty m:val="p"/>
                            </m:rPr>
                            <m:t>∨</m:t>
                          </m:r>
                          <m:r>
                            <m:t>B</m:t>
                          </m:r>
                        </m:e>
                      </m:d>
                      <m:r>
                        <m:rPr>
                          <m:sty m:val="p"/>
                        </m:rPr>
                        <m:t>∨</m:t>
                      </m:r>
                      <m:r>
                        <m:t>C</m:t>
                      </m:r>
                      <m:r>
                        <m:rPr>
                          <m:sty m:val="p"/>
                        </m:rPr>
                        <m:t>⇔</m:t>
                      </m:r>
                      <m:r>
                        <m:t>A</m:t>
                      </m:r>
                      <m:r>
                        <m:rPr>
                          <m:sty m:val="p"/>
                        </m:rPr>
                        <m:t>∨</m:t>
                      </m:r>
                      <m:d>
                        <m:dPr>
                          <m:begChr m:val="("/>
                          <m:endChr m:val=")"/>
                          <m:sepChr m:val=""/>
                          <m:grow/>
                        </m:dPr>
                        <m:e>
                          <m:r>
                            <m:t>B</m:t>
                          </m:r>
                          <m:r>
                            <m:rPr>
                              <m:sty m:val="p"/>
                            </m:rPr>
                            <m:t>∨</m:t>
                          </m:r>
                          <m:r>
                            <m:t>C</m:t>
                          </m:r>
                        </m:e>
                      </m:d>
                    </m:oMath>
                  </m:oMathPara>
                </a14:m>
              </a:p>
              <a:p>
                <a:pPr lvl="0" indent="0" marL="0">
                  <a:buNone/>
                </a:pPr>
                <a14:m>
                  <m:oMathPara xmlns:m="http://schemas.openxmlformats.org/officeDocument/2006/math">
                    <m:oMathParaPr>
                      <m:jc m:val="center"/>
                    </m:oMathParaPr>
                    <m:oMath>
                      <m:d>
                        <m:dPr>
                          <m:begChr m:val="("/>
                          <m:endChr m:val=")"/>
                          <m:sepChr m:val=""/>
                          <m:grow/>
                        </m:dPr>
                        <m:e>
                          <m:r>
                            <m:t>A</m:t>
                          </m:r>
                          <m:r>
                            <m:rPr>
                              <m:sty m:val="p"/>
                            </m:rPr>
                            <m:t>∧</m:t>
                          </m:r>
                          <m:r>
                            <m:t>B</m:t>
                          </m:r>
                        </m:e>
                      </m:d>
                      <m:r>
                        <m:rPr>
                          <m:sty m:val="p"/>
                        </m:rPr>
                        <m:t>∧</m:t>
                      </m:r>
                      <m:r>
                        <m:t>C</m:t>
                      </m:r>
                      <m:r>
                        <m:rPr>
                          <m:sty m:val="p"/>
                        </m:rPr>
                        <m:t>⇔</m:t>
                      </m:r>
                      <m:r>
                        <m:t>A</m:t>
                      </m:r>
                      <m:r>
                        <m:rPr>
                          <m:sty m:val="p"/>
                        </m:rPr>
                        <m:t>∧</m:t>
                      </m:r>
                      <m:d>
                        <m:dPr>
                          <m:begChr m:val="("/>
                          <m:endChr m:val=")"/>
                          <m:sepChr m:val=""/>
                          <m:grow/>
                        </m:dPr>
                        <m:e>
                          <m:r>
                            <m:t>B</m:t>
                          </m:r>
                          <m:r>
                            <m:rPr>
                              <m:sty m:val="p"/>
                            </m:rPr>
                            <m:t>∧</m:t>
                          </m:r>
                          <m:r>
                            <m:t>C</m:t>
                          </m:r>
                        </m:e>
                      </m:d>
                    </m:oMath>
                  </m:oMathPara>
                </a14:m>
              </a:p>
              <a:p>
                <a:pPr lvl="0" indent="0" marL="0">
                  <a:buNone/>
                </a:pPr>
                <a:r>
                  <a:rPr/>
                  <a:t>交换律 (Commutative laws)</a:t>
                </a:r>
              </a:p>
              <a:p>
                <a:pPr lvl="0" indent="0" marL="0">
                  <a:buNone/>
                </a:pPr>
                <a14:m>
                  <m:oMathPara xmlns:m="http://schemas.openxmlformats.org/officeDocument/2006/math">
                    <m:oMathParaPr>
                      <m:jc m:val="center"/>
                    </m:oMathParaPr>
                    <m:oMath>
                      <m:r>
                        <m:t>A</m:t>
                      </m:r>
                      <m:r>
                        <m:rPr>
                          <m:sty m:val="p"/>
                        </m:rPr>
                        <m:t>∨</m:t>
                      </m:r>
                      <m:r>
                        <m:t>B</m:t>
                      </m:r>
                      <m:r>
                        <m:rPr>
                          <m:sty m:val="p"/>
                        </m:rPr>
                        <m:t>⇔</m:t>
                      </m:r>
                      <m:r>
                        <m:t>B</m:t>
                      </m:r>
                      <m:r>
                        <m:rPr>
                          <m:sty m:val="p"/>
                        </m:rPr>
                        <m:t>∨</m:t>
                      </m:r>
                      <m:r>
                        <m:t>A</m:t>
                      </m:r>
                    </m:oMath>
                  </m:oMathPara>
                </a14:m>
              </a:p>
              <a:p>
                <a:pPr lvl="0" indent="0" marL="0">
                  <a:buNone/>
                </a:pPr>
                <a14:m>
                  <m:oMathPara xmlns:m="http://schemas.openxmlformats.org/officeDocument/2006/math">
                    <m:oMathParaPr>
                      <m:jc m:val="center"/>
                    </m:oMathParaPr>
                    <m:oMath>
                      <m:r>
                        <m:t>A</m:t>
                      </m:r>
                      <m:r>
                        <m:rPr>
                          <m:sty m:val="p"/>
                        </m:rPr>
                        <m:t>∧</m:t>
                      </m:r>
                      <m:r>
                        <m:t>B</m:t>
                      </m:r>
                      <m:r>
                        <m:rPr>
                          <m:sty m:val="p"/>
                        </m:rPr>
                        <m:t>⇔</m:t>
                      </m:r>
                      <m:r>
                        <m:t>B</m:t>
                      </m:r>
                      <m:r>
                        <m:rPr>
                          <m:sty m:val="p"/>
                        </m:rPr>
                        <m:t>∧</m:t>
                      </m:r>
                      <m:r>
                        <m:t>A</m:t>
                      </m:r>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分配律 (Distributive laws)</a:t>
                </a:r>
              </a:p>
              <a:p>
                <a:pPr lvl="0" indent="0" marL="0">
                  <a:buNone/>
                </a:pPr>
                <a14:m>
                  <m:oMathPara xmlns:m="http://schemas.openxmlformats.org/officeDocument/2006/math">
                    <m:oMathParaPr>
                      <m:jc m:val="center"/>
                    </m:oMathParaPr>
                    <m:oMath>
                      <m:r>
                        <m:t>A</m:t>
                      </m:r>
                      <m:r>
                        <m:rPr>
                          <m:sty m:val="p"/>
                        </m:rPr>
                        <m:t>∨</m:t>
                      </m:r>
                      <m:d>
                        <m:dPr>
                          <m:begChr m:val="("/>
                          <m:endChr m:val=")"/>
                          <m:sepChr m:val=""/>
                          <m:grow/>
                        </m:dPr>
                        <m:e>
                          <m:r>
                            <m:t>B</m:t>
                          </m:r>
                          <m:r>
                            <m:rPr>
                              <m:sty m:val="p"/>
                            </m:rPr>
                            <m:t>∧</m:t>
                          </m:r>
                          <m:r>
                            <m:t>C</m:t>
                          </m:r>
                        </m:e>
                      </m:d>
                      <m:r>
                        <m:rPr>
                          <m:sty m:val="p"/>
                        </m:rPr>
                        <m:t>⇔</m:t>
                      </m:r>
                      <m:d>
                        <m:dPr>
                          <m:begChr m:val="("/>
                          <m:endChr m:val=")"/>
                          <m:sepChr m:val=""/>
                          <m:grow/>
                        </m:dPr>
                        <m:e>
                          <m:r>
                            <m:t>A</m:t>
                          </m:r>
                          <m:r>
                            <m:rPr>
                              <m:sty m:val="p"/>
                            </m:rPr>
                            <m:t>∨</m:t>
                          </m:r>
                          <m:r>
                            <m:t>B</m:t>
                          </m:r>
                        </m:e>
                      </m:d>
                      <m:r>
                        <m:rPr>
                          <m:sty m:val="p"/>
                        </m:rPr>
                        <m:t>∧</m:t>
                      </m:r>
                      <m:d>
                        <m:dPr>
                          <m:begChr m:val="("/>
                          <m:endChr m:val=")"/>
                          <m:sepChr m:val=""/>
                          <m:grow/>
                        </m:dPr>
                        <m:e>
                          <m:r>
                            <m:t>A</m:t>
                          </m:r>
                          <m:r>
                            <m:rPr>
                              <m:sty m:val="p"/>
                            </m:rPr>
                            <m:t>∨</m:t>
                          </m:r>
                          <m:r>
                            <m:t>C</m:t>
                          </m:r>
                        </m:e>
                      </m:d>
                    </m:oMath>
                  </m:oMathPara>
                </a14:m>
              </a:p>
              <a:p>
                <a:pPr lvl="0" indent="0" marL="0">
                  <a:buNone/>
                </a:pPr>
                <a14:m>
                  <m:oMathPara xmlns:m="http://schemas.openxmlformats.org/officeDocument/2006/math">
                    <m:oMathParaPr>
                      <m:jc m:val="center"/>
                    </m:oMathParaPr>
                    <m:oMath>
                      <m:r>
                        <m:t>A</m:t>
                      </m:r>
                      <m:r>
                        <m:rPr>
                          <m:sty m:val="p"/>
                        </m:rPr>
                        <m:t>∧</m:t>
                      </m:r>
                      <m:d>
                        <m:dPr>
                          <m:begChr m:val="("/>
                          <m:endChr m:val=")"/>
                          <m:sepChr m:val=""/>
                          <m:grow/>
                        </m:dPr>
                        <m:e>
                          <m:r>
                            <m:t>B</m:t>
                          </m:r>
                          <m:r>
                            <m:rPr>
                              <m:sty m:val="p"/>
                            </m:rPr>
                            <m:t>∨</m:t>
                          </m:r>
                          <m:r>
                            <m:t>C</m:t>
                          </m:r>
                        </m:e>
                      </m:d>
                      <m:r>
                        <m:rPr>
                          <m:sty m:val="p"/>
                        </m:rPr>
                        <m:t>⇔</m:t>
                      </m:r>
                      <m:d>
                        <m:dPr>
                          <m:begChr m:val="("/>
                          <m:endChr m:val=")"/>
                          <m:sepChr m:val=""/>
                          <m:grow/>
                        </m:dPr>
                        <m:e>
                          <m:r>
                            <m:t>A</m:t>
                          </m:r>
                          <m:r>
                            <m:rPr>
                              <m:sty m:val="p"/>
                            </m:rPr>
                            <m:t>∧</m:t>
                          </m:r>
                          <m:r>
                            <m:t>B</m:t>
                          </m:r>
                        </m:e>
                      </m:d>
                      <m:r>
                        <m:rPr>
                          <m:sty m:val="p"/>
                        </m:rPr>
                        <m:t>∨</m:t>
                      </m:r>
                      <m:d>
                        <m:dPr>
                          <m:begChr m:val="("/>
                          <m:endChr m:val=")"/>
                          <m:sepChr m:val=""/>
                          <m:grow/>
                        </m:dPr>
                        <m:e>
                          <m:r>
                            <m:t>A</m:t>
                          </m:r>
                          <m:r>
                            <m:rPr>
                              <m:sty m:val="p"/>
                            </m:rPr>
                            <m:t>∧</m:t>
                          </m:r>
                          <m:r>
                            <m:t>C</m:t>
                          </m:r>
                        </m:e>
                      </m:d>
                    </m:oMath>
                  </m:oMathPara>
                </a14:m>
              </a:p>
              <a:p>
                <a:pPr lvl="0" indent="0" marL="0">
                  <a:buNone/>
                </a:pPr>
                <a:r>
                  <a:rPr/>
                  <a:t>吸收律 (Absorption laws)</a:t>
                </a:r>
              </a:p>
              <a:p>
                <a:pPr lvl="0" indent="0" marL="0">
                  <a:buNone/>
                </a:pPr>
                <a14:m>
                  <m:oMathPara xmlns:m="http://schemas.openxmlformats.org/officeDocument/2006/math">
                    <m:oMathParaPr>
                      <m:jc m:val="center"/>
                    </m:oMathParaPr>
                    <m:oMath>
                      <m:r>
                        <m:t>A</m:t>
                      </m:r>
                      <m:r>
                        <m:rPr>
                          <m:sty m:val="p"/>
                        </m:rPr>
                        <m:t>∨</m:t>
                      </m:r>
                      <m:d>
                        <m:dPr>
                          <m:begChr m:val="("/>
                          <m:endChr m:val=")"/>
                          <m:sepChr m:val=""/>
                          <m:grow/>
                        </m:dPr>
                        <m:e>
                          <m:r>
                            <m:t>A</m:t>
                          </m:r>
                          <m:r>
                            <m:rPr>
                              <m:sty m:val="p"/>
                            </m:rPr>
                            <m:t>∧</m:t>
                          </m:r>
                          <m:r>
                            <m:t>B</m:t>
                          </m:r>
                        </m:e>
                      </m:d>
                      <m:r>
                        <m:rPr>
                          <m:sty m:val="p"/>
                        </m:rPr>
                        <m:t>⇔</m:t>
                      </m:r>
                      <m:r>
                        <m:t>A</m:t>
                      </m:r>
                    </m:oMath>
                  </m:oMathPara>
                </a14:m>
              </a:p>
              <a:p>
                <a:pPr lvl="0" indent="0" marL="0">
                  <a:buNone/>
                </a:pPr>
                <a14:m>
                  <m:oMathPara xmlns:m="http://schemas.openxmlformats.org/officeDocument/2006/math">
                    <m:oMathParaPr>
                      <m:jc m:val="center"/>
                    </m:oMathParaPr>
                    <m:oMath>
                      <m:r>
                        <m:t>A</m:t>
                      </m:r>
                      <m:r>
                        <m:rPr>
                          <m:sty m:val="p"/>
                        </m:rPr>
                        <m:t>∧</m:t>
                      </m:r>
                      <m:d>
                        <m:dPr>
                          <m:begChr m:val="("/>
                          <m:endChr m:val=")"/>
                          <m:sepChr m:val=""/>
                          <m:grow/>
                        </m:dPr>
                        <m:e>
                          <m:r>
                            <m:t>A</m:t>
                          </m:r>
                          <m:r>
                            <m:rPr>
                              <m:sty m:val="p"/>
                            </m:rPr>
                            <m:t>∨</m:t>
                          </m:r>
                          <m:r>
                            <m:t>B</m:t>
                          </m:r>
                        </m:e>
                      </m:d>
                      <m:r>
                        <m:rPr>
                          <m:sty m:val="p"/>
                        </m:rPr>
                        <m:t>⇔</m:t>
                      </m:r>
                      <m:r>
                        <m:t>A</m:t>
                      </m:r>
                    </m:oMath>
                  </m:oMathPara>
                </a14:m>
              </a:p>
              <a:p>
                <a:pPr lvl="0" indent="0" marL="0">
                  <a:buNone/>
                </a:pPr>
                <a:r>
                  <a:rPr/>
                  <a:t>德</a:t>
                </a:r>
                <a14:m>
                  <m:oMath xmlns:m="http://schemas.openxmlformats.org/officeDocument/2006/math">
                    <m:r>
                      <m:rPr>
                        <m:sty m:val="p"/>
                      </m:rPr>
                      <m:t>⋅</m:t>
                    </m:r>
                  </m:oMath>
                </a14:m>
                <a:r>
                  <a:rPr/>
                  <a:t>摩根律 (De Morgan’s laws)</a:t>
                </a:r>
              </a:p>
              <a:p>
                <a:pPr lvl="0" indent="0" marL="0">
                  <a:buNone/>
                </a:pPr>
                <a14:m>
                  <m:oMathPara xmlns:m="http://schemas.openxmlformats.org/officeDocument/2006/math">
                    <m:oMathParaPr>
                      <m:jc m:val="center"/>
                    </m:oMathParaPr>
                    <m:oMath>
                      <m:r>
                        <m:rPr>
                          <m:sty m:val="p"/>
                        </m:rPr>
                        <m:t>¬</m:t>
                      </m:r>
                      <m:d>
                        <m:dPr>
                          <m:begChr m:val="("/>
                          <m:endChr m:val=")"/>
                          <m:sepChr m:val=""/>
                          <m:grow/>
                        </m:dPr>
                        <m:e>
                          <m:r>
                            <m:t>A</m:t>
                          </m:r>
                          <m:r>
                            <m:rPr>
                              <m:sty m:val="p"/>
                            </m:rPr>
                            <m:t>∧</m:t>
                          </m:r>
                          <m:r>
                            <m:t>B</m:t>
                          </m:r>
                        </m:e>
                      </m:d>
                      <m:r>
                        <m:rPr>
                          <m:sty m:val="p"/>
                        </m:rPr>
                        <m:t>⇔</m:t>
                      </m:r>
                      <m:r>
                        <m:rPr>
                          <m:sty m:val="p"/>
                        </m:rPr>
                        <m:t>¬</m:t>
                      </m:r>
                      <m:r>
                        <m:t>A</m:t>
                      </m:r>
                      <m:r>
                        <m:rPr>
                          <m:sty m:val="p"/>
                        </m:rPr>
                        <m:t>∨</m:t>
                      </m:r>
                      <m:r>
                        <m:rPr>
                          <m:sty m:val="p"/>
                        </m:rPr>
                        <m:t>¬</m:t>
                      </m:r>
                      <m:r>
                        <m:t>B</m:t>
                      </m:r>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A</m:t>
                          </m:r>
                          <m:r>
                            <m:rPr>
                              <m:sty m:val="p"/>
                            </m:rPr>
                            <m:t>∨</m:t>
                          </m:r>
                          <m:r>
                            <m:t>B</m:t>
                          </m:r>
                        </m:e>
                      </m:d>
                      <m:r>
                        <m:rPr>
                          <m:sty m:val="p"/>
                        </m:rPr>
                        <m:t>⇔</m:t>
                      </m:r>
                      <m:r>
                        <m:rPr>
                          <m:sty m:val="p"/>
                        </m:rPr>
                        <m:t>¬</m:t>
                      </m:r>
                      <m:r>
                        <m:t>A</m:t>
                      </m:r>
                      <m:r>
                        <m:rPr>
                          <m:sty m:val="p"/>
                        </m:rPr>
                        <m:t>∧</m:t>
                      </m:r>
                      <m:r>
                        <m:rPr>
                          <m:sty m:val="p"/>
                        </m:rPr>
                        <m:t>¬</m:t>
                      </m:r>
                      <m:r>
                        <m:t>B</m:t>
                      </m:r>
                    </m:oMath>
                  </m:oMathPara>
                </a14:m>
              </a:p>
              <a:p>
                <a:pPr lvl="0" indent="0" marL="0">
                  <a:buNone/>
                </a:pPr>
                <a:r>
                  <a:rPr/>
                  <a:t>同一律 (Identity laws)</a:t>
                </a:r>
              </a:p>
              <a:p>
                <a:pPr lvl="0" indent="0" marL="0">
                  <a:buNone/>
                </a:pPr>
                <a14:m>
                  <m:oMathPara xmlns:m="http://schemas.openxmlformats.org/officeDocument/2006/math">
                    <m:oMathParaPr>
                      <m:jc m:val="center"/>
                    </m:oMathParaPr>
                    <m:oMath>
                      <m:r>
                        <m:t>A</m:t>
                      </m:r>
                      <m:r>
                        <m:rPr>
                          <m:sty m:val="p"/>
                        </m:rPr>
                        <m:t>∨</m:t>
                      </m:r>
                      <m:r>
                        <m:t>F</m:t>
                      </m:r>
                      <m:r>
                        <m:rPr>
                          <m:sty m:val="p"/>
                        </m:rPr>
                        <m:t>⇔</m:t>
                      </m:r>
                      <m:r>
                        <m:t>A</m:t>
                      </m:r>
                    </m:oMath>
                  </m:oMathPara>
                </a14:m>
              </a:p>
              <a:p>
                <a:pPr lvl="0" indent="0" marL="0">
                  <a:buNone/>
                </a:pPr>
                <a14:m>
                  <m:oMathPara xmlns:m="http://schemas.openxmlformats.org/officeDocument/2006/math">
                    <m:oMathParaPr>
                      <m:jc m:val="center"/>
                    </m:oMathParaPr>
                    <m:oMath>
                      <m:r>
                        <m:t>A</m:t>
                      </m:r>
                      <m:r>
                        <m:rPr>
                          <m:sty m:val="p"/>
                        </m:rPr>
                        <m:t>∧</m:t>
                      </m:r>
                      <m:r>
                        <m:t>T</m:t>
                      </m:r>
                      <m:r>
                        <m:rPr>
                          <m:sty m:val="p"/>
                        </m:rPr>
                        <m:t>⇔</m:t>
                      </m:r>
                      <m:r>
                        <m:t>A</m:t>
                      </m:r>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零律 (Domination laws)</a:t>
                </a:r>
              </a:p>
              <a:p>
                <a:pPr lvl="0" indent="0" marL="0">
                  <a:buNone/>
                </a:pPr>
                <a14:m>
                  <m:oMathPara xmlns:m="http://schemas.openxmlformats.org/officeDocument/2006/math">
                    <m:oMathParaPr>
                      <m:jc m:val="center"/>
                    </m:oMathParaPr>
                    <m:oMath>
                      <m:r>
                        <m:t>A</m:t>
                      </m:r>
                      <m:r>
                        <m:rPr>
                          <m:sty m:val="p"/>
                        </m:rPr>
                        <m:t>∨</m:t>
                      </m:r>
                      <m:r>
                        <m:t>T</m:t>
                      </m:r>
                      <m:r>
                        <m:rPr>
                          <m:sty m:val="p"/>
                        </m:rPr>
                        <m:t>⇔</m:t>
                      </m:r>
                      <m:r>
                        <m:t>T</m:t>
                      </m:r>
                    </m:oMath>
                  </m:oMathPara>
                </a14:m>
              </a:p>
              <a:p>
                <a:pPr lvl="0" indent="0" marL="0">
                  <a:buNone/>
                </a:pPr>
                <a14:m>
                  <m:oMathPara xmlns:m="http://schemas.openxmlformats.org/officeDocument/2006/math">
                    <m:oMathParaPr>
                      <m:jc m:val="center"/>
                    </m:oMathParaPr>
                    <m:oMath>
                      <m:r>
                        <m:t>A</m:t>
                      </m:r>
                      <m:r>
                        <m:rPr>
                          <m:sty m:val="p"/>
                        </m:rPr>
                        <m:t>∧</m:t>
                      </m:r>
                      <m:r>
                        <m:t>F</m:t>
                      </m:r>
                      <m:r>
                        <m:rPr>
                          <m:sty m:val="p"/>
                        </m:rPr>
                        <m:t>⇔</m:t>
                      </m:r>
                      <m:r>
                        <m:t>F</m:t>
                      </m:r>
                    </m:oMath>
                  </m:oMathPara>
                </a14:m>
              </a:p>
              <a:p>
                <a:pPr lvl="0" indent="0" marL="0">
                  <a:buNone/>
                </a:pPr>
                <a:r>
                  <a:rPr/>
                  <a:t>补余律 (Negation laws)</a:t>
                </a:r>
              </a:p>
              <a:p>
                <a:pPr lvl="0" indent="0" marL="0">
                  <a:buNone/>
                </a:pPr>
                <a14:m>
                  <m:oMathPara xmlns:m="http://schemas.openxmlformats.org/officeDocument/2006/math">
                    <m:oMathParaPr>
                      <m:jc m:val="center"/>
                    </m:oMathParaPr>
                    <m:oMath>
                      <m:r>
                        <m:t>A</m:t>
                      </m:r>
                      <m:r>
                        <m:rPr>
                          <m:sty m:val="p"/>
                        </m:rPr>
                        <m:t>∨</m:t>
                      </m:r>
                      <m:r>
                        <m:rPr>
                          <m:sty m:val="p"/>
                        </m:rPr>
                        <m:t>¬</m:t>
                      </m:r>
                      <m:r>
                        <m:t>A</m:t>
                      </m:r>
                      <m:r>
                        <m:rPr>
                          <m:sty m:val="p"/>
                        </m:rPr>
                        <m:t>⇔</m:t>
                      </m:r>
                      <m:r>
                        <m:t>T</m:t>
                      </m:r>
                    </m:oMath>
                  </m:oMathPara>
                </a14:m>
              </a:p>
              <a:p>
                <a:pPr lvl="0" indent="0" marL="0">
                  <a:buNone/>
                </a:pPr>
                <a14:m>
                  <m:oMathPara xmlns:m="http://schemas.openxmlformats.org/officeDocument/2006/math">
                    <m:oMathParaPr>
                      <m:jc m:val="center"/>
                    </m:oMathParaPr>
                    <m:oMath>
                      <m:r>
                        <m:t>A</m:t>
                      </m:r>
                      <m:r>
                        <m:rPr>
                          <m:sty m:val="p"/>
                        </m:rPr>
                        <m:t>∧</m:t>
                      </m:r>
                      <m:r>
                        <m:rPr>
                          <m:sty m:val="p"/>
                        </m:rPr>
                        <m:t>¬</m:t>
                      </m:r>
                      <m:r>
                        <m:t>A</m:t>
                      </m:r>
                      <m:r>
                        <m:rPr>
                          <m:sty m:val="p"/>
                        </m:rPr>
                        <m:t>⇔</m:t>
                      </m:r>
                      <m:r>
                        <m:t>F</m:t>
                      </m:r>
                    </m:oMath>
                  </m:oMathPara>
                </a14:m>
              </a:p>
              <a:p>
                <a:pPr lvl="0" indent="0" marL="0">
                  <a:buNone/>
                </a:pPr>
                <a:r>
                  <a:rPr/>
                  <a:t>条件转化律 (Conditionals, Material Implication)</a:t>
                </a:r>
              </a:p>
              <a:p>
                <a:pPr lvl="0" indent="0" marL="0">
                  <a:buNone/>
                </a:pPr>
                <a14:m>
                  <m:oMathPara xmlns:m="http://schemas.openxmlformats.org/officeDocument/2006/math">
                    <m:oMathParaPr>
                      <m:jc m:val="center"/>
                    </m:oMathParaPr>
                    <m:oMath>
                      <m:r>
                        <m:t>A</m:t>
                      </m:r>
                      <m:r>
                        <m:rPr>
                          <m:sty m:val="p"/>
                        </m:rPr>
                        <m:t>→</m:t>
                      </m:r>
                      <m:r>
                        <m:t>B</m:t>
                      </m:r>
                      <m:r>
                        <m:rPr>
                          <m:sty m:val="p"/>
                        </m:rPr>
                        <m:t>⇔</m:t>
                      </m:r>
                      <m:r>
                        <m:rPr>
                          <m:sty m:val="p"/>
                        </m:rPr>
                        <m:t>¬</m:t>
                      </m:r>
                      <m:r>
                        <m:t>A</m:t>
                      </m:r>
                      <m:r>
                        <m:rPr>
                          <m:sty m:val="p"/>
                        </m:rPr>
                        <m:t>∨</m:t>
                      </m:r>
                      <m:r>
                        <m:t>B</m:t>
                      </m:r>
                    </m:oMath>
                  </m:oMathPara>
                </a14:m>
              </a:p>
              <a:p>
                <a:pPr lvl="0" indent="0" marL="0">
                  <a:buNone/>
                </a:pPr>
                <a14:m>
                  <m:oMathPara xmlns:m="http://schemas.openxmlformats.org/officeDocument/2006/math">
                    <m:oMathParaPr>
                      <m:jc m:val="center"/>
                    </m:oMathParaPr>
                    <m:oMath>
                      <m:r>
                        <m:t>A</m:t>
                      </m:r>
                      <m:r>
                        <m:rPr>
                          <m:sty m:val="p"/>
                        </m:rPr>
                        <m:t>→</m:t>
                      </m:r>
                      <m:r>
                        <m:t>B</m:t>
                      </m:r>
                      <m:r>
                        <m:rPr>
                          <m:sty m:val="p"/>
                        </m:rPr>
                        <m:t>⇔</m:t>
                      </m:r>
                      <m:r>
                        <m:rPr>
                          <m:sty m:val="p"/>
                        </m:rPr>
                        <m:t>¬</m:t>
                      </m:r>
                      <m:r>
                        <m:t>B</m:t>
                      </m:r>
                      <m:r>
                        <m:rPr>
                          <m:sty m:val="p"/>
                        </m:rPr>
                        <m:t>→</m:t>
                      </m:r>
                      <m:r>
                        <m:rPr>
                          <m:sty m:val="p"/>
                        </m:rPr>
                        <m:t>¬</m:t>
                      </m:r>
                      <m:r>
                        <m:t>A</m:t>
                      </m:r>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A</m:t>
                          </m:r>
                          <m:r>
                            <m:rPr>
                              <m:sty m:val="p"/>
                            </m:rPr>
                            <m:t>→</m:t>
                          </m:r>
                          <m:r>
                            <m:t>B</m:t>
                          </m:r>
                        </m:e>
                      </m:d>
                      <m:r>
                        <m:rPr>
                          <m:sty m:val="p"/>
                        </m:rPr>
                        <m:t>⇔</m:t>
                      </m:r>
                      <m:r>
                        <m:t>A</m:t>
                      </m:r>
                      <m:r>
                        <m:rPr>
                          <m:sty m:val="p"/>
                        </m:rPr>
                        <m:t>∧</m:t>
                      </m:r>
                      <m:r>
                        <m:rPr>
                          <m:sty m:val="p"/>
                        </m:rPr>
                        <m:t>¬</m:t>
                      </m:r>
                      <m:r>
                        <m:t>B</m:t>
                      </m:r>
                    </m:oMath>
                  </m:oMathPara>
                </a14:m>
              </a:p>
              <a:p>
                <a:pPr lvl="0" indent="0" marL="0">
                  <a:buNone/>
                </a:pPr>
                <a:r>
                  <a:rPr/>
                  <a:t>归缪律 (Reductio ad absurdum)</a:t>
                </a:r>
              </a:p>
              <a:p>
                <a:pPr lvl="0" indent="0" marL="0">
                  <a:buNone/>
                </a:pPr>
                <a14:m>
                  <m:oMathPara xmlns:m="http://schemas.openxmlformats.org/officeDocument/2006/math">
                    <m:oMathParaPr>
                      <m:jc m:val="center"/>
                    </m:oMathParaPr>
                    <m:oMath>
                      <m:d>
                        <m:dPr>
                          <m:begChr m:val="("/>
                          <m:endChr m:val=")"/>
                          <m:sepChr m:val=""/>
                          <m:grow/>
                        </m:dPr>
                        <m:e>
                          <m:r>
                            <m:t>A</m:t>
                          </m:r>
                          <m:r>
                            <m:rPr>
                              <m:sty m:val="p"/>
                            </m:rPr>
                            <m:t>→</m:t>
                          </m:r>
                          <m:r>
                            <m:t>B</m:t>
                          </m:r>
                        </m:e>
                      </m:d>
                      <m:r>
                        <m:rPr>
                          <m:sty m:val="p"/>
                        </m:rPr>
                        <m:t>∧</m:t>
                      </m:r>
                      <m:d>
                        <m:dPr>
                          <m:begChr m:val="("/>
                          <m:endChr m:val=")"/>
                          <m:sepChr m:val=""/>
                          <m:grow/>
                        </m:dPr>
                        <m:e>
                          <m:r>
                            <m:t>A</m:t>
                          </m:r>
                          <m:r>
                            <m:rPr>
                              <m:sty m:val="p"/>
                            </m:rPr>
                            <m:t>→</m:t>
                          </m:r>
                          <m:r>
                            <m:rPr>
                              <m:sty m:val="p"/>
                            </m:rPr>
                            <m:t>¬</m:t>
                          </m:r>
                          <m:r>
                            <m:t>B</m:t>
                          </m:r>
                        </m:e>
                      </m:d>
                      <m:r>
                        <m:rPr>
                          <m:sty m:val="p"/>
                        </m:rPr>
                        <m:t>⇔</m:t>
                      </m:r>
                      <m:r>
                        <m:rPr>
                          <m:sty m:val="p"/>
                        </m:rPr>
                        <m:t>¬</m:t>
                      </m:r>
                      <m:r>
                        <m:t>A</m:t>
                      </m:r>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输入输出律(Exportation, Importation)</a:t>
                </a:r>
              </a:p>
              <a:p>
                <a:pPr lvl="0" indent="0" marL="0">
                  <a:buNone/>
                </a:pPr>
                <a14:m>
                  <m:oMathPara xmlns:m="http://schemas.openxmlformats.org/officeDocument/2006/math">
                    <m:oMathParaPr>
                      <m:jc m:val="center"/>
                    </m:oMathParaPr>
                    <m:oMath>
                      <m:d>
                        <m:dPr>
                          <m:begChr m:val="("/>
                          <m:endChr m:val=")"/>
                          <m:sepChr m:val=""/>
                          <m:grow/>
                        </m:dPr>
                        <m:e>
                          <m:r>
                            <m:t>A</m:t>
                          </m:r>
                          <m:r>
                            <m:rPr>
                              <m:sty m:val="p"/>
                            </m:rPr>
                            <m:t>∧</m:t>
                          </m:r>
                          <m:r>
                            <m:t>B</m:t>
                          </m:r>
                        </m:e>
                      </m:d>
                      <m:r>
                        <m:rPr>
                          <m:sty m:val="p"/>
                        </m:rPr>
                        <m:t>→</m:t>
                      </m:r>
                      <m:r>
                        <m:t>C</m:t>
                      </m:r>
                      <m:r>
                        <m:rPr>
                          <m:sty m:val="p"/>
                        </m:rPr>
                        <m:t>⇔</m:t>
                      </m:r>
                      <m:r>
                        <m:t>A</m:t>
                      </m:r>
                      <m:r>
                        <m:rPr>
                          <m:sty m:val="p"/>
                        </m:rPr>
                        <m:t>→</m:t>
                      </m:r>
                      <m:d>
                        <m:dPr>
                          <m:begChr m:val="("/>
                          <m:endChr m:val=")"/>
                          <m:sepChr m:val=""/>
                          <m:grow/>
                        </m:dPr>
                        <m:e>
                          <m:r>
                            <m:t>B</m:t>
                          </m:r>
                          <m:r>
                            <m:rPr>
                              <m:sty m:val="p"/>
                            </m:rPr>
                            <m:t>→</m:t>
                          </m:r>
                          <m:r>
                            <m:t>C</m:t>
                          </m:r>
                        </m:e>
                      </m:d>
                    </m:oMath>
                  </m:oMathPara>
                </a14:m>
              </a:p>
              <a:p>
                <a:pPr lvl="0" indent="0" marL="0">
                  <a:buNone/>
                </a:pPr>
                <a:r>
                  <a:rPr/>
                  <a:t>双条件转化律 (Biconditionals, Material Equivalence)</a:t>
                </a:r>
              </a:p>
              <a:p>
                <a:pPr lvl="0" indent="0" marL="0">
                  <a:buNone/>
                </a:pPr>
                <a14:m>
                  <m:oMathPara xmlns:m="http://schemas.openxmlformats.org/officeDocument/2006/math">
                    <m:oMathParaPr>
                      <m:jc m:val="center"/>
                    </m:oMathParaPr>
                    <m:oMath>
                      <m:r>
                        <m:t>A</m:t>
                      </m:r>
                      <m:r>
                        <m:rPr>
                          <m:sty m:val="p"/>
                        </m:rPr>
                        <m:t>↔</m:t>
                      </m:r>
                      <m:r>
                        <m:t>B</m:t>
                      </m:r>
                      <m:r>
                        <m:rPr>
                          <m:sty m:val="p"/>
                        </m:rPr>
                        <m:t>⇔</m:t>
                      </m:r>
                      <m:d>
                        <m:dPr>
                          <m:begChr m:val="("/>
                          <m:endChr m:val=")"/>
                          <m:sepChr m:val=""/>
                          <m:grow/>
                        </m:dPr>
                        <m:e>
                          <m:r>
                            <m:t>A</m:t>
                          </m:r>
                          <m:r>
                            <m:rPr>
                              <m:sty m:val="p"/>
                            </m:rPr>
                            <m:t>→</m:t>
                          </m:r>
                          <m:r>
                            <m:t>B</m:t>
                          </m:r>
                        </m:e>
                      </m:d>
                      <m:r>
                        <m:rPr>
                          <m:sty m:val="p"/>
                        </m:rPr>
                        <m:t>∧</m:t>
                      </m:r>
                      <m:d>
                        <m:dPr>
                          <m:begChr m:val="("/>
                          <m:endChr m:val=")"/>
                          <m:sepChr m:val=""/>
                          <m:grow/>
                        </m:dPr>
                        <m:e>
                          <m:r>
                            <m:t>B</m:t>
                          </m:r>
                          <m:r>
                            <m:rPr>
                              <m:sty m:val="p"/>
                            </m:rPr>
                            <m:t>→</m:t>
                          </m:r>
                          <m:r>
                            <m:t>A</m:t>
                          </m:r>
                        </m:e>
                      </m:d>
                    </m:oMath>
                  </m:oMathPara>
                </a14:m>
              </a:p>
              <a:p>
                <a:pPr lvl="0" indent="0" marL="0">
                  <a:buNone/>
                </a:pPr>
                <a14:m>
                  <m:oMathPara xmlns:m="http://schemas.openxmlformats.org/officeDocument/2006/math">
                    <m:oMathParaPr>
                      <m:jc m:val="center"/>
                    </m:oMathParaPr>
                    <m:oMath>
                      <m:r>
                        <m:t>A</m:t>
                      </m:r>
                      <m:r>
                        <m:rPr>
                          <m:sty m:val="p"/>
                        </m:rPr>
                        <m:t>↔</m:t>
                      </m:r>
                      <m:r>
                        <m:t>B</m:t>
                      </m:r>
                      <m:r>
                        <m:rPr>
                          <m:sty m:val="p"/>
                        </m:rPr>
                        <m:t>⇔</m:t>
                      </m:r>
                      <m:d>
                        <m:dPr>
                          <m:begChr m:val="("/>
                          <m:endChr m:val=")"/>
                          <m:sepChr m:val=""/>
                          <m:grow/>
                        </m:dPr>
                        <m:e>
                          <m:r>
                            <m:t>A</m:t>
                          </m:r>
                          <m:r>
                            <m:rPr>
                              <m:sty m:val="p"/>
                            </m:rPr>
                            <m:t>∧</m:t>
                          </m:r>
                          <m:r>
                            <m:t>B</m:t>
                          </m:r>
                        </m:e>
                      </m:d>
                      <m:r>
                        <m:rPr>
                          <m:sty m:val="p"/>
                        </m:rPr>
                        <m:t>∨</m:t>
                      </m:r>
                      <m:d>
                        <m:dPr>
                          <m:begChr m:val="("/>
                          <m:endChr m:val=")"/>
                          <m:sepChr m:val=""/>
                          <m:grow/>
                        </m:dPr>
                        <m:e>
                          <m:r>
                            <m:rPr>
                              <m:sty m:val="p"/>
                            </m:rPr>
                            <m:t>¬</m:t>
                          </m:r>
                          <m:r>
                            <m:t>A</m:t>
                          </m:r>
                          <m:r>
                            <m:rPr>
                              <m:sty m:val="p"/>
                            </m:rPr>
                            <m:t>∧</m:t>
                          </m:r>
                          <m:r>
                            <m:rPr>
                              <m:sty m:val="p"/>
                            </m:rPr>
                            <m:t>¬</m:t>
                          </m:r>
                          <m:r>
                            <m:t>B</m:t>
                          </m:r>
                        </m:e>
                      </m:d>
                    </m:oMath>
                  </m:oMathPara>
                </a14:m>
              </a:p>
              <a:p>
                <a:pPr lvl="0" indent="0" marL="0">
                  <a:buNone/>
                </a:pPr>
                <a:r>
                  <a:rPr/>
                  <a:t>以上14组等价式共包括24个重要的等价式.</a:t>
                </a:r>
              </a:p>
              <a:p>
                <a:pPr lvl="0" indent="0" marL="0">
                  <a:buNone/>
                </a:pPr>
                <a:r>
                  <a:rPr/>
                  <a:t>由于</a:t>
                </a:r>
                <a14:m>
                  <m:oMath xmlns:m="http://schemas.openxmlformats.org/officeDocument/2006/math">
                    <m:r>
                      <m:t>A</m:t>
                    </m:r>
                  </m:oMath>
                </a14:m>
                <a:r>
                  <a:rPr/>
                  <a:t>, </a:t>
                </a:r>
                <a14:m>
                  <m:oMath xmlns:m="http://schemas.openxmlformats.org/officeDocument/2006/math">
                    <m:r>
                      <m:t>B</m:t>
                    </m:r>
                  </m:oMath>
                </a14:m>
                <a:r>
                  <a:rPr/>
                  <a:t>, </a:t>
                </a:r>
                <a14:m>
                  <m:oMath xmlns:m="http://schemas.openxmlformats.org/officeDocument/2006/math">
                    <m:r>
                      <m:t>C</m:t>
                    </m:r>
                  </m:oMath>
                </a14:m>
                <a:r>
                  <a:rPr/>
                  <a:t>可以代表任意命题公式, 因此称这些等价式为等价式模式.</a:t>
                </a:r>
              </a:p>
              <a:p>
                <a:pPr lvl="0" indent="0" marL="0">
                  <a:buNone/>
                </a:pPr>
                <a:r>
                  <a:rPr/>
                  <a:t>每个基本等价式都可衍生出无穷多个同类型的等价式.</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例: 在条件转化律</a:t>
                </a:r>
                <a14:m>
                  <m:oMath xmlns:m="http://schemas.openxmlformats.org/officeDocument/2006/math">
                    <m:r>
                      <m:t>A</m:t>
                    </m:r>
                    <m:r>
                      <m:rPr>
                        <m:sty m:val="p"/>
                      </m:rPr>
                      <m:t>→</m:t>
                    </m:r>
                    <m:r>
                      <m:t>B</m:t>
                    </m:r>
                    <m:r>
                      <m:rPr>
                        <m:sty m:val="p"/>
                      </m:rPr>
                      <m:t>⇔</m:t>
                    </m:r>
                    <m:r>
                      <m:rPr>
                        <m:sty m:val="p"/>
                      </m:rPr>
                      <m:t>¬</m:t>
                    </m:r>
                    <m:r>
                      <m:t>A</m:t>
                    </m:r>
                    <m:r>
                      <m:rPr>
                        <m:sty m:val="p"/>
                      </m:rPr>
                      <m:t>∨</m:t>
                    </m:r>
                    <m:r>
                      <m:t>B</m:t>
                    </m:r>
                  </m:oMath>
                </a14:m>
                <a:r>
                  <a:rPr/>
                  <a:t>中, 当取</a:t>
                </a:r>
                <a14:m>
                  <m:oMath xmlns:m="http://schemas.openxmlformats.org/officeDocument/2006/math">
                    <m:r>
                      <m:t>A</m:t>
                    </m:r>
                    <m:r>
                      <m:rPr>
                        <m:sty m:val="p"/>
                      </m:rPr>
                      <m:t>=</m:t>
                    </m:r>
                    <m:r>
                      <m:t>p</m:t>
                    </m:r>
                    <m:r>
                      <m:rPr>
                        <m:sty m:val="p"/>
                      </m:rPr>
                      <m:t>,</m:t>
                    </m:r>
                    <m:r>
                      <m:t>B</m:t>
                    </m:r>
                    <m:r>
                      <m:rPr>
                        <m:sty m:val="p"/>
                      </m:rPr>
                      <m:t>=</m:t>
                    </m:r>
                    <m:r>
                      <m:t>q</m:t>
                    </m:r>
                  </m:oMath>
                </a14:m>
                <a:r>
                  <a:rPr/>
                  <a:t>时, 可得等价式</a:t>
                </a:r>
              </a:p>
              <a:p>
                <a:pPr lvl="0" indent="0" marL="0">
                  <a:buNone/>
                </a:pPr>
                <a14:m>
                  <m:oMathPara xmlns:m="http://schemas.openxmlformats.org/officeDocument/2006/math">
                    <m:oMathParaPr>
                      <m:jc m:val="center"/>
                    </m:oMathParaPr>
                    <m:oMath>
                      <m:r>
                        <m:t>p</m:t>
                      </m:r>
                      <m:r>
                        <m:rPr>
                          <m:sty m:val="p"/>
                        </m:rPr>
                        <m:t>→</m:t>
                      </m:r>
                      <m:r>
                        <m:t>q</m:t>
                      </m:r>
                      <m:r>
                        <m:rPr>
                          <m:sty m:val="p"/>
                        </m:rPr>
                        <m:t>⇔</m:t>
                      </m:r>
                      <m:r>
                        <m:rPr>
                          <m:sty m:val="p"/>
                        </m:rPr>
                        <m:t>¬</m:t>
                      </m:r>
                      <m:r>
                        <m:t>p</m:t>
                      </m:r>
                      <m:r>
                        <m:rPr>
                          <m:sty m:val="p"/>
                        </m:rPr>
                        <m:t>∨</m:t>
                      </m:r>
                      <m:r>
                        <m:t>q</m:t>
                      </m:r>
                      <m:r>
                        <m:rPr>
                          <m:sty m:val="p"/>
                        </m:rPr>
                        <m:t>.</m:t>
                      </m:r>
                    </m:oMath>
                  </m:oMathPara>
                </a14:m>
              </a:p>
              <a:p>
                <a:pPr lvl="0" indent="0" marL="0">
                  <a:buNone/>
                </a:pPr>
                <a:r>
                  <a:rPr/>
                  <a:t>当取</a:t>
                </a:r>
                <a14:m>
                  <m:oMath xmlns:m="http://schemas.openxmlformats.org/officeDocument/2006/math">
                    <m:r>
                      <m:t>A</m:t>
                    </m:r>
                    <m:r>
                      <m:rPr>
                        <m:sty m:val="p"/>
                      </m:rPr>
                      <m:t>=</m:t>
                    </m:r>
                    <m:r>
                      <m:t>p</m:t>
                    </m:r>
                    <m:r>
                      <m:rPr>
                        <m:sty m:val="p"/>
                      </m:rPr>
                      <m:t>∨</m:t>
                    </m:r>
                    <m:r>
                      <m:t>q</m:t>
                    </m:r>
                  </m:oMath>
                </a14:m>
                <a:r>
                  <a:rPr/>
                  <a:t>, </a:t>
                </a:r>
                <a14:m>
                  <m:oMath xmlns:m="http://schemas.openxmlformats.org/officeDocument/2006/math">
                    <m:r>
                      <m:t>B</m:t>
                    </m:r>
                    <m:r>
                      <m:rPr>
                        <m:sty m:val="p"/>
                      </m:rPr>
                      <m:t>=</m:t>
                    </m:r>
                    <m:r>
                      <m:t>r</m:t>
                    </m:r>
                  </m:oMath>
                </a14:m>
                <a:r>
                  <a:rPr/>
                  <a:t>时, 可得等价式</a:t>
                </a:r>
              </a:p>
              <a:p>
                <a:pPr lvl="0" indent="0" marL="0">
                  <a:buNone/>
                </a:pPr>
                <a14:m>
                  <m:oMathPara xmlns:m="http://schemas.openxmlformats.org/officeDocument/2006/math">
                    <m:oMathParaPr>
                      <m:jc m:val="center"/>
                    </m:oMathParaPr>
                    <m:oMath>
                      <m:d>
                        <m:dPr>
                          <m:begChr m:val="("/>
                          <m:endChr m:val=")"/>
                          <m:sepChr m:val=""/>
                          <m:grow/>
                        </m:dPr>
                        <m:e>
                          <m:r>
                            <m:t>p</m:t>
                          </m:r>
                          <m:r>
                            <m:rPr>
                              <m:sty m:val="p"/>
                            </m:rPr>
                            <m:t>∨</m:t>
                          </m:r>
                          <m:r>
                            <m:t>q</m:t>
                          </m:r>
                        </m:e>
                      </m:d>
                      <m:r>
                        <m:rPr>
                          <m:sty m:val="p"/>
                        </m:rPr>
                        <m:t>→</m:t>
                      </m:r>
                      <m:r>
                        <m:t>r</m:t>
                      </m:r>
                      <m:r>
                        <m:rPr>
                          <m:sty m:val="p"/>
                        </m:rPr>
                        <m:t>⇔</m:t>
                      </m:r>
                      <m:r>
                        <m:rPr>
                          <m:sty m:val="p"/>
                        </m:rPr>
                        <m:t>¬</m:t>
                      </m:r>
                      <m:d>
                        <m:dPr>
                          <m:begChr m:val="("/>
                          <m:endChr m:val=")"/>
                          <m:sepChr m:val=""/>
                          <m:grow/>
                        </m:dPr>
                        <m:e>
                          <m:r>
                            <m:t>p</m:t>
                          </m:r>
                          <m:r>
                            <m:rPr>
                              <m:sty m:val="p"/>
                            </m:rPr>
                            <m:t>∨</m:t>
                          </m:r>
                          <m:r>
                            <m:t>q</m:t>
                          </m:r>
                        </m:e>
                      </m:d>
                      <m:r>
                        <m:rPr>
                          <m:sty m:val="p"/>
                        </m:rPr>
                        <m:t>∨</m:t>
                      </m:r>
                      <m:r>
                        <m:t>r</m:t>
                      </m:r>
                      <m:r>
                        <m:rPr>
                          <m:sty m:val="p"/>
                        </m:rPr>
                        <m:t>.</m:t>
                      </m:r>
                    </m:oMath>
                  </m:oMathPara>
                </a14:m>
              </a:p>
              <a:p>
                <a:pPr lvl="0" indent="0" marL="0">
                  <a:buNone/>
                </a:pPr>
                <a:r>
                  <a:rPr/>
                  <a:t> </a:t>
                </a:r>
              </a:p>
              <a:p>
                <a:pPr lvl="0" indent="0" marL="0">
                  <a:buNone/>
                </a:pPr>
                <a:r>
                  <a:rPr/>
                  <a:t> </a:t>
                </a:r>
              </a:p>
              <a:p>
                <a:pPr lvl="0" indent="0" marL="0">
                  <a:buNone/>
                </a:pPr>
                <a:r>
                  <a:rPr/>
                  <a:t>命题定律均可采用真值表法加以证明.</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求证: 德</a:t>
                </a:r>
                <a14:m>
                  <m:oMath xmlns:m="http://schemas.openxmlformats.org/officeDocument/2006/math">
                    <m:r>
                      <m:rPr>
                        <m:sty m:val="p"/>
                      </m:rPr>
                      <m:t>⋅</m:t>
                    </m:r>
                  </m:oMath>
                </a14:m>
                <a:r>
                  <a:rPr/>
                  <a:t>摩根定律</a:t>
                </a:r>
                <a14:m>
                  <m:oMath xmlns:m="http://schemas.openxmlformats.org/officeDocument/2006/math">
                    <m:r>
                      <m:rPr>
                        <m:sty m:val="p"/>
                      </m:rPr>
                      <m:t>¬</m:t>
                    </m:r>
                    <m:d>
                      <m:dPr>
                        <m:begChr m:val="("/>
                        <m:endChr m:val=")"/>
                        <m:sepChr m:val=""/>
                        <m:grow/>
                      </m:dPr>
                      <m:e>
                        <m:r>
                          <m:t>p</m:t>
                        </m:r>
                        <m:r>
                          <m:rPr>
                            <m:sty m:val="p"/>
                          </m:rPr>
                          <m:t>∧</m:t>
                        </m:r>
                        <m:r>
                          <m:t>q</m:t>
                        </m:r>
                      </m:e>
                    </m:d>
                    <m:r>
                      <m:rPr>
                        <m:sty m:val="p"/>
                      </m:rPr>
                      <m:t>⇔</m:t>
                    </m:r>
                    <m:r>
                      <m:rPr>
                        <m:sty m:val="p"/>
                      </m:rPr>
                      <m:t>¬</m:t>
                    </m:r>
                    <m:r>
                      <m:t>p</m:t>
                    </m:r>
                    <m:r>
                      <m:rPr>
                        <m:sty m:val="p"/>
                      </m:rPr>
                      <m:t>∨</m:t>
                    </m:r>
                    <m:r>
                      <m:rPr>
                        <m:sty m:val="p"/>
                      </m:rPr>
                      <m:t>¬</m:t>
                    </m:r>
                    <m:r>
                      <m:t>q</m:t>
                    </m:r>
                  </m:oMath>
                </a14:m>
                <a:r>
                  <a:rPr/>
                  <a:t>.</a:t>
                </a:r>
              </a:p>
              <a:p>
                <a:pPr lvl="0" indent="0" marL="0">
                  <a:buNone/>
                </a:pPr>
                <a:r>
                  <a:rPr/>
                  <a:t>证明:</a:t>
                </a:r>
              </a:p>
              <a:p>
                <a:pPr lvl="0" indent="0" marL="0">
                  <a:buNone/>
                </a:pPr>
                <a:r>
                  <a:rPr/>
                  <a:t> </a:t>
                </a:r>
              </a:p>
              <a:p>
                <a:pPr lvl="0" indent="0" marL="0">
                  <a:buNone/>
                </a:pPr>
                <a14:m>
                  <m:oMathPara xmlns:m="http://schemas.openxmlformats.org/officeDocument/2006/math">
                    <m:oMathParaPr>
                      <m:jc m:val="center"/>
                    </m:oMathParaPr>
                    <m:oMath>
                      <m:m>
                        <m:mPr>
                          <m:baseJc m:val="center"/>
                          <m:plcHide m:val="1"/>
                          <m:mcs>
                            <m:mc>
                              <m:mcPr>
                                <m:mcJc m:val="center"/>
                                <m:count m:val="1"/>
                              </m:mcPr>
                            </m:mc>
                            <m:mc>
                              <m:mcPr>
                                <m:mcJc m:val="center"/>
                                <m:count m:val="1"/>
                              </m:mcPr>
                            </m:mc>
                            <m:mc>
                              <m:mcPr>
                                <m:mcJc m:val="center"/>
                                <m:count m:val="1"/>
                              </m:mcPr>
                            </m:mc>
                            <m:mc>
                              <m:mcPr>
                                <m:mcJc m:val="center"/>
                                <m:count m:val="1"/>
                              </m:mcPr>
                            </m:mc>
                            <m:mc>
                              <m:mcPr>
                                <m:mcJc m:val="center"/>
                                <m:count m:val="1"/>
                              </m:mcPr>
                            </m:mc>
                            <m:mc>
                              <m:mcPr>
                                <m:mcJc m:val="center"/>
                                <m:count m:val="1"/>
                              </m:mcPr>
                            </m:mc>
                            <m:mc>
                              <m:mcPr>
                                <m:mcJc m:val="center"/>
                                <m:count m:val="1"/>
                              </m:mcPr>
                            </m:mc>
                          </m:mcs>
                        </m:mPr>
                        <m:mr>
                          <m:e>
                            <m:r>
                              <m:t>p</m:t>
                            </m:r>
                          </m:e>
                          <m:e>
                            <m:r>
                              <m:t>q</m:t>
                            </m:r>
                          </m:e>
                          <m:e>
                            <m:r>
                              <m:t>p</m:t>
                            </m:r>
                            <m:r>
                              <m:rPr>
                                <m:sty m:val="p"/>
                              </m:rPr>
                              <m:t>∧</m:t>
                            </m:r>
                            <m:r>
                              <m:t>q</m:t>
                            </m:r>
                          </m:e>
                          <m:e>
                            <m:r>
                              <m:rPr>
                                <m:sty m:val="p"/>
                              </m:rPr>
                              <m:t>¬</m:t>
                            </m:r>
                            <m:r>
                              <m:t>p</m:t>
                            </m:r>
                          </m:e>
                          <m:e>
                            <m:r>
                              <m:rPr>
                                <m:sty m:val="p"/>
                              </m:rPr>
                              <m:t>¬</m:t>
                            </m:r>
                            <m:r>
                              <m:t>q</m:t>
                            </m:r>
                          </m:e>
                          <m:e>
                            <m:r>
                              <m:rPr>
                                <m:sty m:val="p"/>
                              </m:rPr>
                              <m:t>¬</m:t>
                            </m:r>
                            <m:d>
                              <m:dPr>
                                <m:begChr m:val="("/>
                                <m:endChr m:val=")"/>
                                <m:sepChr m:val=""/>
                                <m:grow/>
                              </m:dPr>
                              <m:e>
                                <m:r>
                                  <m:t>p</m:t>
                                </m:r>
                                <m:r>
                                  <m:rPr>
                                    <m:sty m:val="p"/>
                                  </m:rPr>
                                  <m:t>∧</m:t>
                                </m:r>
                                <m:r>
                                  <m:t>q</m:t>
                                </m:r>
                              </m:e>
                            </m:d>
                          </m:e>
                          <m:e>
                            <m:r>
                              <m:rPr>
                                <m:sty m:val="p"/>
                              </m:rPr>
                              <m:t>¬</m:t>
                            </m:r>
                            <m:r>
                              <m:t>p</m:t>
                            </m:r>
                            <m:r>
                              <m:rPr>
                                <m:sty m:val="p"/>
                              </m:rPr>
                              <m:t>∨</m:t>
                            </m:r>
                            <m:r>
                              <m:rPr>
                                <m:sty m:val="p"/>
                              </m:rPr>
                              <m:t>¬</m:t>
                            </m:r>
                            <m:r>
                              <m:t>q</m:t>
                            </m:r>
                          </m:e>
                        </m:mr>
                        <m:mr>
                          <m:e>
                            <m:r>
                              <m:t>0</m:t>
                            </m:r>
                          </m:e>
                          <m:e>
                            <m:r>
                              <m:t>0</m:t>
                            </m:r>
                          </m:e>
                          <m:e>
                            <m:r>
                              <m:t>0</m:t>
                            </m:r>
                          </m:e>
                          <m:e>
                            <m:r>
                              <m:t>0</m:t>
                            </m:r>
                          </m:e>
                          <m:e>
                            <m:r>
                              <m:t>0</m:t>
                            </m:r>
                          </m:e>
                          <m:e>
                            <m:r>
                              <m:t>1</m:t>
                            </m:r>
                          </m:e>
                          <m:e>
                            <m:r>
                              <m:t>1</m:t>
                            </m:r>
                          </m:e>
                        </m:mr>
                        <m:mr>
                          <m:e>
                            <m:r>
                              <m:t>0</m:t>
                            </m:r>
                          </m:e>
                          <m:e>
                            <m:r>
                              <m:t>1</m:t>
                            </m:r>
                          </m:e>
                          <m:e>
                            <m:r>
                              <m:t>0</m:t>
                            </m:r>
                          </m:e>
                          <m:e>
                            <m:r>
                              <m:t>0</m:t>
                            </m:r>
                          </m:e>
                          <m:e>
                            <m:r>
                              <m:t>1</m:t>
                            </m:r>
                          </m:e>
                          <m:e>
                            <m:r>
                              <m:t>1</m:t>
                            </m:r>
                          </m:e>
                          <m:e>
                            <m:r>
                              <m:t>1</m:t>
                            </m:r>
                          </m:e>
                        </m:mr>
                        <m:mr>
                          <m:e>
                            <m:r>
                              <m:t>1</m:t>
                            </m:r>
                          </m:e>
                          <m:e>
                            <m:r>
                              <m:t>0</m:t>
                            </m:r>
                          </m:e>
                          <m:e>
                            <m:r>
                              <m:t>0</m:t>
                            </m:r>
                          </m:e>
                          <m:e>
                            <m:r>
                              <m:t>1</m:t>
                            </m:r>
                          </m:e>
                          <m:e>
                            <m:r>
                              <m:t>0</m:t>
                            </m:r>
                          </m:e>
                          <m:e>
                            <m:r>
                              <m:t>1</m:t>
                            </m:r>
                          </m:e>
                          <m:e>
                            <m:r>
                              <m:t>1</m:t>
                            </m:r>
                          </m:e>
                        </m:mr>
                        <m:mr>
                          <m:e>
                            <m:r>
                              <m:t>1</m:t>
                            </m:r>
                          </m:e>
                          <m:e>
                            <m:r>
                              <m:t>1</m:t>
                            </m:r>
                          </m:e>
                          <m:e>
                            <m:r>
                              <m:t>1</m:t>
                            </m:r>
                          </m:e>
                          <m:e>
                            <m:r>
                              <m:t>1</m:t>
                            </m:r>
                          </m:e>
                          <m:e>
                            <m:r>
                              <m:t>1</m:t>
                            </m:r>
                          </m:e>
                          <m:e>
                            <m:r>
                              <m:t>0</m:t>
                            </m:r>
                          </m:e>
                          <m:e>
                            <m:r>
                              <m:t>0</m:t>
                            </m:r>
                          </m:e>
                        </m:mr>
                      </m:m>
                    </m:oMath>
                  </m:oMathPara>
                </a14:m>
              </a:p>
              <a:p>
                <a:pPr lvl="0" indent="0" marL="0">
                  <a:buNone/>
                </a:pPr>
                <a:r>
                  <a:rPr/>
                  <a:t> </a:t>
                </a:r>
              </a:p>
              <a:p>
                <a:pPr lvl="0" indent="0" marL="0">
                  <a:buNone/>
                </a:pPr>
                <a:r>
                  <a:rPr/>
                  <a:t>因为</a:t>
                </a:r>
                <a14:m>
                  <m:oMath xmlns:m="http://schemas.openxmlformats.org/officeDocument/2006/math">
                    <m:r>
                      <m:rPr>
                        <m:sty m:val="p"/>
                      </m:rPr>
                      <m:t>¬</m:t>
                    </m:r>
                    <m:d>
                      <m:dPr>
                        <m:begChr m:val="("/>
                        <m:endChr m:val=")"/>
                        <m:sepChr m:val=""/>
                        <m:grow/>
                      </m:dPr>
                      <m:e>
                        <m:r>
                          <m:t>p</m:t>
                        </m:r>
                        <m:r>
                          <m:rPr>
                            <m:sty m:val="p"/>
                          </m:rPr>
                          <m:t>∧</m:t>
                        </m:r>
                        <m:r>
                          <m:t>q</m:t>
                        </m:r>
                      </m:e>
                    </m:d>
                  </m:oMath>
                </a14:m>
                <a:r>
                  <a:rPr/>
                  <a:t>与</a:t>
                </a:r>
                <a14:m>
                  <m:oMath xmlns:m="http://schemas.openxmlformats.org/officeDocument/2006/math">
                    <m:r>
                      <m:rPr>
                        <m:sty m:val="p"/>
                      </m:rPr>
                      <m:t>¬</m:t>
                    </m:r>
                    <m:r>
                      <m:t>p</m:t>
                    </m:r>
                    <m:r>
                      <m:rPr>
                        <m:sty m:val="p"/>
                      </m:rPr>
                      <m:t>∨</m:t>
                    </m:r>
                    <m:r>
                      <m:rPr>
                        <m:sty m:val="p"/>
                      </m:rPr>
                      <m:t>¬</m:t>
                    </m:r>
                    <m:r>
                      <m:t>q</m:t>
                    </m:r>
                  </m:oMath>
                </a14:m>
                <a:r>
                  <a:rPr/>
                  <a:t>的真值表相同, 所以两命题公式等价.</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spcBef>
                    <a:spcPts val="3000"/>
                  </a:spcBef>
                  <a:buNone/>
                </a:pPr>
                <a:r>
                  <a:rPr b="1"/>
                  <a:t>公式推演法</a:t>
                </a:r>
              </a:p>
              <a:p>
                <a:pPr lvl="0" indent="0" marL="0">
                  <a:buNone/>
                </a:pPr>
                <a:r>
                  <a:rPr/>
                  <a:t>设</a:t>
                </a:r>
                <a14:m>
                  <m:oMath xmlns:m="http://schemas.openxmlformats.org/officeDocument/2006/math">
                    <m:r>
                      <m:t>A</m:t>
                    </m:r>
                    <m:d>
                      <m:dPr>
                        <m:begChr m:val="("/>
                        <m:endChr m:val=")"/>
                        <m:sepChr m:val=""/>
                        <m:grow/>
                      </m:dPr>
                      <m:e>
                        <m:sSub>
                          <m:e>
                            <m:r>
                              <m:t>p</m:t>
                            </m:r>
                          </m:e>
                          <m:sub>
                            <m:r>
                              <m:t>1</m:t>
                            </m:r>
                          </m:sub>
                        </m:sSub>
                        <m:r>
                          <m:rPr>
                            <m:sty m:val="p"/>
                          </m:rPr>
                          <m:t>,</m:t>
                        </m:r>
                        <m:sSub>
                          <m:e>
                            <m:r>
                              <m:t>p</m:t>
                            </m:r>
                          </m:e>
                          <m:sub>
                            <m:r>
                              <m:t>2</m:t>
                            </m:r>
                          </m:sub>
                        </m:sSub>
                        <m:r>
                          <m:rPr>
                            <m:sty m:val="p"/>
                          </m:rPr>
                          <m:t>,</m:t>
                        </m:r>
                        <m:r>
                          <m:rPr>
                            <m:sty m:val="p"/>
                          </m:rPr>
                          <m:t>⋯</m:t>
                        </m:r>
                        <m:r>
                          <m:rPr>
                            <m:sty m:val="p"/>
                          </m:rPr>
                          <m:t>,</m:t>
                        </m:r>
                        <m:sSub>
                          <m:e>
                            <m:r>
                              <m:t>p</m:t>
                            </m:r>
                          </m:e>
                          <m:sub>
                            <m:r>
                              <m:t>n</m:t>
                            </m:r>
                          </m:sub>
                        </m:sSub>
                      </m:e>
                    </m:d>
                  </m:oMath>
                </a14:m>
                <a:r>
                  <a:rPr/>
                  <a:t>是一个命题公式, </a:t>
                </a:r>
                <a14:m>
                  <m:oMath xmlns:m="http://schemas.openxmlformats.org/officeDocument/2006/math">
                    <m:sSub>
                      <m:e>
                        <m:r>
                          <m:t>p</m:t>
                        </m:r>
                      </m:e>
                      <m:sub>
                        <m:r>
                          <m:t>i</m:t>
                        </m:r>
                      </m:sub>
                    </m:sSub>
                  </m:oMath>
                </a14:m>
                <a:r>
                  <a:rPr/>
                  <a:t>是</a:t>
                </a:r>
                <a14:m>
                  <m:oMath xmlns:m="http://schemas.openxmlformats.org/officeDocument/2006/math">
                    <m:r>
                      <m:t>A</m:t>
                    </m:r>
                    <m:d>
                      <m:dPr>
                        <m:begChr m:val="("/>
                        <m:endChr m:val=")"/>
                        <m:sepChr m:val=""/>
                        <m:grow/>
                      </m:dPr>
                      <m:e>
                        <m:sSub>
                          <m:e>
                            <m:r>
                              <m:t>p</m:t>
                            </m:r>
                          </m:e>
                          <m:sub>
                            <m:r>
                              <m:t>1</m:t>
                            </m:r>
                          </m:sub>
                        </m:sSub>
                        <m:r>
                          <m:rPr>
                            <m:sty m:val="p"/>
                          </m:rPr>
                          <m:t>,</m:t>
                        </m:r>
                        <m:sSub>
                          <m:e>
                            <m:r>
                              <m:t>p</m:t>
                            </m:r>
                          </m:e>
                          <m:sub>
                            <m:r>
                              <m:t>2</m:t>
                            </m:r>
                          </m:sub>
                        </m:sSub>
                        <m:r>
                          <m:rPr>
                            <m:sty m:val="p"/>
                          </m:rPr>
                          <m:t>,</m:t>
                        </m:r>
                        <m:r>
                          <m:rPr>
                            <m:sty m:val="p"/>
                          </m:rPr>
                          <m:t>⋯</m:t>
                        </m:r>
                        <m:r>
                          <m:rPr>
                            <m:sty m:val="p"/>
                          </m:rPr>
                          <m:t>,</m:t>
                        </m:r>
                        <m:sSub>
                          <m:e>
                            <m:r>
                              <m:t>p</m:t>
                            </m:r>
                          </m:e>
                          <m:sub>
                            <m:r>
                              <m:t>n</m:t>
                            </m:r>
                          </m:sub>
                        </m:sSub>
                      </m:e>
                    </m:d>
                  </m:oMath>
                </a14:m>
                <a:r>
                  <a:rPr/>
                  <a:t>中的命题变元.</a:t>
                </a:r>
              </a:p>
              <a:p>
                <a:pPr lvl="0" indent="0" marL="0">
                  <a:buNone/>
                </a:pPr>
                <a:r>
                  <a:rPr/>
                  <a:t>用某命题公式取代</a:t>
                </a:r>
                <a14:m>
                  <m:oMath xmlns:m="http://schemas.openxmlformats.org/officeDocument/2006/math">
                    <m:r>
                      <m:t>A</m:t>
                    </m:r>
                  </m:oMath>
                </a14:m>
                <a:r>
                  <a:rPr/>
                  <a:t>中</a:t>
                </a:r>
                <a14:m>
                  <m:oMath xmlns:m="http://schemas.openxmlformats.org/officeDocument/2006/math">
                    <m:sSub>
                      <m:e>
                        <m:r>
                          <m:t>p</m:t>
                        </m:r>
                      </m:e>
                      <m:sub>
                        <m:r>
                          <m:t>i</m:t>
                        </m:r>
                      </m:sub>
                    </m:sSub>
                  </m:oMath>
                </a14:m>
                <a:r>
                  <a:rPr/>
                  <a:t>的所有出现, 由此从命题公式</a:t>
                </a:r>
                <a14:m>
                  <m:oMath xmlns:m="http://schemas.openxmlformats.org/officeDocument/2006/math">
                    <m:r>
                      <m:t>A</m:t>
                    </m:r>
                  </m:oMath>
                </a14:m>
                <a:r>
                  <a:rPr/>
                  <a:t>得到命题公式</a:t>
                </a:r>
                <a14:m>
                  <m:oMath xmlns:m="http://schemas.openxmlformats.org/officeDocument/2006/math">
                    <m:r>
                      <m:t>B</m:t>
                    </m:r>
                  </m:oMath>
                </a14:m>
                <a:r>
                  <a:rPr/>
                  <a:t>, 称</a:t>
                </a:r>
                <a14:m>
                  <m:oMath xmlns:m="http://schemas.openxmlformats.org/officeDocument/2006/math">
                    <m:r>
                      <m:t>B</m:t>
                    </m:r>
                  </m:oMath>
                </a14:m>
                <a:r>
                  <a:rPr/>
                  <a:t>为</a:t>
                </a:r>
                <a14:m>
                  <m:oMath xmlns:m="http://schemas.openxmlformats.org/officeDocument/2006/math">
                    <m:r>
                      <m:t>A</m:t>
                    </m:r>
                  </m:oMath>
                </a14:m>
                <a:r>
                  <a:rPr/>
                  <a:t>的</a:t>
                </a:r>
                <a:r>
                  <a:rPr b="1"/>
                  <a:t>代入实例</a:t>
                </a:r>
                <a:r>
                  <a:rPr/>
                  <a:t>.</a:t>
                </a:r>
              </a:p>
              <a:p>
                <a:pPr lvl="0" indent="0" marL="0">
                  <a:buNone/>
                </a:pPr>
                <a:r>
                  <a:rPr/>
                  <a:t>对命题公式:</a:t>
                </a:r>
              </a:p>
              <a:p>
                <a:pPr lvl="0" indent="0" marL="0">
                  <a:buNone/>
                </a:pPr>
                <a14:m>
                  <m:oMathPara xmlns:m="http://schemas.openxmlformats.org/officeDocument/2006/math">
                    <m:oMathParaPr>
                      <m:jc m:val="center"/>
                    </m:oMathParaPr>
                    <m:oMath>
                      <m:r>
                        <m:t>A</m:t>
                      </m:r>
                      <m:d>
                        <m:dPr>
                          <m:begChr m:val="("/>
                          <m:endChr m:val=")"/>
                          <m:sepChr m:val=""/>
                          <m:grow/>
                        </m:dPr>
                        <m:e>
                          <m:r>
                            <m:t>p</m:t>
                          </m:r>
                          <m:r>
                            <m:rPr>
                              <m:sty m:val="p"/>
                            </m:rPr>
                            <m:t>,</m:t>
                          </m:r>
                          <m:r>
                            <m:t>q</m:t>
                          </m:r>
                        </m:e>
                      </m:d>
                      <m:r>
                        <m:rPr>
                          <m:sty m:val="p"/>
                        </m:rPr>
                        <m:t>=</m:t>
                      </m:r>
                      <m:d>
                        <m:dPr>
                          <m:begChr m:val="("/>
                          <m:endChr m:val=")"/>
                          <m:sepChr m:val=""/>
                          <m:grow/>
                        </m:dPr>
                        <m:e>
                          <m:r>
                            <m:t>p</m:t>
                          </m:r>
                          <m:r>
                            <m:rPr>
                              <m:sty m:val="p"/>
                            </m:rPr>
                            <m:t>∨</m:t>
                          </m:r>
                          <m:r>
                            <m:t>q</m:t>
                          </m:r>
                        </m:e>
                      </m:d>
                      <m:r>
                        <m:rPr>
                          <m:sty m:val="p"/>
                        </m:rPr>
                        <m:t>→</m:t>
                      </m:r>
                      <m:r>
                        <m:t>q</m:t>
                      </m:r>
                    </m:oMath>
                  </m:oMathPara>
                </a14:m>
              </a:p>
              <a:p>
                <a:pPr lvl="0" indent="0" marL="0">
                  <a:buNone/>
                </a:pPr>
                <a:r>
                  <a:rPr/>
                  <a:t>若用</a:t>
                </a:r>
                <a14:m>
                  <m:oMath xmlns:m="http://schemas.openxmlformats.org/officeDocument/2006/math">
                    <m:r>
                      <m:t>r</m:t>
                    </m:r>
                    <m:r>
                      <m:rPr>
                        <m:sty m:val="p"/>
                      </m:rPr>
                      <m:t>∧</m:t>
                    </m:r>
                    <m:r>
                      <m:t>s</m:t>
                    </m:r>
                  </m:oMath>
                </a14:m>
                <a:r>
                  <a:rPr/>
                  <a:t>取代</a:t>
                </a:r>
                <a14:m>
                  <m:oMath xmlns:m="http://schemas.openxmlformats.org/officeDocument/2006/math">
                    <m:r>
                      <m:t>q</m:t>
                    </m:r>
                  </m:oMath>
                </a14:m>
                <a:r>
                  <a:rPr/>
                  <a:t>, 可得代入实例:</a:t>
                </a:r>
              </a:p>
              <a:p>
                <a:pPr lvl="0" indent="0" marL="0">
                  <a:buNone/>
                </a:pPr>
                <a14:m>
                  <m:oMathPara xmlns:m="http://schemas.openxmlformats.org/officeDocument/2006/math">
                    <m:oMathParaPr>
                      <m:jc m:val="center"/>
                    </m:oMathParaPr>
                    <m:oMath>
                      <m:r>
                        <m:t>B</m:t>
                      </m:r>
                      <m:d>
                        <m:dPr>
                          <m:begChr m:val="("/>
                          <m:endChr m:val=")"/>
                          <m:sepChr m:val=""/>
                          <m:grow/>
                        </m:dPr>
                        <m:e>
                          <m:r>
                            <m:t>p</m:t>
                          </m:r>
                          <m:r>
                            <m:rPr>
                              <m:sty m:val="p"/>
                            </m:rPr>
                            <m:t>,</m:t>
                          </m:r>
                          <m:r>
                            <m:t>r</m:t>
                          </m:r>
                          <m:r>
                            <m:rPr>
                              <m:sty m:val="p"/>
                            </m:rPr>
                            <m:t>,</m:t>
                          </m:r>
                          <m:r>
                            <m:t>s</m:t>
                          </m:r>
                        </m:e>
                      </m:d>
                      <m:r>
                        <m:rPr>
                          <m:sty m:val="p"/>
                        </m:rPr>
                        <m:t>=</m:t>
                      </m:r>
                      <m:d>
                        <m:dPr>
                          <m:begChr m:val="("/>
                          <m:endChr m:val=")"/>
                          <m:sepChr m:val=""/>
                          <m:grow/>
                        </m:dPr>
                        <m:e>
                          <m:r>
                            <m:t>p</m:t>
                          </m:r>
                          <m:r>
                            <m:rPr>
                              <m:sty m:val="p"/>
                            </m:rPr>
                            <m:t>∨</m:t>
                          </m:r>
                          <m:d>
                            <m:dPr>
                              <m:begChr m:val="("/>
                              <m:endChr m:val=")"/>
                              <m:sepChr m:val=""/>
                              <m:grow/>
                            </m:dPr>
                            <m:e>
                              <m:r>
                                <m:t>r</m:t>
                              </m:r>
                              <m:r>
                                <m:rPr>
                                  <m:sty m:val="p"/>
                                </m:rPr>
                                <m:t>∧</m:t>
                              </m:r>
                              <m:r>
                                <m:t>s</m:t>
                              </m:r>
                            </m:e>
                          </m:d>
                        </m:e>
                      </m:d>
                      <m:r>
                        <m:rPr>
                          <m:sty m:val="p"/>
                        </m:rPr>
                        <m:t>→</m:t>
                      </m:r>
                      <m:d>
                        <m:dPr>
                          <m:begChr m:val="("/>
                          <m:endChr m:val=")"/>
                          <m:sepChr m:val=""/>
                          <m:grow/>
                        </m:dPr>
                        <m:e>
                          <m:r>
                            <m:t>r</m:t>
                          </m:r>
                          <m:r>
                            <m:rPr>
                              <m:sty m:val="p"/>
                            </m:rPr>
                            <m:t>∧</m:t>
                          </m:r>
                          <m:r>
                            <m:t>s</m:t>
                          </m:r>
                        </m:e>
                      </m:d>
                      <m:r>
                        <m:rPr>
                          <m:sty m:val="p"/>
                        </m:rPr>
                        <m:t>.</m:t>
                      </m:r>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定理(</a:t>
                </a:r>
                <a:r>
                  <a:rPr b="1"/>
                  <a:t>代入规则</a:t>
                </a:r>
                <a:r>
                  <a:rPr/>
                  <a:t>): 设命题公式</a:t>
                </a:r>
                <a14:m>
                  <m:oMath xmlns:m="http://schemas.openxmlformats.org/officeDocument/2006/math">
                    <m:r>
                      <m:t>A</m:t>
                    </m:r>
                  </m:oMath>
                </a14:m>
                <a:r>
                  <a:rPr/>
                  <a:t>为永真式, 若</a:t>
                </a:r>
                <a14:m>
                  <m:oMath xmlns:m="http://schemas.openxmlformats.org/officeDocument/2006/math">
                    <m:r>
                      <m:t>B</m:t>
                    </m:r>
                  </m:oMath>
                </a14:m>
                <a:r>
                  <a:rPr/>
                  <a:t>为</a:t>
                </a:r>
                <a14:m>
                  <m:oMath xmlns:m="http://schemas.openxmlformats.org/officeDocument/2006/math">
                    <m:r>
                      <m:t>A</m:t>
                    </m:r>
                  </m:oMath>
                </a14:m>
                <a:r>
                  <a:rPr/>
                  <a:t>的代入实例, 则命题公式</a:t>
                </a:r>
                <a14:m>
                  <m:oMath xmlns:m="http://schemas.openxmlformats.org/officeDocument/2006/math">
                    <m:r>
                      <m:t>B</m:t>
                    </m:r>
                  </m:oMath>
                </a14:m>
                <a:r>
                  <a:rPr/>
                  <a:t>也是永真式.</a:t>
                </a:r>
              </a:p>
              <a:p>
                <a:pPr lvl="0" indent="0" marL="0">
                  <a:buNone/>
                </a:pPr>
                <a:r>
                  <a:rPr/>
                  <a:t>对永真式:</a:t>
                </a:r>
              </a:p>
              <a:p>
                <a:pPr lvl="0" indent="0" marL="0">
                  <a:buNone/>
                </a:pPr>
                <a14:m>
                  <m:oMathPara xmlns:m="http://schemas.openxmlformats.org/officeDocument/2006/math">
                    <m:oMathParaPr>
                      <m:jc m:val="center"/>
                    </m:oMathParaPr>
                    <m:oMath>
                      <m:d>
                        <m:dPr>
                          <m:begChr m:val="("/>
                          <m:endChr m:val=")"/>
                          <m:sepChr m:val=""/>
                          <m:grow/>
                        </m:dPr>
                        <m:e>
                          <m:r>
                            <m:t>p</m:t>
                          </m:r>
                          <m:r>
                            <m:rPr>
                              <m:sty m:val="p"/>
                            </m:rPr>
                            <m:t>→</m:t>
                          </m:r>
                          <m:r>
                            <m:t>q</m:t>
                          </m:r>
                        </m:e>
                      </m:d>
                      <m:r>
                        <m:rPr>
                          <m:sty m:val="p"/>
                        </m:rPr>
                        <m:t>↔</m:t>
                      </m:r>
                      <m:d>
                        <m:dPr>
                          <m:begChr m:val="("/>
                          <m:endChr m:val=")"/>
                          <m:sepChr m:val=""/>
                          <m:grow/>
                        </m:dPr>
                        <m:e>
                          <m:r>
                            <m:rPr>
                              <m:sty m:val="p"/>
                            </m:rPr>
                            <m:t>¬</m:t>
                          </m:r>
                          <m:r>
                            <m:t>q</m:t>
                          </m:r>
                          <m:r>
                            <m:rPr>
                              <m:sty m:val="p"/>
                            </m:rPr>
                            <m:t>→</m:t>
                          </m:r>
                          <m:r>
                            <m:rPr>
                              <m:sty m:val="p"/>
                            </m:rPr>
                            <m:t>¬</m:t>
                          </m:r>
                          <m:r>
                            <m:t>p</m:t>
                          </m:r>
                        </m:e>
                      </m:d>
                    </m:oMath>
                  </m:oMathPara>
                </a14:m>
              </a:p>
              <a:p>
                <a:pPr lvl="0" indent="0" marL="0">
                  <a:buNone/>
                </a:pPr>
                <a:r>
                  <a:rPr/>
                  <a:t>若用公式</a:t>
                </a:r>
                <a14:m>
                  <m:oMath xmlns:m="http://schemas.openxmlformats.org/officeDocument/2006/math">
                    <m:r>
                      <m:t>r</m:t>
                    </m:r>
                    <m:r>
                      <m:rPr>
                        <m:sty m:val="p"/>
                      </m:rPr>
                      <m:t>∧</m:t>
                    </m:r>
                    <m:r>
                      <m:t>s</m:t>
                    </m:r>
                  </m:oMath>
                </a14:m>
                <a:r>
                  <a:rPr/>
                  <a:t>代换命题变元</a:t>
                </a:r>
                <a14:m>
                  <m:oMath xmlns:m="http://schemas.openxmlformats.org/officeDocument/2006/math">
                    <m:r>
                      <m:t>p</m:t>
                    </m:r>
                  </m:oMath>
                </a14:m>
                <a:r>
                  <a:rPr/>
                  <a:t>得公式:</a:t>
                </a:r>
              </a:p>
              <a:p>
                <a:pPr lvl="0" indent="0" marL="0">
                  <a:buNone/>
                </a:pPr>
                <a14:m>
                  <m:oMathPara xmlns:m="http://schemas.openxmlformats.org/officeDocument/2006/math">
                    <m:oMathParaPr>
                      <m:jc m:val="center"/>
                    </m:oMathParaPr>
                    <m:oMath>
                      <m:d>
                        <m:dPr>
                          <m:begChr m:val="("/>
                          <m:endChr m:val=")"/>
                          <m:sepChr m:val=""/>
                          <m:grow/>
                        </m:dPr>
                        <m:e>
                          <m:d>
                            <m:dPr>
                              <m:begChr m:val="("/>
                              <m:endChr m:val=")"/>
                              <m:sepChr m:val=""/>
                              <m:grow/>
                            </m:dPr>
                            <m:e>
                              <m:r>
                                <m:t>r</m:t>
                              </m:r>
                              <m:r>
                                <m:rPr>
                                  <m:sty m:val="p"/>
                                </m:rPr>
                                <m:t>∧</m:t>
                              </m:r>
                              <m:r>
                                <m:t>s</m:t>
                              </m:r>
                            </m:e>
                          </m:d>
                          <m:r>
                            <m:rPr>
                              <m:sty m:val="p"/>
                            </m:rPr>
                            <m:t>→</m:t>
                          </m:r>
                          <m:r>
                            <m:t>q</m:t>
                          </m:r>
                        </m:e>
                      </m:d>
                      <m:r>
                        <m:rPr>
                          <m:sty m:val="p"/>
                        </m:rPr>
                        <m:t>↔</m:t>
                      </m:r>
                      <m:d>
                        <m:dPr>
                          <m:begChr m:val="("/>
                          <m:endChr m:val=")"/>
                          <m:sepChr m:val=""/>
                          <m:grow/>
                        </m:dPr>
                        <m:e>
                          <m:r>
                            <m:rPr>
                              <m:sty m:val="p"/>
                            </m:rPr>
                            <m:t>¬</m:t>
                          </m:r>
                          <m:r>
                            <m:t>q</m:t>
                          </m:r>
                          <m:r>
                            <m:rPr>
                              <m:sty m:val="p"/>
                            </m:rPr>
                            <m:t>→</m:t>
                          </m:r>
                          <m:r>
                            <m:rPr>
                              <m:sty m:val="p"/>
                            </m:rPr>
                            <m:t>¬</m:t>
                          </m:r>
                          <m:d>
                            <m:dPr>
                              <m:begChr m:val="("/>
                              <m:endChr m:val=")"/>
                              <m:sepChr m:val=""/>
                              <m:grow/>
                            </m:dPr>
                            <m:e>
                              <m:r>
                                <m:t>r</m:t>
                              </m:r>
                              <m:r>
                                <m:rPr>
                                  <m:sty m:val="p"/>
                                </m:rPr>
                                <m:t>∧</m:t>
                              </m:r>
                              <m:r>
                                <m:t>s</m:t>
                              </m:r>
                            </m:e>
                          </m:d>
                        </m:e>
                      </m:d>
                    </m:oMath>
                  </m:oMathPara>
                </a14:m>
              </a:p>
              <a:p>
                <a:pPr lvl="0" indent="0" marL="0">
                  <a:buNone/>
                </a:pPr>
                <a:r>
                  <a:rPr/>
                  <a:t>仍是永真式.</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indent="0" marL="0">
              <a:spcBef>
                <a:spcPts val="3000"/>
              </a:spcBef>
              <a:buNone/>
            </a:pPr>
            <a:r>
              <a:rPr b="1"/>
              <a:t>人工智能的基础</a:t>
            </a:r>
          </a:p>
          <a:p>
            <a:pPr lvl="0" indent="0" marL="0">
              <a:buNone/>
            </a:pPr>
            <a:r>
              <a:rPr/>
              <a:t>人工智能是以计算数学、图灵机为理论基础, 对问题进行推理和求解, 让机器完成智能工作的科学.</a:t>
            </a:r>
          </a:p>
          <a:p>
            <a:pPr lvl="0" indent="0" marL="0">
              <a:buNone/>
            </a:pPr>
            <a:r>
              <a:rPr/>
              <a:t>逻辑推理是人工智能研究中最持久的子领域之一.</a:t>
            </a:r>
          </a:p>
          <a:p>
            <a:pPr lvl="0" indent="0" marL="0">
              <a:buNone/>
            </a:pPr>
            <a:r>
              <a:rPr/>
              <a:t>逻辑则是所有数学推理的基础.</a:t>
            </a:r>
          </a:p>
        </p:txBody>
      </p:sp>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定理(</a:t>
                </a:r>
                <a:r>
                  <a:rPr b="1"/>
                  <a:t>置换规则</a:t>
                </a:r>
                <a:r>
                  <a:rPr/>
                  <a:t>): 设</a:t>
                </a:r>
                <a14:m>
                  <m:oMath xmlns:m="http://schemas.openxmlformats.org/officeDocument/2006/math">
                    <m:sSub>
                      <m:e>
                        <m:r>
                          <m:t>A</m:t>
                        </m:r>
                      </m:e>
                      <m:sub>
                        <m:r>
                          <m:t>1</m:t>
                        </m:r>
                      </m:sub>
                    </m:sSub>
                  </m:oMath>
                </a14:m>
                <a:r>
                  <a:rPr/>
                  <a:t>为命题公式</a:t>
                </a:r>
                <a14:m>
                  <m:oMath xmlns:m="http://schemas.openxmlformats.org/officeDocument/2006/math">
                    <m:r>
                      <m:t>A</m:t>
                    </m:r>
                  </m:oMath>
                </a14:m>
                <a:r>
                  <a:rPr/>
                  <a:t>的子公式, </a:t>
                </a:r>
                <a14:m>
                  <m:oMath xmlns:m="http://schemas.openxmlformats.org/officeDocument/2006/math">
                    <m:sSub>
                      <m:e>
                        <m:r>
                          <m:t>B</m:t>
                        </m:r>
                      </m:e>
                      <m:sub>
                        <m:r>
                          <m:t>1</m:t>
                        </m:r>
                      </m:sub>
                    </m:sSub>
                  </m:oMath>
                </a14:m>
                <a:r>
                  <a:rPr/>
                  <a:t>为另一命题公式.</a:t>
                </a:r>
              </a:p>
              <a:p>
                <a:pPr lvl="0" indent="0" marL="0">
                  <a:buNone/>
                </a:pPr>
                <a:r>
                  <a:rPr/>
                  <a:t>以</a:t>
                </a:r>
                <a14:m>
                  <m:oMath xmlns:m="http://schemas.openxmlformats.org/officeDocument/2006/math">
                    <m:sSub>
                      <m:e>
                        <m:r>
                          <m:t>B</m:t>
                        </m:r>
                      </m:e>
                      <m:sub>
                        <m:r>
                          <m:t>1</m:t>
                        </m:r>
                      </m:sub>
                    </m:sSub>
                  </m:oMath>
                </a14:m>
                <a:r>
                  <a:rPr/>
                  <a:t>取代命题公式</a:t>
                </a:r>
                <a14:m>
                  <m:oMath xmlns:m="http://schemas.openxmlformats.org/officeDocument/2006/math">
                    <m:r>
                      <m:t>A</m:t>
                    </m:r>
                  </m:oMath>
                </a14:m>
                <a:r>
                  <a:rPr/>
                  <a:t>中的</a:t>
                </a:r>
                <a14:m>
                  <m:oMath xmlns:m="http://schemas.openxmlformats.org/officeDocument/2006/math">
                    <m:sSub>
                      <m:e>
                        <m:r>
                          <m:t>A</m:t>
                        </m:r>
                      </m:e>
                      <m:sub>
                        <m:r>
                          <m:t>1</m:t>
                        </m:r>
                      </m:sub>
                    </m:sSub>
                  </m:oMath>
                </a14:m>
                <a:r>
                  <a:rPr/>
                  <a:t>, 得命题公式</a:t>
                </a:r>
                <a14:m>
                  <m:oMath xmlns:m="http://schemas.openxmlformats.org/officeDocument/2006/math">
                    <m:r>
                      <m:t>B</m:t>
                    </m:r>
                  </m:oMath>
                </a14:m>
                <a:r>
                  <a:rPr/>
                  <a:t>. 若</a:t>
                </a:r>
                <a14:m>
                  <m:oMath xmlns:m="http://schemas.openxmlformats.org/officeDocument/2006/math">
                    <m:sSub>
                      <m:e>
                        <m:r>
                          <m:t>A</m:t>
                        </m:r>
                      </m:e>
                      <m:sub>
                        <m:r>
                          <m:t>1</m:t>
                        </m:r>
                      </m:sub>
                    </m:sSub>
                    <m:r>
                      <m:rPr>
                        <m:sty m:val="p"/>
                      </m:rPr>
                      <m:t>⇔</m:t>
                    </m:r>
                    <m:sSub>
                      <m:e>
                        <m:r>
                          <m:t>B</m:t>
                        </m:r>
                      </m:e>
                      <m:sub>
                        <m:r>
                          <m:t>1</m:t>
                        </m:r>
                      </m:sub>
                    </m:sSub>
                  </m:oMath>
                </a14:m>
                <a:r>
                  <a:rPr/>
                  <a:t>, 则</a:t>
                </a:r>
                <a14:m>
                  <m:oMath xmlns:m="http://schemas.openxmlformats.org/officeDocument/2006/math">
                    <m:r>
                      <m:t>A</m:t>
                    </m:r>
                    <m:r>
                      <m:rPr>
                        <m:sty m:val="p"/>
                      </m:rPr>
                      <m:t>⇔</m:t>
                    </m:r>
                    <m:r>
                      <m:t>B</m:t>
                    </m:r>
                  </m:oMath>
                </a14:m>
                <a:r>
                  <a:rPr/>
                  <a:t>.</a:t>
                </a:r>
              </a:p>
              <a:p>
                <a:pPr lvl="0" indent="0" marL="0">
                  <a:buNone/>
                </a:pPr>
                <a:r>
                  <a:rPr/>
                  <a:t>对命题公式:</a:t>
                </a:r>
              </a:p>
              <a:p>
                <a:pPr lvl="0" indent="0" marL="0">
                  <a:buNone/>
                </a:pPr>
                <a14:m>
                  <m:oMathPara xmlns:m="http://schemas.openxmlformats.org/officeDocument/2006/math">
                    <m:oMathParaPr>
                      <m:jc m:val="center"/>
                    </m:oMathParaPr>
                    <m:oMath>
                      <m:d>
                        <m:dPr>
                          <m:begChr m:val="("/>
                          <m:endChr m:val=")"/>
                          <m:sepChr m:val=""/>
                          <m:grow/>
                        </m:dPr>
                        <m:e>
                          <m:r>
                            <m:t>p</m:t>
                          </m:r>
                          <m:r>
                            <m:rPr>
                              <m:sty m:val="p"/>
                            </m:rPr>
                            <m:t>→</m:t>
                          </m:r>
                          <m:r>
                            <m:t>q</m:t>
                          </m:r>
                        </m:e>
                      </m:d>
                      <m:r>
                        <m:rPr>
                          <m:sty m:val="p"/>
                        </m:rPr>
                        <m:t>∧</m:t>
                      </m:r>
                      <m:r>
                        <m:t>r</m:t>
                      </m:r>
                    </m:oMath>
                  </m:oMathPara>
                </a14:m>
              </a:p>
              <a:p>
                <a:pPr lvl="0" indent="0" marL="0">
                  <a:buNone/>
                </a:pPr>
                <a:r>
                  <a:rPr/>
                  <a:t>若用公式</a:t>
                </a:r>
                <a14:m>
                  <m:oMath xmlns:m="http://schemas.openxmlformats.org/officeDocument/2006/math">
                    <m:r>
                      <m:rPr>
                        <m:sty m:val="p"/>
                      </m:rPr>
                      <m:t>¬</m:t>
                    </m:r>
                    <m:r>
                      <m:t>p</m:t>
                    </m:r>
                    <m:r>
                      <m:rPr>
                        <m:sty m:val="p"/>
                      </m:rPr>
                      <m:t>∨</m:t>
                    </m:r>
                    <m:r>
                      <m:t>q</m:t>
                    </m:r>
                  </m:oMath>
                </a14:m>
                <a:r>
                  <a:rPr/>
                  <a:t>取代公式</a:t>
                </a:r>
                <a14:m>
                  <m:oMath xmlns:m="http://schemas.openxmlformats.org/officeDocument/2006/math">
                    <m:r>
                      <m:t>p</m:t>
                    </m:r>
                    <m:r>
                      <m:rPr>
                        <m:sty m:val="p"/>
                      </m:rPr>
                      <m:t>→</m:t>
                    </m:r>
                    <m:r>
                      <m:t>q</m:t>
                    </m:r>
                  </m:oMath>
                </a14:m>
                <a:r>
                  <a:rPr/>
                  <a:t>可得公式</a:t>
                </a:r>
              </a:p>
              <a:p>
                <a:pPr lvl="0" indent="0" marL="0">
                  <a:buNone/>
                </a:pPr>
                <a14:m>
                  <m:oMathPara xmlns:m="http://schemas.openxmlformats.org/officeDocument/2006/math">
                    <m:oMathParaPr>
                      <m:jc m:val="center"/>
                    </m:oMathParaPr>
                    <m:oMath>
                      <m:d>
                        <m:dPr>
                          <m:begChr m:val="("/>
                          <m:endChr m:val=")"/>
                          <m:sepChr m:val=""/>
                          <m:grow/>
                        </m:dPr>
                        <m:e>
                          <m:r>
                            <m:rPr>
                              <m:sty m:val="p"/>
                            </m:rPr>
                            <m:t>¬</m:t>
                          </m:r>
                          <m:r>
                            <m:t>p</m:t>
                          </m:r>
                          <m:r>
                            <m:rPr>
                              <m:sty m:val="p"/>
                            </m:rPr>
                            <m:t>∨</m:t>
                          </m:r>
                          <m:r>
                            <m:t>q</m:t>
                          </m:r>
                        </m:e>
                      </m:d>
                      <m:r>
                        <m:rPr>
                          <m:sty m:val="p"/>
                        </m:rPr>
                        <m:t>∧</m:t>
                      </m:r>
                      <m:r>
                        <m:t>r</m:t>
                      </m:r>
                      <m:r>
                        <m:rPr>
                          <m:sty m:val="p"/>
                        </m:rPr>
                        <m:t>.</m:t>
                      </m:r>
                    </m:oMath>
                  </m:oMathPara>
                </a14:m>
              </a:p>
              <a:p>
                <a:pPr lvl="0" indent="0" marL="0">
                  <a:buNone/>
                </a:pPr>
                <a:r>
                  <a:rPr/>
                  <a:t>因为:</a:t>
                </a:r>
              </a:p>
              <a:p>
                <a:pPr lvl="0" indent="0" marL="0">
                  <a:buNone/>
                </a:pPr>
                <a14:m>
                  <m:oMathPara xmlns:m="http://schemas.openxmlformats.org/officeDocument/2006/math">
                    <m:oMathParaPr>
                      <m:jc m:val="center"/>
                    </m:oMathParaPr>
                    <m:oMath>
                      <m:d>
                        <m:dPr>
                          <m:begChr m:val="("/>
                          <m:endChr m:val=")"/>
                          <m:sepChr m:val=""/>
                          <m:grow/>
                        </m:dPr>
                        <m:e>
                          <m:r>
                            <m:t>p</m:t>
                          </m:r>
                          <m:r>
                            <m:rPr>
                              <m:sty m:val="p"/>
                            </m:rPr>
                            <m:t>→</m:t>
                          </m:r>
                          <m:r>
                            <m:t>q</m:t>
                          </m:r>
                        </m:e>
                      </m:d>
                      <m:r>
                        <m:rPr>
                          <m:sty m:val="p"/>
                        </m:rPr>
                        <m:t>⇔</m:t>
                      </m:r>
                      <m:d>
                        <m:dPr>
                          <m:begChr m:val="("/>
                          <m:endChr m:val=")"/>
                          <m:sepChr m:val=""/>
                          <m:grow/>
                        </m:dPr>
                        <m:e>
                          <m:r>
                            <m:rPr>
                              <m:sty m:val="p"/>
                            </m:rPr>
                            <m:t>¬</m:t>
                          </m:r>
                          <m:r>
                            <m:t>p</m:t>
                          </m:r>
                          <m:r>
                            <m:rPr>
                              <m:sty m:val="p"/>
                            </m:rPr>
                            <m:t>∨</m:t>
                          </m:r>
                          <m:r>
                            <m:t>q</m:t>
                          </m:r>
                        </m:e>
                      </m:d>
                    </m:oMath>
                  </m:oMathPara>
                </a14:m>
              </a:p>
              <a:p>
                <a:pPr lvl="0" indent="0" marL="0">
                  <a:buNone/>
                </a:pPr>
                <a:r>
                  <a:rPr/>
                  <a:t>所以: </a:t>
                </a:r>
                <a14:m>
                  <m:oMath xmlns:m="http://schemas.openxmlformats.org/officeDocument/2006/math">
                    <m:d>
                      <m:dPr>
                        <m:begChr m:val="("/>
                        <m:endChr m:val=")"/>
                        <m:sepChr m:val=""/>
                        <m:grow/>
                      </m:dPr>
                      <m:e>
                        <m:r>
                          <m:t>p</m:t>
                        </m:r>
                        <m:r>
                          <m:rPr>
                            <m:sty m:val="p"/>
                          </m:rPr>
                          <m:t>→</m:t>
                        </m:r>
                        <m:r>
                          <m:t>q</m:t>
                        </m:r>
                      </m:e>
                    </m:d>
                    <m:r>
                      <m:rPr>
                        <m:sty m:val="p"/>
                      </m:rPr>
                      <m:t>∧</m:t>
                    </m:r>
                    <m:r>
                      <m:t>r</m:t>
                    </m:r>
                    <m:r>
                      <m:rPr>
                        <m:sty m:val="p"/>
                      </m:rPr>
                      <m:t>⇔</m:t>
                    </m:r>
                    <m:d>
                      <m:dPr>
                        <m:begChr m:val="("/>
                        <m:endChr m:val=")"/>
                        <m:sepChr m:val=""/>
                        <m:grow/>
                      </m:dPr>
                      <m:e>
                        <m:r>
                          <m:rPr>
                            <m:sty m:val="p"/>
                          </m:rPr>
                          <m:t>¬</m:t>
                        </m:r>
                        <m:r>
                          <m:t>p</m:t>
                        </m:r>
                        <m:r>
                          <m:rPr>
                            <m:sty m:val="p"/>
                          </m:rPr>
                          <m:t>∨</m:t>
                        </m:r>
                        <m:r>
                          <m:t>q</m:t>
                        </m:r>
                      </m:e>
                    </m:d>
                    <m:r>
                      <m:rPr>
                        <m:sty m:val="p"/>
                      </m:rPr>
                      <m:t>∧</m:t>
                    </m:r>
                    <m:r>
                      <m:t>r</m:t>
                    </m:r>
                    <m:r>
                      <m:rPr>
                        <m:sty m:val="p"/>
                      </m:rPr>
                      <m:t>.</m:t>
                    </m:r>
                  </m:oMath>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有了代入规则和置换规则, 就可以利用已知等价式来推演出一些更为复杂的等价式.</a:t>
                </a:r>
              </a:p>
              <a:p>
                <a:pPr lvl="0" indent="0" marL="0">
                  <a:buNone/>
                </a:pPr>
                <a:r>
                  <a:rPr/>
                  <a:t>这种利用已知等价式、代入规则和置换规则来推演复杂等价式的方法称为</a:t>
                </a:r>
                <a:r>
                  <a:rPr b="1"/>
                  <a:t>公式推演法</a:t>
                </a:r>
                <a:r>
                  <a:rPr/>
                  <a:t>, 又称等值演算法.</a:t>
                </a:r>
              </a:p>
              <a:p>
                <a:pPr lvl="0" indent="0" marL="0">
                  <a:buNone/>
                </a:pPr>
                <a:r>
                  <a:rPr/>
                  <a:t>求证: </a:t>
                </a:r>
                <a14:m>
                  <m:oMath xmlns:m="http://schemas.openxmlformats.org/officeDocument/2006/math">
                    <m:r>
                      <m:t>r</m:t>
                    </m:r>
                    <m:r>
                      <m:rPr>
                        <m:sty m:val="p"/>
                      </m:rPr>
                      <m:t>→</m:t>
                    </m:r>
                    <m:d>
                      <m:dPr>
                        <m:begChr m:val="("/>
                        <m:endChr m:val=")"/>
                        <m:sepChr m:val=""/>
                        <m:grow/>
                      </m:dPr>
                      <m:e>
                        <m:r>
                          <m:t>p</m:t>
                        </m:r>
                        <m:r>
                          <m:rPr>
                            <m:sty m:val="p"/>
                          </m:rPr>
                          <m:t>→</m:t>
                        </m:r>
                        <m:r>
                          <m:t>q</m:t>
                        </m:r>
                      </m:e>
                    </m:d>
                    <m:r>
                      <m:rPr>
                        <m:sty m:val="p"/>
                      </m:rPr>
                      <m:t>⇔</m:t>
                    </m:r>
                    <m:r>
                      <m:t>r</m:t>
                    </m:r>
                    <m:r>
                      <m:rPr>
                        <m:sty m:val="p"/>
                      </m:rPr>
                      <m:t>→</m:t>
                    </m:r>
                    <m:r>
                      <m:rPr>
                        <m:sty m:val="p"/>
                      </m:rPr>
                      <m:t>¬</m:t>
                    </m:r>
                    <m:d>
                      <m:dPr>
                        <m:begChr m:val="("/>
                        <m:endChr m:val=")"/>
                        <m:sepChr m:val=""/>
                        <m:grow/>
                      </m:dPr>
                      <m:e>
                        <m:r>
                          <m:t>p</m:t>
                        </m:r>
                        <m:r>
                          <m:rPr>
                            <m:sty m:val="p"/>
                          </m:rPr>
                          <m:t>∧</m:t>
                        </m:r>
                        <m:r>
                          <m:rPr>
                            <m:sty m:val="p"/>
                          </m:rPr>
                          <m:t>¬</m:t>
                        </m:r>
                        <m:r>
                          <m:t>q</m:t>
                        </m:r>
                      </m:e>
                    </m:d>
                    <m:r>
                      <m:rPr>
                        <m:sty m:val="p"/>
                      </m:rPr>
                      <m:t>.</m:t>
                    </m:r>
                  </m:oMath>
                </a14:m>
              </a:p>
              <a:p>
                <a:pPr lvl="0" indent="0" marL="0">
                  <a:buNone/>
                </a:pPr>
                <a:r>
                  <a:rPr/>
                  <a:t>证明:</a:t>
                </a:r>
              </a:p>
              <a:p>
                <a:pPr lvl="0" indent="0" marL="0">
                  <a:buNone/>
                </a:pPr>
                <a14:m>
                  <m:oMathPara xmlns:m="http://schemas.openxmlformats.org/officeDocument/2006/math">
                    <m:oMathParaPr>
                      <m:jc m:val="center"/>
                    </m:oMathParaPr>
                    <m:oMath>
                      <m:r>
                        <m:t>r</m:t>
                      </m:r>
                      <m:r>
                        <m:rPr>
                          <m:sty m:val="p"/>
                        </m:rPr>
                        <m:t>→</m:t>
                      </m:r>
                      <m:d>
                        <m:dPr>
                          <m:begChr m:val="("/>
                          <m:endChr m:val=")"/>
                          <m:sepChr m:val=""/>
                          <m:grow/>
                        </m:dPr>
                        <m:e>
                          <m:r>
                            <m:t>p</m:t>
                          </m:r>
                          <m:r>
                            <m:rPr>
                              <m:sty m:val="p"/>
                            </m:rPr>
                            <m:t>→</m:t>
                          </m:r>
                          <m:r>
                            <m:t>q</m:t>
                          </m:r>
                        </m:e>
                      </m:d>
                      <m:r>
                        <m:rPr>
                          <m:sty m:val="p"/>
                        </m:rPr>
                        <m:t>⇔</m:t>
                      </m:r>
                      <m:r>
                        <m:t>r</m:t>
                      </m:r>
                      <m:r>
                        <m:rPr>
                          <m:sty m:val="p"/>
                        </m:rPr>
                        <m:t>→</m:t>
                      </m:r>
                      <m:d>
                        <m:dPr>
                          <m:begChr m:val="("/>
                          <m:endChr m:val=")"/>
                          <m:sepChr m:val=""/>
                          <m:grow/>
                        </m:dPr>
                        <m:e>
                          <m:r>
                            <m:rPr>
                              <m:sty m:val="p"/>
                            </m:rPr>
                            <m:t>¬</m:t>
                          </m:r>
                          <m:r>
                            <m:t>p</m:t>
                          </m:r>
                          <m:r>
                            <m:rPr>
                              <m:sty m:val="p"/>
                            </m:rPr>
                            <m:t>∨</m:t>
                          </m:r>
                          <m:r>
                            <m:t>q</m:t>
                          </m:r>
                        </m:e>
                      </m:d>
                    </m:oMath>
                  </m:oMathPara>
                </a14:m>
              </a:p>
              <a:p>
                <a:pPr lvl="0" indent="0" marL="0">
                  <a:buNone/>
                </a:pPr>
                <a14:m>
                  <m:oMathPara xmlns:m="http://schemas.openxmlformats.org/officeDocument/2006/math">
                    <m:oMathParaPr>
                      <m:jc m:val="center"/>
                    </m:oMathParaPr>
                    <m:oMath>
                      <m:r>
                        <m:rPr>
                          <m:sty m:val="p"/>
                        </m:rPr>
                        <m:t>⇔</m:t>
                      </m:r>
                      <m:r>
                        <m:t>r</m:t>
                      </m:r>
                      <m:r>
                        <m:rPr>
                          <m:sty m:val="p"/>
                        </m:rPr>
                        <m:t>→</m:t>
                      </m:r>
                      <m:r>
                        <m:rPr>
                          <m:sty m:val="p"/>
                        </m:rPr>
                        <m:t>¬</m:t>
                      </m:r>
                      <m:d>
                        <m:dPr>
                          <m:begChr m:val="("/>
                          <m:endChr m:val=")"/>
                          <m:sepChr m:val=""/>
                          <m:grow/>
                        </m:dPr>
                        <m:e>
                          <m:r>
                            <m:rPr>
                              <m:sty m:val="p"/>
                            </m:rPr>
                            <m:t>¬</m:t>
                          </m:r>
                          <m:r>
                            <m:rPr>
                              <m:sty m:val="p"/>
                            </m:rPr>
                            <m:t>¬</m:t>
                          </m:r>
                          <m:r>
                            <m:t>p</m:t>
                          </m:r>
                          <m:r>
                            <m:rPr>
                              <m:sty m:val="p"/>
                            </m:rPr>
                            <m:t>∧</m:t>
                          </m:r>
                          <m:r>
                            <m:rPr>
                              <m:sty m:val="p"/>
                            </m:rPr>
                            <m:t>¬</m:t>
                          </m:r>
                          <m:r>
                            <m:t>q</m:t>
                          </m:r>
                        </m:e>
                      </m:d>
                    </m:oMath>
                  </m:oMathPara>
                </a14:m>
              </a:p>
              <a:p>
                <a:pPr lvl="0" indent="0" marL="0">
                  <a:buNone/>
                </a:pPr>
                <a14:m>
                  <m:oMathPara xmlns:m="http://schemas.openxmlformats.org/officeDocument/2006/math">
                    <m:oMathParaPr>
                      <m:jc m:val="center"/>
                    </m:oMathParaPr>
                    <m:oMath>
                      <m:r>
                        <m:rPr>
                          <m:sty m:val="p"/>
                        </m:rPr>
                        <m:t>⇔</m:t>
                      </m:r>
                      <m:r>
                        <m:t>r</m:t>
                      </m:r>
                      <m:r>
                        <m:rPr>
                          <m:sty m:val="p"/>
                        </m:rPr>
                        <m:t>→</m:t>
                      </m:r>
                      <m:r>
                        <m:rPr>
                          <m:sty m:val="p"/>
                        </m:rPr>
                        <m:t>¬</m:t>
                      </m:r>
                      <m:d>
                        <m:dPr>
                          <m:begChr m:val="("/>
                          <m:endChr m:val=")"/>
                          <m:sepChr m:val=""/>
                          <m:grow/>
                        </m:dPr>
                        <m:e>
                          <m:r>
                            <m:t>p</m:t>
                          </m:r>
                          <m:r>
                            <m:rPr>
                              <m:sty m:val="p"/>
                            </m:rPr>
                            <m:t>∧</m:t>
                          </m:r>
                          <m:r>
                            <m:rPr>
                              <m:sty m:val="p"/>
                            </m:rPr>
                            <m:t>¬</m:t>
                          </m:r>
                          <m:r>
                            <m:t>q</m:t>
                          </m:r>
                        </m:e>
                      </m:d>
                    </m:oMath>
                  </m:oMathPara>
                </a14:m>
              </a:p>
              <a:p>
                <a:pPr lvl="0" indent="0" marL="0">
                  <a:buNone/>
                </a:pPr>
                <a:r>
                  <a:rPr/>
                  <a:t>故</a:t>
                </a:r>
                <a14:m>
                  <m:oMath xmlns:m="http://schemas.openxmlformats.org/officeDocument/2006/math">
                    <m:r>
                      <m:t>r</m:t>
                    </m:r>
                    <m:r>
                      <m:rPr>
                        <m:sty m:val="p"/>
                      </m:rPr>
                      <m:t>→</m:t>
                    </m:r>
                    <m:d>
                      <m:dPr>
                        <m:begChr m:val="("/>
                        <m:endChr m:val=")"/>
                        <m:sepChr m:val=""/>
                        <m:grow/>
                      </m:dPr>
                      <m:e>
                        <m:r>
                          <m:t>p</m:t>
                        </m:r>
                        <m:r>
                          <m:rPr>
                            <m:sty m:val="p"/>
                          </m:rPr>
                          <m:t>→</m:t>
                        </m:r>
                        <m:r>
                          <m:t>q</m:t>
                        </m:r>
                      </m:e>
                    </m:d>
                    <m:r>
                      <m:rPr>
                        <m:sty m:val="p"/>
                      </m:rPr>
                      <m:t>⇔</m:t>
                    </m:r>
                    <m:r>
                      <m:t>r</m:t>
                    </m:r>
                    <m:r>
                      <m:rPr>
                        <m:sty m:val="p"/>
                      </m:rPr>
                      <m:t>→</m:t>
                    </m:r>
                    <m:r>
                      <m:rPr>
                        <m:sty m:val="p"/>
                      </m:rPr>
                      <m:t>¬</m:t>
                    </m:r>
                    <m:d>
                      <m:dPr>
                        <m:begChr m:val="("/>
                        <m:endChr m:val=")"/>
                        <m:sepChr m:val=""/>
                        <m:grow/>
                      </m:dPr>
                      <m:e>
                        <m:r>
                          <m:t>p</m:t>
                        </m:r>
                        <m:r>
                          <m:rPr>
                            <m:sty m:val="p"/>
                          </m:rPr>
                          <m:t>∧</m:t>
                        </m:r>
                        <m:r>
                          <m:rPr>
                            <m:sty m:val="p"/>
                          </m:rPr>
                          <m:t>¬</m:t>
                        </m:r>
                        <m:r>
                          <m:t>q</m:t>
                        </m:r>
                      </m:e>
                    </m:d>
                  </m:oMath>
                </a14:m>
                <a:r>
                  <a:rPr/>
                  <a:t>.</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求证: </a:t>
                </a:r>
                <a14:m>
                  <m:oMath xmlns:m="http://schemas.openxmlformats.org/officeDocument/2006/math">
                    <m:d>
                      <m:dPr>
                        <m:begChr m:val="("/>
                        <m:endChr m:val=")"/>
                        <m:sepChr m:val=""/>
                        <m:grow/>
                      </m:dPr>
                      <m:e>
                        <m:r>
                          <m:t>p</m:t>
                        </m:r>
                        <m:r>
                          <m:rPr>
                            <m:sty m:val="p"/>
                          </m:rPr>
                          <m:t>→</m:t>
                        </m:r>
                        <m:r>
                          <m:t>q</m:t>
                        </m:r>
                      </m:e>
                    </m:d>
                    <m:r>
                      <m:rPr>
                        <m:sty m:val="p"/>
                      </m:rPr>
                      <m:t>∧</m:t>
                    </m:r>
                    <m:d>
                      <m:dPr>
                        <m:begChr m:val="("/>
                        <m:endChr m:val=")"/>
                        <m:sepChr m:val=""/>
                        <m:grow/>
                      </m:dPr>
                      <m:e>
                        <m:r>
                          <m:t>r</m:t>
                        </m:r>
                        <m:r>
                          <m:rPr>
                            <m:sty m:val="p"/>
                          </m:rPr>
                          <m:t>→</m:t>
                        </m:r>
                        <m:r>
                          <m:t>q</m:t>
                        </m:r>
                      </m:e>
                    </m:d>
                    <m:r>
                      <m:rPr>
                        <m:sty m:val="p"/>
                      </m:rPr>
                      <m:t>⇔</m:t>
                    </m:r>
                    <m:d>
                      <m:dPr>
                        <m:begChr m:val="("/>
                        <m:endChr m:val=")"/>
                        <m:sepChr m:val=""/>
                        <m:grow/>
                      </m:dPr>
                      <m:e>
                        <m:r>
                          <m:t>p</m:t>
                        </m:r>
                        <m:r>
                          <m:rPr>
                            <m:sty m:val="p"/>
                          </m:rPr>
                          <m:t>∨</m:t>
                        </m:r>
                        <m:r>
                          <m:t>r</m:t>
                        </m:r>
                      </m:e>
                    </m:d>
                    <m:r>
                      <m:rPr>
                        <m:sty m:val="p"/>
                      </m:rPr>
                      <m:t>→</m:t>
                    </m:r>
                    <m:r>
                      <m:t>q</m:t>
                    </m:r>
                  </m:oMath>
                </a14:m>
                <a:r>
                  <a:rPr/>
                  <a:t>.</a:t>
                </a:r>
              </a:p>
              <a:p>
                <a:pPr lvl="0" indent="0" marL="0">
                  <a:buNone/>
                </a:pPr>
                <a:r>
                  <a:rPr/>
                  <a:t>证明:</a:t>
                </a:r>
              </a:p>
              <a:p>
                <a:pPr lvl="0" indent="0" marL="0">
                  <a:buNone/>
                </a:pPr>
                <a14:m>
                  <m:oMathPara xmlns:m="http://schemas.openxmlformats.org/officeDocument/2006/math">
                    <m:oMathParaPr>
                      <m:jc m:val="center"/>
                    </m:oMathParaPr>
                    <m:oMath>
                      <m:d>
                        <m:dPr>
                          <m:begChr m:val="("/>
                          <m:endChr m:val=")"/>
                          <m:sepChr m:val=""/>
                          <m:grow/>
                        </m:dPr>
                        <m:e>
                          <m:r>
                            <m:t>p</m:t>
                          </m:r>
                          <m:r>
                            <m:rPr>
                              <m:sty m:val="p"/>
                            </m:rPr>
                            <m:t>→</m:t>
                          </m:r>
                          <m:r>
                            <m:t>q</m:t>
                          </m:r>
                        </m:e>
                      </m:d>
                      <m:r>
                        <m:rPr>
                          <m:sty m:val="p"/>
                        </m:rPr>
                        <m:t>∧</m:t>
                      </m:r>
                      <m:d>
                        <m:dPr>
                          <m:begChr m:val="("/>
                          <m:endChr m:val=")"/>
                          <m:sepChr m:val=""/>
                          <m:grow/>
                        </m:dPr>
                        <m:e>
                          <m:r>
                            <m:t>r</m:t>
                          </m:r>
                          <m:r>
                            <m:rPr>
                              <m:sty m:val="p"/>
                            </m:rPr>
                            <m:t>→</m:t>
                          </m:r>
                          <m:r>
                            <m:t>q</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rPr>
                              <m:sty m:val="p"/>
                            </m:rPr>
                            <m:t>¬</m:t>
                          </m:r>
                          <m:r>
                            <m:t>p</m:t>
                          </m:r>
                          <m:r>
                            <m:rPr>
                              <m:sty m:val="p"/>
                            </m:rPr>
                            <m:t>∨</m:t>
                          </m:r>
                          <m:r>
                            <m:t>q</m:t>
                          </m:r>
                        </m:e>
                      </m:d>
                      <m:r>
                        <m:rPr>
                          <m:sty m:val="p"/>
                        </m:rPr>
                        <m:t>∧</m:t>
                      </m:r>
                      <m:d>
                        <m:dPr>
                          <m:begChr m:val="("/>
                          <m:endChr m:val=")"/>
                          <m:sepChr m:val=""/>
                          <m:grow/>
                        </m:dPr>
                        <m:e>
                          <m:r>
                            <m:rPr>
                              <m:sty m:val="p"/>
                            </m:rPr>
                            <m:t>¬</m:t>
                          </m:r>
                          <m:r>
                            <m:t>r</m:t>
                          </m:r>
                          <m:r>
                            <m:rPr>
                              <m:sty m:val="p"/>
                            </m:rPr>
                            <m:t>∨</m:t>
                          </m:r>
                          <m:r>
                            <m:t>q</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rPr>
                              <m:sty m:val="p"/>
                            </m:rPr>
                            <m:t>¬</m:t>
                          </m:r>
                          <m:r>
                            <m:t>p</m:t>
                          </m:r>
                          <m:r>
                            <m:rPr>
                              <m:sty m:val="p"/>
                            </m:rPr>
                            <m:t>∧</m:t>
                          </m:r>
                          <m:r>
                            <m:rPr>
                              <m:sty m:val="p"/>
                            </m:rPr>
                            <m:t>¬</m:t>
                          </m:r>
                          <m:r>
                            <m:t>r</m:t>
                          </m:r>
                        </m:e>
                      </m:d>
                      <m:r>
                        <m:rPr>
                          <m:sty m:val="p"/>
                        </m:rPr>
                        <m:t>∨</m:t>
                      </m:r>
                      <m:r>
                        <m:t>q</m:t>
                      </m:r>
                    </m:oMath>
                  </m:oMathPara>
                </a14:m>
              </a:p>
              <a:p>
                <a:pPr lvl="0" indent="0" marL="0">
                  <a:buNone/>
                </a:pPr>
                <a14:m>
                  <m:oMathPara xmlns:m="http://schemas.openxmlformats.org/officeDocument/2006/math">
                    <m:oMathParaPr>
                      <m:jc m:val="center"/>
                    </m:oMathParaPr>
                    <m:oMath>
                      <m:r>
                        <m:rPr>
                          <m:sty m:val="p"/>
                        </m:rPr>
                        <m:t>⇔</m:t>
                      </m:r>
                      <m:r>
                        <m:rPr>
                          <m:sty m:val="p"/>
                        </m:rPr>
                        <m:t>¬</m:t>
                      </m:r>
                      <m:d>
                        <m:dPr>
                          <m:begChr m:val="("/>
                          <m:endChr m:val=")"/>
                          <m:sepChr m:val=""/>
                          <m:grow/>
                        </m:dPr>
                        <m:e>
                          <m:r>
                            <m:t>p</m:t>
                          </m:r>
                          <m:r>
                            <m:rPr>
                              <m:sty m:val="p"/>
                            </m:rPr>
                            <m:t>∨</m:t>
                          </m:r>
                          <m:r>
                            <m:t>r</m:t>
                          </m:r>
                        </m:e>
                      </m:d>
                      <m:r>
                        <m:rPr>
                          <m:sty m:val="p"/>
                        </m:rPr>
                        <m:t>∨</m:t>
                      </m:r>
                      <m:r>
                        <m:t>q</m:t>
                      </m:r>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p</m:t>
                          </m:r>
                          <m:r>
                            <m:rPr>
                              <m:sty m:val="p"/>
                            </m:rPr>
                            <m:t>∨</m:t>
                          </m:r>
                          <m:r>
                            <m:t>r</m:t>
                          </m:r>
                        </m:e>
                      </m:d>
                      <m:r>
                        <m:rPr>
                          <m:sty m:val="p"/>
                        </m:rPr>
                        <m:t>→</m:t>
                      </m:r>
                      <m:r>
                        <m:t>q</m:t>
                      </m:r>
                    </m:oMath>
                  </m:oMathPara>
                </a14:m>
              </a:p>
              <a:p>
                <a:pPr lvl="0" indent="0" marL="0">
                  <a:buNone/>
                </a:pPr>
                <a:r>
                  <a:rPr/>
                  <a:t>所以</a:t>
                </a:r>
                <a14:m>
                  <m:oMath xmlns:m="http://schemas.openxmlformats.org/officeDocument/2006/math">
                    <m:d>
                      <m:dPr>
                        <m:begChr m:val="("/>
                        <m:endChr m:val=")"/>
                        <m:sepChr m:val=""/>
                        <m:grow/>
                      </m:dPr>
                      <m:e>
                        <m:r>
                          <m:t>p</m:t>
                        </m:r>
                        <m:r>
                          <m:rPr>
                            <m:sty m:val="p"/>
                          </m:rPr>
                          <m:t>→</m:t>
                        </m:r>
                        <m:r>
                          <m:t>q</m:t>
                        </m:r>
                      </m:e>
                    </m:d>
                    <m:r>
                      <m:rPr>
                        <m:sty m:val="p"/>
                      </m:rPr>
                      <m:t>∧</m:t>
                    </m:r>
                    <m:d>
                      <m:dPr>
                        <m:begChr m:val="("/>
                        <m:endChr m:val=")"/>
                        <m:sepChr m:val=""/>
                        <m:grow/>
                      </m:dPr>
                      <m:e>
                        <m:r>
                          <m:t>r</m:t>
                        </m:r>
                        <m:r>
                          <m:rPr>
                            <m:sty m:val="p"/>
                          </m:rPr>
                          <m:t>→</m:t>
                        </m:r>
                        <m:r>
                          <m:t>q</m:t>
                        </m:r>
                      </m:e>
                    </m:d>
                    <m:r>
                      <m:rPr>
                        <m:sty m:val="p"/>
                      </m:rPr>
                      <m:t>⇔</m:t>
                    </m:r>
                    <m:d>
                      <m:dPr>
                        <m:begChr m:val="("/>
                        <m:endChr m:val=")"/>
                        <m:sepChr m:val=""/>
                        <m:grow/>
                      </m:dPr>
                      <m:e>
                        <m:r>
                          <m:t>p</m:t>
                        </m:r>
                        <m:r>
                          <m:rPr>
                            <m:sty m:val="p"/>
                          </m:rPr>
                          <m:t>∨</m:t>
                        </m:r>
                        <m:r>
                          <m:t>r</m:t>
                        </m:r>
                      </m:e>
                    </m:d>
                    <m:r>
                      <m:rPr>
                        <m:sty m:val="p"/>
                      </m:rPr>
                      <m:t>→</m:t>
                    </m:r>
                    <m:r>
                      <m:t>q</m:t>
                    </m:r>
                  </m:oMath>
                </a14:m>
                <a:r>
                  <a:rPr/>
                  <a:t>.</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求证: </a:t>
                </a:r>
                <a14:m>
                  <m:oMath xmlns:m="http://schemas.openxmlformats.org/officeDocument/2006/math">
                    <m:d>
                      <m:dPr>
                        <m:begChr m:val="("/>
                        <m:endChr m:val=")"/>
                        <m:sepChr m:val=""/>
                        <m:grow/>
                      </m:dPr>
                      <m:e>
                        <m:r>
                          <m:t>p</m:t>
                        </m:r>
                        <m:r>
                          <m:rPr>
                            <m:sty m:val="p"/>
                          </m:rPr>
                          <m:t>∧</m:t>
                        </m:r>
                        <m:r>
                          <m:t>q</m:t>
                        </m:r>
                      </m:e>
                    </m:d>
                    <m:r>
                      <m:rPr>
                        <m:sty m:val="p"/>
                      </m:rPr>
                      <m:t>∨</m:t>
                    </m:r>
                    <m:d>
                      <m:dPr>
                        <m:begChr m:val="("/>
                        <m:endChr m:val=")"/>
                        <m:sepChr m:val=""/>
                        <m:grow/>
                      </m:dPr>
                      <m:e>
                        <m:r>
                          <m:rPr>
                            <m:sty m:val="p"/>
                          </m:rPr>
                          <m:t>¬</m:t>
                        </m:r>
                        <m:r>
                          <m:t>p</m:t>
                        </m:r>
                        <m:r>
                          <m:rPr>
                            <m:sty m:val="p"/>
                          </m:rPr>
                          <m:t>∨</m:t>
                        </m:r>
                        <m:d>
                          <m:dPr>
                            <m:begChr m:val="("/>
                            <m:endChr m:val=")"/>
                            <m:sepChr m:val=""/>
                            <m:grow/>
                          </m:dPr>
                          <m:e>
                            <m:r>
                              <m:rPr>
                                <m:sty m:val="p"/>
                              </m:rPr>
                              <m:t>¬</m:t>
                            </m:r>
                            <m:r>
                              <m:t>p</m:t>
                            </m:r>
                            <m:r>
                              <m:rPr>
                                <m:sty m:val="p"/>
                              </m:rPr>
                              <m:t>∨</m:t>
                            </m:r>
                            <m:r>
                              <m:t>q</m:t>
                            </m:r>
                          </m:e>
                        </m:d>
                      </m:e>
                    </m:d>
                    <m:r>
                      <m:rPr>
                        <m:sty m:val="p"/>
                      </m:rPr>
                      <m:t>⇔</m:t>
                    </m:r>
                    <m:r>
                      <m:rPr>
                        <m:sty m:val="p"/>
                      </m:rPr>
                      <m:t>¬</m:t>
                    </m:r>
                    <m:r>
                      <m:t>p</m:t>
                    </m:r>
                    <m:r>
                      <m:rPr>
                        <m:sty m:val="p"/>
                      </m:rPr>
                      <m:t>∨</m:t>
                    </m:r>
                    <m:r>
                      <m:t>q</m:t>
                    </m:r>
                  </m:oMath>
                </a14:m>
                <a:r>
                  <a:rPr/>
                  <a:t>.</a:t>
                </a:r>
              </a:p>
              <a:p>
                <a:pPr lvl="0" indent="0" marL="0">
                  <a:buNone/>
                </a:pPr>
                <a:r>
                  <a:rPr/>
                  <a:t>证明:</a:t>
                </a:r>
              </a:p>
              <a:p>
                <a:pPr lvl="0" indent="0" marL="0">
                  <a:buNone/>
                </a:pPr>
                <a14:m>
                  <m:oMathPara xmlns:m="http://schemas.openxmlformats.org/officeDocument/2006/math">
                    <m:oMathParaPr>
                      <m:jc m:val="center"/>
                    </m:oMathParaPr>
                    <m:oMath>
                      <m:d>
                        <m:dPr>
                          <m:begChr m:val="("/>
                          <m:endChr m:val=")"/>
                          <m:sepChr m:val=""/>
                          <m:grow/>
                        </m:dPr>
                        <m:e>
                          <m:r>
                            <m:t>p</m:t>
                          </m:r>
                          <m:r>
                            <m:rPr>
                              <m:sty m:val="p"/>
                            </m:rPr>
                            <m:t>∧</m:t>
                          </m:r>
                          <m:r>
                            <m:t>q</m:t>
                          </m:r>
                        </m:e>
                      </m:d>
                      <m:r>
                        <m:rPr>
                          <m:sty m:val="p"/>
                        </m:rPr>
                        <m:t>∨</m:t>
                      </m:r>
                      <m:d>
                        <m:dPr>
                          <m:begChr m:val="("/>
                          <m:endChr m:val=")"/>
                          <m:sepChr m:val=""/>
                          <m:grow/>
                        </m:dPr>
                        <m:e>
                          <m:r>
                            <m:rPr>
                              <m:sty m:val="p"/>
                            </m:rPr>
                            <m:t>¬</m:t>
                          </m:r>
                          <m:r>
                            <m:t>p</m:t>
                          </m:r>
                          <m:r>
                            <m:rPr>
                              <m:sty m:val="p"/>
                            </m:rPr>
                            <m:t>∨</m:t>
                          </m:r>
                          <m:d>
                            <m:dPr>
                              <m:begChr m:val="("/>
                              <m:endChr m:val=")"/>
                              <m:sepChr m:val=""/>
                              <m:grow/>
                            </m:dPr>
                            <m:e>
                              <m:r>
                                <m:rPr>
                                  <m:sty m:val="p"/>
                                </m:rPr>
                                <m:t>¬</m:t>
                              </m:r>
                              <m:r>
                                <m:t>p</m:t>
                              </m:r>
                              <m:r>
                                <m:rPr>
                                  <m:sty m:val="p"/>
                                </m:rPr>
                                <m:t>∨</m:t>
                              </m:r>
                              <m:r>
                                <m:t>q</m:t>
                              </m:r>
                            </m:e>
                          </m:d>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p</m:t>
                          </m:r>
                          <m:r>
                            <m:rPr>
                              <m:sty m:val="p"/>
                            </m:rPr>
                            <m:t>∧</m:t>
                          </m:r>
                          <m:r>
                            <m:t>q</m:t>
                          </m:r>
                        </m:e>
                      </m:d>
                      <m:r>
                        <m:rPr>
                          <m:sty m:val="p"/>
                        </m:rPr>
                        <m:t>∨</m:t>
                      </m:r>
                      <m:d>
                        <m:dPr>
                          <m:begChr m:val="("/>
                          <m:endChr m:val=")"/>
                          <m:sepChr m:val=""/>
                          <m:grow/>
                        </m:dPr>
                        <m:e>
                          <m:d>
                            <m:dPr>
                              <m:begChr m:val="("/>
                              <m:endChr m:val=")"/>
                              <m:sepChr m:val=""/>
                              <m:grow/>
                            </m:dPr>
                            <m:e>
                              <m:r>
                                <m:rPr>
                                  <m:sty m:val="p"/>
                                </m:rPr>
                                <m:t>¬</m:t>
                              </m:r>
                              <m:r>
                                <m:t>p</m:t>
                              </m:r>
                              <m:r>
                                <m:rPr>
                                  <m:sty m:val="p"/>
                                </m:rPr>
                                <m:t>∨</m:t>
                              </m:r>
                              <m:r>
                                <m:rPr>
                                  <m:sty m:val="p"/>
                                </m:rPr>
                                <m:t>¬</m:t>
                              </m:r>
                              <m:r>
                                <m:t>p</m:t>
                              </m:r>
                            </m:e>
                          </m:d>
                          <m:r>
                            <m:rPr>
                              <m:sty m:val="p"/>
                            </m:rPr>
                            <m:t>∨</m:t>
                          </m:r>
                          <m:r>
                            <m:t>q</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p</m:t>
                          </m:r>
                          <m:r>
                            <m:rPr>
                              <m:sty m:val="p"/>
                            </m:rPr>
                            <m:t>∧</m:t>
                          </m:r>
                          <m:r>
                            <m:t>q</m:t>
                          </m:r>
                        </m:e>
                      </m:d>
                      <m:r>
                        <m:rPr>
                          <m:sty m:val="p"/>
                        </m:rPr>
                        <m:t>∨</m:t>
                      </m:r>
                      <m:d>
                        <m:dPr>
                          <m:begChr m:val="("/>
                          <m:endChr m:val=")"/>
                          <m:sepChr m:val=""/>
                          <m:grow/>
                        </m:dPr>
                        <m:e>
                          <m:r>
                            <m:rPr>
                              <m:sty m:val="p"/>
                            </m:rPr>
                            <m:t>¬</m:t>
                          </m:r>
                          <m:r>
                            <m:t>p</m:t>
                          </m:r>
                          <m:r>
                            <m:rPr>
                              <m:sty m:val="p"/>
                            </m:rPr>
                            <m:t>∨</m:t>
                          </m:r>
                          <m:r>
                            <m:t>q</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rPr>
                              <m:sty m:val="p"/>
                            </m:rPr>
                            <m:t>¬</m:t>
                          </m:r>
                          <m:r>
                            <m:t>p</m:t>
                          </m:r>
                          <m:r>
                            <m:rPr>
                              <m:sty m:val="p"/>
                            </m:rPr>
                            <m:t>∨</m:t>
                          </m:r>
                          <m:r>
                            <m:t>q</m:t>
                          </m:r>
                        </m:e>
                      </m:d>
                      <m:r>
                        <m:rPr>
                          <m:sty m:val="p"/>
                        </m:rPr>
                        <m:t>∨</m:t>
                      </m:r>
                      <m:d>
                        <m:dPr>
                          <m:begChr m:val="("/>
                          <m:endChr m:val=")"/>
                          <m:sepChr m:val=""/>
                          <m:grow/>
                        </m:dPr>
                        <m:e>
                          <m:r>
                            <m:t>p</m:t>
                          </m:r>
                          <m:r>
                            <m:rPr>
                              <m:sty m:val="p"/>
                            </m:rPr>
                            <m:t>∧</m:t>
                          </m:r>
                          <m:r>
                            <m:t>q</m:t>
                          </m:r>
                        </m:e>
                      </m:d>
                    </m:oMath>
                  </m:oMathPara>
                </a14:m>
              </a:p>
              <a:p>
                <a:pPr lvl="0" indent="0" marL="0">
                  <a:buNone/>
                </a:pPr>
                <a14:m>
                  <m:oMathPara xmlns:m="http://schemas.openxmlformats.org/officeDocument/2006/math">
                    <m:oMathParaPr>
                      <m:jc m:val="center"/>
                    </m:oMathParaPr>
                    <m:oMath>
                      <m:r>
                        <m:rPr>
                          <m:sty m:val="p"/>
                        </m:rPr>
                        <m:t>⇔</m:t>
                      </m:r>
                      <m:r>
                        <m:rPr>
                          <m:sty m:val="p"/>
                        </m:rPr>
                        <m:t>¬</m:t>
                      </m:r>
                      <m:r>
                        <m:t>p</m:t>
                      </m:r>
                      <m:r>
                        <m:rPr>
                          <m:sty m:val="p"/>
                        </m:rPr>
                        <m:t>∨</m:t>
                      </m:r>
                      <m:d>
                        <m:dPr>
                          <m:begChr m:val="("/>
                          <m:endChr m:val=")"/>
                          <m:sepChr m:val=""/>
                          <m:grow/>
                        </m:dPr>
                        <m:e>
                          <m:r>
                            <m:t>q</m:t>
                          </m:r>
                          <m:r>
                            <m:rPr>
                              <m:sty m:val="p"/>
                            </m:rPr>
                            <m:t>∨</m:t>
                          </m:r>
                          <m:d>
                            <m:dPr>
                              <m:begChr m:val="("/>
                              <m:endChr m:val=")"/>
                              <m:sepChr m:val=""/>
                              <m:grow/>
                            </m:dPr>
                            <m:e>
                              <m:r>
                                <m:t>p</m:t>
                              </m:r>
                              <m:r>
                                <m:rPr>
                                  <m:sty m:val="p"/>
                                </m:rPr>
                                <m:t>∧</m:t>
                              </m:r>
                              <m:r>
                                <m:t>q</m:t>
                              </m:r>
                            </m:e>
                          </m:d>
                        </m:e>
                      </m:d>
                    </m:oMath>
                  </m:oMathPara>
                </a14:m>
              </a:p>
              <a:p>
                <a:pPr lvl="0" indent="0" marL="0">
                  <a:buNone/>
                </a:pPr>
                <a14:m>
                  <m:oMathPara xmlns:m="http://schemas.openxmlformats.org/officeDocument/2006/math">
                    <m:oMathParaPr>
                      <m:jc m:val="center"/>
                    </m:oMathParaPr>
                    <m:oMath>
                      <m:r>
                        <m:rPr>
                          <m:sty m:val="p"/>
                        </m:rPr>
                        <m:t>⇔</m:t>
                      </m:r>
                      <m:r>
                        <m:rPr>
                          <m:sty m:val="p"/>
                        </m:rPr>
                        <m:t>¬</m:t>
                      </m:r>
                      <m:r>
                        <m:t>p</m:t>
                      </m:r>
                      <m:r>
                        <m:rPr>
                          <m:sty m:val="p"/>
                        </m:rPr>
                        <m:t>∨</m:t>
                      </m:r>
                      <m:r>
                        <m:t>q</m:t>
                      </m:r>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求证: </a:t>
                </a:r>
                <a14:m>
                  <m:oMath xmlns:m="http://schemas.openxmlformats.org/officeDocument/2006/math">
                    <m:d>
                      <m:dPr>
                        <m:begChr m:val="("/>
                        <m:endChr m:val=")"/>
                        <m:sepChr m:val=""/>
                        <m:grow/>
                      </m:dPr>
                      <m:e>
                        <m:d>
                          <m:dPr>
                            <m:begChr m:val="("/>
                            <m:endChr m:val=")"/>
                            <m:sepChr m:val=""/>
                            <m:grow/>
                          </m:dPr>
                          <m:e>
                            <m:r>
                              <m:t>p</m:t>
                            </m:r>
                            <m:r>
                              <m:rPr>
                                <m:sty m:val="p"/>
                              </m:rPr>
                              <m:t>∨</m:t>
                            </m:r>
                            <m:r>
                              <m:t>q</m:t>
                            </m:r>
                          </m:e>
                        </m:d>
                        <m:r>
                          <m:rPr>
                            <m:sty m:val="p"/>
                          </m:rPr>
                          <m:t>∧</m:t>
                        </m:r>
                        <m:r>
                          <m:rPr>
                            <m:sty m:val="p"/>
                          </m:rPr>
                          <m:t>¬</m:t>
                        </m:r>
                        <m:d>
                          <m:dPr>
                            <m:begChr m:val="("/>
                            <m:endChr m:val=")"/>
                            <m:sepChr m:val=""/>
                            <m:grow/>
                          </m:dPr>
                          <m:e>
                            <m:r>
                              <m:rPr>
                                <m:sty m:val="p"/>
                              </m:rPr>
                              <m:t>¬</m:t>
                            </m:r>
                            <m:r>
                              <m:t>p</m:t>
                            </m:r>
                            <m:r>
                              <m:rPr>
                                <m:sty m:val="p"/>
                              </m:rPr>
                              <m:t>∧</m:t>
                            </m:r>
                            <m:d>
                              <m:dPr>
                                <m:begChr m:val="("/>
                                <m:endChr m:val=")"/>
                                <m:sepChr m:val=""/>
                                <m:grow/>
                              </m:dPr>
                              <m:e>
                                <m:r>
                                  <m:rPr>
                                    <m:sty m:val="p"/>
                                  </m:rPr>
                                  <m:t>¬</m:t>
                                </m:r>
                                <m:r>
                                  <m:t>q</m:t>
                                </m:r>
                                <m:r>
                                  <m:rPr>
                                    <m:sty m:val="p"/>
                                  </m:rPr>
                                  <m:t>∨</m:t>
                                </m:r>
                                <m:r>
                                  <m:rPr>
                                    <m:sty m:val="p"/>
                                  </m:rPr>
                                  <m:t>¬</m:t>
                                </m:r>
                                <m:r>
                                  <m:t>r</m:t>
                                </m:r>
                              </m:e>
                            </m:d>
                          </m:e>
                        </m:d>
                      </m:e>
                    </m:d>
                    <m:r>
                      <m:rPr>
                        <m:sty m:val="p"/>
                      </m:rPr>
                      <m:t>∨</m:t>
                    </m:r>
                    <m:d>
                      <m:dPr>
                        <m:begChr m:val="("/>
                        <m:endChr m:val=")"/>
                        <m:sepChr m:val=""/>
                        <m:grow/>
                      </m:dPr>
                      <m:e>
                        <m:d>
                          <m:dPr>
                            <m:begChr m:val="("/>
                            <m:endChr m:val=")"/>
                            <m:sepChr m:val=""/>
                            <m:grow/>
                          </m:dPr>
                          <m:e>
                            <m:r>
                              <m:rPr>
                                <m:sty m:val="p"/>
                              </m:rPr>
                              <m:t>¬</m:t>
                            </m:r>
                            <m:r>
                              <m:t>p</m:t>
                            </m:r>
                            <m:r>
                              <m:rPr>
                                <m:sty m:val="p"/>
                              </m:rPr>
                              <m:t>∧</m:t>
                            </m:r>
                            <m:r>
                              <m:rPr>
                                <m:sty m:val="p"/>
                              </m:rPr>
                              <m:t>¬</m:t>
                            </m:r>
                            <m:r>
                              <m:t>q</m:t>
                            </m:r>
                          </m:e>
                        </m:d>
                        <m:r>
                          <m:rPr>
                            <m:sty m:val="p"/>
                          </m:rPr>
                          <m:t>∨</m:t>
                        </m:r>
                        <m:d>
                          <m:dPr>
                            <m:begChr m:val="("/>
                            <m:endChr m:val=")"/>
                            <m:sepChr m:val=""/>
                            <m:grow/>
                          </m:dPr>
                          <m:e>
                            <m:r>
                              <m:rPr>
                                <m:sty m:val="p"/>
                              </m:rPr>
                              <m:t>¬</m:t>
                            </m:r>
                            <m:r>
                              <m:t>p</m:t>
                            </m:r>
                            <m:r>
                              <m:rPr>
                                <m:sty m:val="p"/>
                              </m:rPr>
                              <m:t>∧</m:t>
                            </m:r>
                            <m:r>
                              <m:rPr>
                                <m:sty m:val="p"/>
                              </m:rPr>
                              <m:t>¬</m:t>
                            </m:r>
                            <m:r>
                              <m:t>r</m:t>
                            </m:r>
                          </m:e>
                        </m:d>
                      </m:e>
                    </m:d>
                    <m:r>
                      <m:rPr>
                        <m:sty m:val="p"/>
                      </m:rPr>
                      <m:t>⇔</m:t>
                    </m:r>
                    <m:r>
                      <m:t>T</m:t>
                    </m:r>
                  </m:oMath>
                </a14:m>
                <a:r>
                  <a:rPr/>
                  <a:t>.</a:t>
                </a:r>
              </a:p>
              <a:p>
                <a:pPr lvl="0" indent="0" marL="0">
                  <a:buNone/>
                </a:pPr>
                <a:r>
                  <a:rPr/>
                  <a:t>证明:</a:t>
                </a:r>
              </a:p>
              <a:p>
                <a:pPr lvl="0" indent="0" marL="0">
                  <a:buNone/>
                </a:pPr>
                <a14:m>
                  <m:oMathPara xmlns:m="http://schemas.openxmlformats.org/officeDocument/2006/math">
                    <m:oMathParaPr>
                      <m:jc m:val="center"/>
                    </m:oMathParaPr>
                    <m:oMath>
                      <m:d>
                        <m:dPr>
                          <m:begChr m:val="("/>
                          <m:endChr m:val=")"/>
                          <m:sepChr m:val=""/>
                          <m:grow/>
                        </m:dPr>
                        <m:e>
                          <m:d>
                            <m:dPr>
                              <m:begChr m:val="("/>
                              <m:endChr m:val=")"/>
                              <m:sepChr m:val=""/>
                              <m:grow/>
                            </m:dPr>
                            <m:e>
                              <m:r>
                                <m:t>p</m:t>
                              </m:r>
                              <m:r>
                                <m:rPr>
                                  <m:sty m:val="p"/>
                                </m:rPr>
                                <m:t>∨</m:t>
                              </m:r>
                              <m:r>
                                <m:t>q</m:t>
                              </m:r>
                            </m:e>
                          </m:d>
                          <m:r>
                            <m:rPr>
                              <m:sty m:val="p"/>
                            </m:rPr>
                            <m:t>∧</m:t>
                          </m:r>
                          <m:r>
                            <m:rPr>
                              <m:sty m:val="p"/>
                            </m:rPr>
                            <m:t>¬</m:t>
                          </m:r>
                          <m:d>
                            <m:dPr>
                              <m:begChr m:val="("/>
                              <m:endChr m:val=")"/>
                              <m:sepChr m:val=""/>
                              <m:grow/>
                            </m:dPr>
                            <m:e>
                              <m:r>
                                <m:rPr>
                                  <m:sty m:val="p"/>
                                </m:rPr>
                                <m:t>¬</m:t>
                              </m:r>
                              <m:r>
                                <m:t>p</m:t>
                              </m:r>
                              <m:r>
                                <m:rPr>
                                  <m:sty m:val="p"/>
                                </m:rPr>
                                <m:t>∧</m:t>
                              </m:r>
                              <m:d>
                                <m:dPr>
                                  <m:begChr m:val="("/>
                                  <m:endChr m:val=")"/>
                                  <m:sepChr m:val=""/>
                                  <m:grow/>
                                </m:dPr>
                                <m:e>
                                  <m:r>
                                    <m:rPr>
                                      <m:sty m:val="p"/>
                                    </m:rPr>
                                    <m:t>¬</m:t>
                                  </m:r>
                                  <m:r>
                                    <m:t>q</m:t>
                                  </m:r>
                                  <m:r>
                                    <m:rPr>
                                      <m:sty m:val="p"/>
                                    </m:rPr>
                                    <m:t>∨</m:t>
                                  </m:r>
                                  <m:r>
                                    <m:rPr>
                                      <m:sty m:val="p"/>
                                    </m:rPr>
                                    <m:t>¬</m:t>
                                  </m:r>
                                  <m:r>
                                    <m:t>r</m:t>
                                  </m:r>
                                </m:e>
                              </m:d>
                            </m:e>
                          </m:d>
                        </m:e>
                      </m:d>
                      <m:r>
                        <m:rPr>
                          <m:sty m:val="p"/>
                        </m:rPr>
                        <m:t>∨</m:t>
                      </m:r>
                      <m:d>
                        <m:dPr>
                          <m:begChr m:val="("/>
                          <m:endChr m:val=")"/>
                          <m:sepChr m:val=""/>
                          <m:grow/>
                        </m:dPr>
                        <m:e>
                          <m:d>
                            <m:dPr>
                              <m:begChr m:val="("/>
                              <m:endChr m:val=")"/>
                              <m:sepChr m:val=""/>
                              <m:grow/>
                            </m:dPr>
                            <m:e>
                              <m:r>
                                <m:rPr>
                                  <m:sty m:val="p"/>
                                </m:rPr>
                                <m:t>¬</m:t>
                              </m:r>
                              <m:r>
                                <m:t>p</m:t>
                              </m:r>
                              <m:r>
                                <m:rPr>
                                  <m:sty m:val="p"/>
                                </m:rPr>
                                <m:t>∧</m:t>
                              </m:r>
                              <m:r>
                                <m:rPr>
                                  <m:sty m:val="p"/>
                                </m:rPr>
                                <m:t>¬</m:t>
                              </m:r>
                              <m:r>
                                <m:t>q</m:t>
                              </m:r>
                            </m:e>
                          </m:d>
                          <m:r>
                            <m:rPr>
                              <m:sty m:val="p"/>
                            </m:rPr>
                            <m:t>∨</m:t>
                          </m:r>
                          <m:d>
                            <m:dPr>
                              <m:begChr m:val="("/>
                              <m:endChr m:val=")"/>
                              <m:sepChr m:val=""/>
                              <m:grow/>
                            </m:dPr>
                            <m:e>
                              <m:r>
                                <m:rPr>
                                  <m:sty m:val="p"/>
                                </m:rPr>
                                <m:t>¬</m:t>
                              </m:r>
                              <m:r>
                                <m:t>p</m:t>
                              </m:r>
                              <m:r>
                                <m:rPr>
                                  <m:sty m:val="p"/>
                                </m:rPr>
                                <m:t>∧</m:t>
                              </m:r>
                              <m:r>
                                <m:rPr>
                                  <m:sty m:val="p"/>
                                </m:rPr>
                                <m:t>¬</m:t>
                              </m:r>
                              <m:r>
                                <m:t>r</m:t>
                              </m:r>
                            </m:e>
                          </m:d>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d>
                            <m:dPr>
                              <m:begChr m:val="("/>
                              <m:endChr m:val=")"/>
                              <m:sepChr m:val=""/>
                              <m:grow/>
                            </m:dPr>
                            <m:e>
                              <m:r>
                                <m:t>p</m:t>
                              </m:r>
                              <m:r>
                                <m:rPr>
                                  <m:sty m:val="p"/>
                                </m:rPr>
                                <m:t>∨</m:t>
                              </m:r>
                              <m:r>
                                <m:t>q</m:t>
                              </m:r>
                            </m:e>
                          </m:d>
                          <m:r>
                            <m:rPr>
                              <m:sty m:val="p"/>
                            </m:rPr>
                            <m:t>∧</m:t>
                          </m:r>
                          <m:r>
                            <m:rPr>
                              <m:sty m:val="p"/>
                            </m:rPr>
                            <m:t>¬</m:t>
                          </m:r>
                          <m:d>
                            <m:dPr>
                              <m:begChr m:val="("/>
                              <m:endChr m:val=")"/>
                              <m:sepChr m:val=""/>
                              <m:grow/>
                            </m:dPr>
                            <m:e>
                              <m:r>
                                <m:rPr>
                                  <m:sty m:val="p"/>
                                </m:rPr>
                                <m:t>¬</m:t>
                              </m:r>
                              <m:r>
                                <m:t>p</m:t>
                              </m:r>
                              <m:r>
                                <m:rPr>
                                  <m:sty m:val="p"/>
                                </m:rPr>
                                <m:t>∧</m:t>
                              </m:r>
                              <m:d>
                                <m:dPr>
                                  <m:begChr m:val="("/>
                                  <m:endChr m:val=")"/>
                                  <m:sepChr m:val=""/>
                                  <m:grow/>
                                </m:dPr>
                                <m:e>
                                  <m:r>
                                    <m:rPr>
                                      <m:sty m:val="p"/>
                                    </m:rPr>
                                    <m:t>¬</m:t>
                                  </m:r>
                                  <m:r>
                                    <m:t>q</m:t>
                                  </m:r>
                                  <m:r>
                                    <m:rPr>
                                      <m:sty m:val="p"/>
                                    </m:rPr>
                                    <m:t>∨</m:t>
                                  </m:r>
                                  <m:r>
                                    <m:rPr>
                                      <m:sty m:val="p"/>
                                    </m:rPr>
                                    <m:t>¬</m:t>
                                  </m:r>
                                  <m:r>
                                    <m:t>r</m:t>
                                  </m:r>
                                </m:e>
                              </m:d>
                            </m:e>
                          </m:d>
                        </m:e>
                      </m:d>
                      <m:r>
                        <m:rPr>
                          <m:sty m:val="p"/>
                        </m:rPr>
                        <m:t>∨</m:t>
                      </m:r>
                      <m:d>
                        <m:dPr>
                          <m:begChr m:val="("/>
                          <m:endChr m:val=")"/>
                          <m:sepChr m:val=""/>
                          <m:grow/>
                        </m:dPr>
                        <m:e>
                          <m:r>
                            <m:rPr>
                              <m:sty m:val="p"/>
                            </m:rPr>
                            <m:t>¬</m:t>
                          </m:r>
                          <m:d>
                            <m:dPr>
                              <m:begChr m:val="("/>
                              <m:endChr m:val=")"/>
                              <m:sepChr m:val=""/>
                              <m:grow/>
                            </m:dPr>
                            <m:e>
                              <m:r>
                                <m:t>p</m:t>
                              </m:r>
                              <m:r>
                                <m:rPr>
                                  <m:sty m:val="p"/>
                                </m:rPr>
                                <m:t>∨</m:t>
                              </m:r>
                              <m:r>
                                <m:t>q</m:t>
                              </m:r>
                            </m:e>
                          </m:d>
                          <m:r>
                            <m:rPr>
                              <m:sty m:val="p"/>
                            </m:rPr>
                            <m:t>∨</m:t>
                          </m:r>
                          <m:r>
                            <m:rPr>
                              <m:sty m:val="p"/>
                            </m:rPr>
                            <m:t>¬</m:t>
                          </m:r>
                          <m:d>
                            <m:dPr>
                              <m:begChr m:val="("/>
                              <m:endChr m:val=")"/>
                              <m:sepChr m:val=""/>
                              <m:grow/>
                            </m:dPr>
                            <m:e>
                              <m:r>
                                <m:t>p</m:t>
                              </m:r>
                              <m:r>
                                <m:rPr>
                                  <m:sty m:val="p"/>
                                </m:rPr>
                                <m:t>∨</m:t>
                              </m:r>
                              <m:r>
                                <m:t>r</m:t>
                              </m:r>
                            </m:e>
                          </m:d>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d>
                            <m:dPr>
                              <m:begChr m:val="("/>
                              <m:endChr m:val=")"/>
                              <m:sepChr m:val=""/>
                              <m:grow/>
                            </m:dPr>
                            <m:e>
                              <m:r>
                                <m:t>p</m:t>
                              </m:r>
                              <m:r>
                                <m:rPr>
                                  <m:sty m:val="p"/>
                                </m:rPr>
                                <m:t>∨</m:t>
                              </m:r>
                              <m:r>
                                <m:t>q</m:t>
                              </m:r>
                            </m:e>
                          </m:d>
                          <m:r>
                            <m:rPr>
                              <m:sty m:val="p"/>
                            </m:rPr>
                            <m:t>∧</m:t>
                          </m:r>
                          <m:d>
                            <m:dPr>
                              <m:begChr m:val="("/>
                              <m:endChr m:val=")"/>
                              <m:sepChr m:val=""/>
                              <m:grow/>
                            </m:dPr>
                            <m:e>
                              <m:r>
                                <m:t>p</m:t>
                              </m:r>
                              <m:r>
                                <m:rPr>
                                  <m:sty m:val="p"/>
                                </m:rPr>
                                <m:t>∨</m:t>
                              </m:r>
                              <m:d>
                                <m:dPr>
                                  <m:begChr m:val="("/>
                                  <m:endChr m:val=")"/>
                                  <m:sepChr m:val=""/>
                                  <m:grow/>
                                </m:dPr>
                                <m:e>
                                  <m:r>
                                    <m:t>q</m:t>
                                  </m:r>
                                  <m:r>
                                    <m:rPr>
                                      <m:sty m:val="p"/>
                                    </m:rPr>
                                    <m:t>∧</m:t>
                                  </m:r>
                                  <m:r>
                                    <m:t>r</m:t>
                                  </m:r>
                                </m:e>
                              </m:d>
                            </m:e>
                          </m:d>
                        </m:e>
                      </m:d>
                      <m:r>
                        <m:rPr>
                          <m:sty m:val="p"/>
                        </m:rPr>
                        <m:t>∨</m:t>
                      </m:r>
                      <m:d>
                        <m:dPr>
                          <m:begChr m:val="("/>
                          <m:endChr m:val=")"/>
                          <m:sepChr m:val=""/>
                          <m:grow/>
                        </m:dPr>
                        <m:e>
                          <m:r>
                            <m:rPr>
                              <m:sty m:val="p"/>
                            </m:rPr>
                            <m:t>¬</m:t>
                          </m:r>
                          <m:d>
                            <m:dPr>
                              <m:begChr m:val="("/>
                              <m:endChr m:val=")"/>
                              <m:sepChr m:val=""/>
                              <m:grow/>
                            </m:dPr>
                            <m:e>
                              <m:r>
                                <m:t>p</m:t>
                              </m:r>
                              <m:r>
                                <m:rPr>
                                  <m:sty m:val="p"/>
                                </m:rPr>
                                <m:t>∨</m:t>
                              </m:r>
                              <m:r>
                                <m:t>q</m:t>
                              </m:r>
                            </m:e>
                          </m:d>
                          <m:r>
                            <m:rPr>
                              <m:sty m:val="p"/>
                            </m:rPr>
                            <m:t>∨</m:t>
                          </m:r>
                          <m:r>
                            <m:rPr>
                              <m:sty m:val="p"/>
                            </m:rPr>
                            <m:t>¬</m:t>
                          </m:r>
                          <m:d>
                            <m:dPr>
                              <m:begChr m:val="("/>
                              <m:endChr m:val=")"/>
                              <m:sepChr m:val=""/>
                              <m:grow/>
                            </m:dPr>
                            <m:e>
                              <m:r>
                                <m:t>p</m:t>
                              </m:r>
                              <m:r>
                                <m:rPr>
                                  <m:sty m:val="p"/>
                                </m:rPr>
                                <m:t>∨</m:t>
                              </m:r>
                              <m:r>
                                <m:t>r</m:t>
                              </m:r>
                            </m:e>
                          </m:d>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d>
                            <m:dPr>
                              <m:begChr m:val="("/>
                              <m:endChr m:val=")"/>
                              <m:sepChr m:val=""/>
                              <m:grow/>
                            </m:dPr>
                            <m:e>
                              <m:r>
                                <m:t>p</m:t>
                              </m:r>
                              <m:r>
                                <m:rPr>
                                  <m:sty m:val="p"/>
                                </m:rPr>
                                <m:t>∨</m:t>
                              </m:r>
                              <m:r>
                                <m:t>q</m:t>
                              </m:r>
                            </m:e>
                          </m:d>
                          <m:r>
                            <m:rPr>
                              <m:sty m:val="p"/>
                            </m:rPr>
                            <m:t>∧</m:t>
                          </m:r>
                          <m:d>
                            <m:dPr>
                              <m:begChr m:val="("/>
                              <m:endChr m:val=")"/>
                              <m:sepChr m:val=""/>
                              <m:grow/>
                            </m:dPr>
                            <m:e>
                              <m:d>
                                <m:dPr>
                                  <m:begChr m:val="("/>
                                  <m:endChr m:val=")"/>
                                  <m:sepChr m:val=""/>
                                  <m:grow/>
                                </m:dPr>
                                <m:e>
                                  <m:r>
                                    <m:t>p</m:t>
                                  </m:r>
                                  <m:r>
                                    <m:rPr>
                                      <m:sty m:val="p"/>
                                    </m:rPr>
                                    <m:t>∨</m:t>
                                  </m:r>
                                  <m:r>
                                    <m:t>q</m:t>
                                  </m:r>
                                </m:e>
                              </m:d>
                              <m:r>
                                <m:rPr>
                                  <m:sty m:val="p"/>
                                </m:rPr>
                                <m:t>∧</m:t>
                              </m:r>
                              <m:d>
                                <m:dPr>
                                  <m:begChr m:val="("/>
                                  <m:endChr m:val=")"/>
                                  <m:sepChr m:val=""/>
                                  <m:grow/>
                                </m:dPr>
                                <m:e>
                                  <m:r>
                                    <m:t>p</m:t>
                                  </m:r>
                                  <m:r>
                                    <m:rPr>
                                      <m:sty m:val="p"/>
                                    </m:rPr>
                                    <m:t>∨</m:t>
                                  </m:r>
                                  <m:r>
                                    <m:t>r</m:t>
                                  </m:r>
                                </m:e>
                              </m:d>
                            </m:e>
                          </m:d>
                        </m:e>
                      </m:d>
                      <m:r>
                        <m:rPr>
                          <m:sty m:val="p"/>
                        </m:rPr>
                        <m:t>∨</m:t>
                      </m:r>
                      <m:d>
                        <m:dPr>
                          <m:begChr m:val="("/>
                          <m:endChr m:val=")"/>
                          <m:sepChr m:val=""/>
                          <m:grow/>
                        </m:dPr>
                        <m:e>
                          <m:r>
                            <m:rPr>
                              <m:sty m:val="p"/>
                            </m:rPr>
                            <m:t>¬</m:t>
                          </m:r>
                          <m:d>
                            <m:dPr>
                              <m:begChr m:val="("/>
                              <m:endChr m:val=")"/>
                              <m:sepChr m:val=""/>
                              <m:grow/>
                            </m:dPr>
                            <m:e>
                              <m:r>
                                <m:t>p</m:t>
                              </m:r>
                              <m:r>
                                <m:rPr>
                                  <m:sty m:val="p"/>
                                </m:rPr>
                                <m:t>∨</m:t>
                              </m:r>
                              <m:r>
                                <m:t>q</m:t>
                              </m:r>
                            </m:e>
                          </m:d>
                          <m:r>
                            <m:rPr>
                              <m:sty m:val="p"/>
                            </m:rPr>
                            <m:t>∨</m:t>
                          </m:r>
                          <m:r>
                            <m:rPr>
                              <m:sty m:val="p"/>
                            </m:rPr>
                            <m:t>¬</m:t>
                          </m:r>
                          <m:d>
                            <m:dPr>
                              <m:begChr m:val="("/>
                              <m:endChr m:val=")"/>
                              <m:sepChr m:val=""/>
                              <m:grow/>
                            </m:dPr>
                            <m:e>
                              <m:r>
                                <m:t>p</m:t>
                              </m:r>
                              <m:r>
                                <m:rPr>
                                  <m:sty m:val="p"/>
                                </m:rPr>
                                <m:t>∨</m:t>
                              </m:r>
                              <m:r>
                                <m:t>r</m:t>
                              </m:r>
                            </m:e>
                          </m:d>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d>
                            <m:dPr>
                              <m:begChr m:val="("/>
                              <m:endChr m:val=")"/>
                              <m:sepChr m:val=""/>
                              <m:grow/>
                            </m:dPr>
                            <m:e>
                              <m:r>
                                <m:t>p</m:t>
                              </m:r>
                              <m:r>
                                <m:rPr>
                                  <m:sty m:val="p"/>
                                </m:rPr>
                                <m:t>∨</m:t>
                              </m:r>
                              <m:r>
                                <m:t>q</m:t>
                              </m:r>
                            </m:e>
                          </m:d>
                          <m:r>
                            <m:rPr>
                              <m:sty m:val="p"/>
                            </m:rPr>
                            <m:t>∧</m:t>
                          </m:r>
                          <m:d>
                            <m:dPr>
                              <m:begChr m:val="("/>
                              <m:endChr m:val=")"/>
                              <m:sepChr m:val=""/>
                              <m:grow/>
                            </m:dPr>
                            <m:e>
                              <m:d>
                                <m:dPr>
                                  <m:begChr m:val="("/>
                                  <m:endChr m:val=")"/>
                                  <m:sepChr m:val=""/>
                                  <m:grow/>
                                </m:dPr>
                                <m:e>
                                  <m:r>
                                    <m:t>p</m:t>
                                  </m:r>
                                  <m:r>
                                    <m:rPr>
                                      <m:sty m:val="p"/>
                                    </m:rPr>
                                    <m:t>∨</m:t>
                                  </m:r>
                                  <m:r>
                                    <m:t>q</m:t>
                                  </m:r>
                                </m:e>
                              </m:d>
                              <m:r>
                                <m:rPr>
                                  <m:sty m:val="p"/>
                                </m:rPr>
                                <m:t>∧</m:t>
                              </m:r>
                              <m:d>
                                <m:dPr>
                                  <m:begChr m:val="("/>
                                  <m:endChr m:val=")"/>
                                  <m:sepChr m:val=""/>
                                  <m:grow/>
                                </m:dPr>
                                <m:e>
                                  <m:r>
                                    <m:t>p</m:t>
                                  </m:r>
                                  <m:r>
                                    <m:rPr>
                                      <m:sty m:val="p"/>
                                    </m:rPr>
                                    <m:t>∨</m:t>
                                  </m:r>
                                  <m:r>
                                    <m:t>r</m:t>
                                  </m:r>
                                </m:e>
                              </m:d>
                            </m:e>
                          </m:d>
                        </m:e>
                      </m:d>
                      <m:r>
                        <m:rPr>
                          <m:sty m:val="p"/>
                        </m:rPr>
                        <m:t>∨</m:t>
                      </m:r>
                      <m:r>
                        <m:rPr>
                          <m:sty m:val="p"/>
                        </m:rPr>
                        <m:t>¬</m:t>
                      </m:r>
                      <m:d>
                        <m:dPr>
                          <m:begChr m:val="("/>
                          <m:endChr m:val=")"/>
                          <m:sepChr m:val=""/>
                          <m:grow/>
                        </m:dPr>
                        <m:e>
                          <m:d>
                            <m:dPr>
                              <m:begChr m:val="("/>
                              <m:endChr m:val=")"/>
                              <m:sepChr m:val=""/>
                              <m:grow/>
                            </m:dPr>
                            <m:e>
                              <m:r>
                                <m:t>p</m:t>
                              </m:r>
                              <m:r>
                                <m:rPr>
                                  <m:sty m:val="p"/>
                                </m:rPr>
                                <m:t>∨</m:t>
                              </m:r>
                              <m:r>
                                <m:t>q</m:t>
                              </m:r>
                            </m:e>
                          </m:d>
                          <m:r>
                            <m:rPr>
                              <m:sty m:val="p"/>
                            </m:rPr>
                            <m:t>∧</m:t>
                          </m:r>
                          <m:d>
                            <m:dPr>
                              <m:begChr m:val="("/>
                              <m:endChr m:val=")"/>
                              <m:sepChr m:val=""/>
                              <m:grow/>
                            </m:dPr>
                            <m:e>
                              <m:r>
                                <m:t>p</m:t>
                              </m:r>
                              <m:r>
                                <m:rPr>
                                  <m:sty m:val="p"/>
                                </m:rPr>
                                <m:t>∨</m:t>
                              </m:r>
                              <m:r>
                                <m:t>r</m:t>
                              </m:r>
                            </m:e>
                          </m:d>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d>
                            <m:dPr>
                              <m:begChr m:val="("/>
                              <m:endChr m:val=")"/>
                              <m:sepChr m:val=""/>
                              <m:grow/>
                            </m:dPr>
                            <m:e>
                              <m:d>
                                <m:dPr>
                                  <m:begChr m:val="("/>
                                  <m:endChr m:val=")"/>
                                  <m:sepChr m:val=""/>
                                  <m:grow/>
                                </m:dPr>
                                <m:e>
                                  <m:r>
                                    <m:t>p</m:t>
                                  </m:r>
                                  <m:r>
                                    <m:rPr>
                                      <m:sty m:val="p"/>
                                    </m:rPr>
                                    <m:t>∨</m:t>
                                  </m:r>
                                  <m:r>
                                    <m:t>q</m:t>
                                  </m:r>
                                </m:e>
                              </m:d>
                              <m:r>
                                <m:rPr>
                                  <m:sty m:val="p"/>
                                </m:rPr>
                                <m:t>∧</m:t>
                              </m:r>
                              <m:d>
                                <m:dPr>
                                  <m:begChr m:val="("/>
                                  <m:endChr m:val=")"/>
                                  <m:sepChr m:val=""/>
                                  <m:grow/>
                                </m:dPr>
                                <m:e>
                                  <m:r>
                                    <m:t>p</m:t>
                                  </m:r>
                                  <m:r>
                                    <m:rPr>
                                      <m:sty m:val="p"/>
                                    </m:rPr>
                                    <m:t>∨</m:t>
                                  </m:r>
                                  <m:r>
                                    <m:t>q</m:t>
                                  </m:r>
                                </m:e>
                              </m:d>
                            </m:e>
                          </m:d>
                          <m:r>
                            <m:rPr>
                              <m:sty m:val="p"/>
                            </m:rPr>
                            <m:t>∧</m:t>
                          </m:r>
                          <m:d>
                            <m:dPr>
                              <m:begChr m:val="("/>
                              <m:endChr m:val=")"/>
                              <m:sepChr m:val=""/>
                              <m:grow/>
                            </m:dPr>
                            <m:e>
                              <m:r>
                                <m:t>p</m:t>
                              </m:r>
                              <m:r>
                                <m:rPr>
                                  <m:sty m:val="p"/>
                                </m:rPr>
                                <m:t>∨</m:t>
                              </m:r>
                              <m:r>
                                <m:t>r</m:t>
                              </m:r>
                            </m:e>
                          </m:d>
                        </m:e>
                      </m:d>
                      <m:r>
                        <m:rPr>
                          <m:sty m:val="p"/>
                        </m:rPr>
                        <m:t>∨</m:t>
                      </m:r>
                      <m:r>
                        <m:rPr>
                          <m:sty m:val="p"/>
                        </m:rPr>
                        <m:t>¬</m:t>
                      </m:r>
                      <m:d>
                        <m:dPr>
                          <m:begChr m:val="("/>
                          <m:endChr m:val=")"/>
                          <m:sepChr m:val=""/>
                          <m:grow/>
                        </m:dPr>
                        <m:e>
                          <m:d>
                            <m:dPr>
                              <m:begChr m:val="("/>
                              <m:endChr m:val=")"/>
                              <m:sepChr m:val=""/>
                              <m:grow/>
                            </m:dPr>
                            <m:e>
                              <m:r>
                                <m:t>p</m:t>
                              </m:r>
                              <m:r>
                                <m:rPr>
                                  <m:sty m:val="p"/>
                                </m:rPr>
                                <m:t>∨</m:t>
                              </m:r>
                              <m:r>
                                <m:t>q</m:t>
                              </m:r>
                            </m:e>
                          </m:d>
                          <m:r>
                            <m:rPr>
                              <m:sty m:val="p"/>
                            </m:rPr>
                            <m:t>∧</m:t>
                          </m:r>
                          <m:d>
                            <m:dPr>
                              <m:begChr m:val="("/>
                              <m:endChr m:val=")"/>
                              <m:sepChr m:val=""/>
                              <m:grow/>
                            </m:dPr>
                            <m:e>
                              <m:r>
                                <m:t>p</m:t>
                              </m:r>
                              <m:r>
                                <m:rPr>
                                  <m:sty m:val="p"/>
                                </m:rPr>
                                <m:t>∨</m:t>
                              </m:r>
                              <m:r>
                                <m:t>r</m:t>
                              </m:r>
                            </m:e>
                          </m:d>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d>
                            <m:dPr>
                              <m:begChr m:val="("/>
                              <m:endChr m:val=")"/>
                              <m:sepChr m:val=""/>
                              <m:grow/>
                            </m:dPr>
                            <m:e>
                              <m:r>
                                <m:t>p</m:t>
                              </m:r>
                              <m:r>
                                <m:rPr>
                                  <m:sty m:val="p"/>
                                </m:rPr>
                                <m:t>∨</m:t>
                              </m:r>
                              <m:r>
                                <m:t>q</m:t>
                              </m:r>
                            </m:e>
                          </m:d>
                          <m:r>
                            <m:rPr>
                              <m:sty m:val="p"/>
                            </m:rPr>
                            <m:t>∧</m:t>
                          </m:r>
                          <m:d>
                            <m:dPr>
                              <m:begChr m:val="("/>
                              <m:endChr m:val=")"/>
                              <m:sepChr m:val=""/>
                              <m:grow/>
                            </m:dPr>
                            <m:e>
                              <m:r>
                                <m:t>p</m:t>
                              </m:r>
                              <m:r>
                                <m:rPr>
                                  <m:sty m:val="p"/>
                                </m:rPr>
                                <m:t>∨</m:t>
                              </m:r>
                              <m:r>
                                <m:t>r</m:t>
                              </m:r>
                            </m:e>
                          </m:d>
                        </m:e>
                      </m:d>
                      <m:r>
                        <m:rPr>
                          <m:sty m:val="p"/>
                        </m:rPr>
                        <m:t>∨</m:t>
                      </m:r>
                      <m:r>
                        <m:rPr>
                          <m:sty m:val="p"/>
                        </m:rPr>
                        <m:t>¬</m:t>
                      </m:r>
                      <m:d>
                        <m:dPr>
                          <m:begChr m:val="("/>
                          <m:endChr m:val=")"/>
                          <m:sepChr m:val=""/>
                          <m:grow/>
                        </m:dPr>
                        <m:e>
                          <m:d>
                            <m:dPr>
                              <m:begChr m:val="("/>
                              <m:endChr m:val=")"/>
                              <m:sepChr m:val=""/>
                              <m:grow/>
                            </m:dPr>
                            <m:e>
                              <m:r>
                                <m:t>p</m:t>
                              </m:r>
                              <m:r>
                                <m:rPr>
                                  <m:sty m:val="p"/>
                                </m:rPr>
                                <m:t>∨</m:t>
                              </m:r>
                              <m:r>
                                <m:t>q</m:t>
                              </m:r>
                            </m:e>
                          </m:d>
                          <m:r>
                            <m:rPr>
                              <m:sty m:val="p"/>
                            </m:rPr>
                            <m:t>∧</m:t>
                          </m:r>
                          <m:d>
                            <m:dPr>
                              <m:begChr m:val="("/>
                              <m:endChr m:val=")"/>
                              <m:sepChr m:val=""/>
                              <m:grow/>
                            </m:dPr>
                            <m:e>
                              <m:r>
                                <m:t>p</m:t>
                              </m:r>
                              <m:r>
                                <m:rPr>
                                  <m:sty m:val="p"/>
                                </m:rPr>
                                <m:t>∨</m:t>
                              </m:r>
                              <m:r>
                                <m:t>r</m:t>
                              </m:r>
                            </m:e>
                          </m:d>
                        </m:e>
                      </m:d>
                    </m:oMath>
                  </m:oMathPara>
                </a14:m>
              </a:p>
              <a:p>
                <a:pPr lvl="0" indent="0" marL="0">
                  <a:buNone/>
                </a:pPr>
                <a14:m>
                  <m:oMathPara xmlns:m="http://schemas.openxmlformats.org/officeDocument/2006/math">
                    <m:oMathParaPr>
                      <m:jc m:val="center"/>
                    </m:oMathParaPr>
                    <m:oMath>
                      <m:r>
                        <m:rPr>
                          <m:sty m:val="p"/>
                        </m:rPr>
                        <m:t>⇔</m:t>
                      </m:r>
                      <m:r>
                        <m:t>T</m:t>
                      </m:r>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indent="0" marL="0">
              <a:buNone/>
            </a:pPr>
            <a:r>
              <a:rPr/>
              <a:t>一个小学生考试后回家跟他的爸爸, 妈妈和阿姨说:“我今天数学, 语文考试的成绩都排在班级前三名”, 他让三人猜猜他具体排在第几名.三人猜测结果如下:</a:t>
            </a:r>
          </a:p>
          <a:p>
            <a:pPr lvl="0"/>
            <a:r>
              <a:rPr/>
              <a:t>爸爸:数学第一, 语文第三;</a:t>
            </a:r>
          </a:p>
          <a:p>
            <a:pPr lvl="0"/>
            <a:r>
              <a:rPr/>
              <a:t>妈妈:数学第二, 语文第三;</a:t>
            </a:r>
          </a:p>
          <a:p>
            <a:pPr lvl="0"/>
            <a:r>
              <a:rPr/>
              <a:t>阿姨:数学第一, 语文第二.</a:t>
            </a:r>
          </a:p>
          <a:p>
            <a:pPr lvl="0" indent="0" marL="0">
              <a:buNone/>
            </a:pPr>
            <a:r>
              <a:rPr/>
              <a:t>听完猜测后, 小学生不紧不慢地说:“你们有一人说的全对, 另两人各说对了一个”, 试用推演法分析小学生的两科成绩排名.</a:t>
            </a:r>
          </a:p>
        </p:txBody>
      </p:sp>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解: 设命题</a:t>
                </a:r>
              </a:p>
              <a:p>
                <a:pPr lvl="0"/>
                <a14:m>
                  <m:oMath xmlns:m="http://schemas.openxmlformats.org/officeDocument/2006/math">
                    <m:r>
                      <m:t>p</m:t>
                    </m:r>
                  </m:oMath>
                </a14:m>
                <a:r>
                  <a:rPr/>
                  <a:t>: 数学第一;</a:t>
                </a:r>
              </a:p>
              <a:p>
                <a:pPr lvl="0"/>
                <a14:m>
                  <m:oMath xmlns:m="http://schemas.openxmlformats.org/officeDocument/2006/math">
                    <m:r>
                      <m:t>q</m:t>
                    </m:r>
                  </m:oMath>
                </a14:m>
                <a:r>
                  <a:rPr/>
                  <a:t>: 数学第二;</a:t>
                </a:r>
              </a:p>
              <a:p>
                <a:pPr lvl="0"/>
                <a14:m>
                  <m:oMath xmlns:m="http://schemas.openxmlformats.org/officeDocument/2006/math">
                    <m:r>
                      <m:t>r</m:t>
                    </m:r>
                  </m:oMath>
                </a14:m>
                <a:r>
                  <a:rPr/>
                  <a:t>: 语文第二;</a:t>
                </a:r>
              </a:p>
              <a:p>
                <a:pPr lvl="0"/>
                <a14:m>
                  <m:oMath xmlns:m="http://schemas.openxmlformats.org/officeDocument/2006/math">
                    <m:r>
                      <m:t>s</m:t>
                    </m:r>
                  </m:oMath>
                </a14:m>
                <a:r>
                  <a:rPr/>
                  <a:t>: 语文第三.</a:t>
                </a:r>
              </a:p>
              <a:p>
                <a:pPr lvl="0" indent="0" marL="0">
                  <a:buNone/>
                </a:pPr>
                <a14:m>
                  <m:oMath xmlns:m="http://schemas.openxmlformats.org/officeDocument/2006/math">
                    <m:r>
                      <m:t>p</m:t>
                    </m:r>
                    <m:r>
                      <m:rPr>
                        <m:sty m:val="p"/>
                      </m:rPr>
                      <m:t>,</m:t>
                    </m:r>
                    <m:r>
                      <m:t>q</m:t>
                    </m:r>
                    <m:r>
                      <m:rPr>
                        <m:sty m:val="p"/>
                      </m:rPr>
                      <m:t>,</m:t>
                    </m:r>
                    <m:r>
                      <m:t>r</m:t>
                    </m:r>
                    <m:r>
                      <m:rPr>
                        <m:sty m:val="p"/>
                      </m:rPr>
                      <m:t>,</m:t>
                    </m:r>
                    <m:r>
                      <m:t>s</m:t>
                    </m:r>
                  </m:oMath>
                </a14:m>
                <a:r>
                  <a:rPr/>
                  <a:t>中必有两个真命题, 两个假命题.设:</a:t>
                </a:r>
              </a:p>
              <a:p>
                <a:pPr lvl="0"/>
                <a:r>
                  <a:rPr/>
                  <a:t>爸爸的判断为:</a:t>
                </a:r>
                <a14:m>
                  <m:oMath xmlns:m="http://schemas.openxmlformats.org/officeDocument/2006/math">
                    <m:sSub>
                      <m:e>
                        <m:r>
                          <m:t>A</m:t>
                        </m:r>
                      </m:e>
                      <m:sub>
                        <m:r>
                          <m:t>1</m:t>
                        </m:r>
                      </m:sub>
                    </m:sSub>
                    <m:r>
                      <m:rPr>
                        <m:sty m:val="p"/>
                      </m:rPr>
                      <m:t>=</m:t>
                    </m:r>
                    <m:r>
                      <m:t>p</m:t>
                    </m:r>
                    <m:r>
                      <m:rPr>
                        <m:sty m:val="p"/>
                      </m:rPr>
                      <m:t>∧</m:t>
                    </m:r>
                    <m:r>
                      <m:t>s</m:t>
                    </m:r>
                  </m:oMath>
                </a14:m>
              </a:p>
              <a:p>
                <a:pPr lvl="0"/>
                <a:r>
                  <a:rPr/>
                  <a:t>妈妈的判断为:</a:t>
                </a:r>
                <a14:m>
                  <m:oMath xmlns:m="http://schemas.openxmlformats.org/officeDocument/2006/math">
                    <m:sSub>
                      <m:e>
                        <m:r>
                          <m:t>A</m:t>
                        </m:r>
                      </m:e>
                      <m:sub>
                        <m:r>
                          <m:t>2</m:t>
                        </m:r>
                      </m:sub>
                    </m:sSub>
                    <m:r>
                      <m:rPr>
                        <m:sty m:val="p"/>
                      </m:rPr>
                      <m:t>=</m:t>
                    </m:r>
                    <m:r>
                      <m:t>q</m:t>
                    </m:r>
                    <m:r>
                      <m:rPr>
                        <m:sty m:val="p"/>
                      </m:rPr>
                      <m:t>∧</m:t>
                    </m:r>
                    <m:r>
                      <m:t>s</m:t>
                    </m:r>
                  </m:oMath>
                </a14:m>
              </a:p>
              <a:p>
                <a:pPr lvl="0"/>
                <a:r>
                  <a:rPr/>
                  <a:t>阿姨的判断为:</a:t>
                </a:r>
                <a14:m>
                  <m:oMath xmlns:m="http://schemas.openxmlformats.org/officeDocument/2006/math">
                    <m:sSub>
                      <m:e>
                        <m:r>
                          <m:t>A</m:t>
                        </m:r>
                      </m:e>
                      <m:sub>
                        <m:r>
                          <m:t>3</m:t>
                        </m:r>
                      </m:sub>
                    </m:sSub>
                    <m:r>
                      <m:rPr>
                        <m:sty m:val="p"/>
                      </m:rPr>
                      <m:t>=</m:t>
                    </m:r>
                    <m:r>
                      <m:t>p</m:t>
                    </m:r>
                    <m:r>
                      <m:rPr>
                        <m:sty m:val="p"/>
                      </m:rPr>
                      <m:t>∧</m:t>
                    </m:r>
                    <m:r>
                      <m:t>r</m:t>
                    </m:r>
                  </m:oMath>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爸爸的判断全对:</a:t>
                </a:r>
                <a14:m>
                  <m:oMath xmlns:m="http://schemas.openxmlformats.org/officeDocument/2006/math">
                    <m:sSub>
                      <m:e>
                        <m:r>
                          <m:t>B</m:t>
                        </m:r>
                      </m:e>
                      <m:sub>
                        <m:r>
                          <m:t>1</m:t>
                        </m:r>
                      </m:sub>
                    </m:sSub>
                    <m:r>
                      <m:rPr>
                        <m:sty m:val="p"/>
                      </m:rPr>
                      <m:t>=</m:t>
                    </m:r>
                    <m:r>
                      <m:t>p</m:t>
                    </m:r>
                    <m:r>
                      <m:rPr>
                        <m:sty m:val="p"/>
                      </m:rPr>
                      <m:t>∧</m:t>
                    </m:r>
                    <m:r>
                      <m:t>s</m:t>
                    </m:r>
                  </m:oMath>
                </a14:m>
              </a:p>
              <a:p>
                <a:pPr lvl="0" indent="0" marL="0">
                  <a:buNone/>
                </a:pPr>
                <a:r>
                  <a:rPr/>
                  <a:t>爸爸的判断对一个:</a:t>
                </a:r>
                <a14:m>
                  <m:oMath xmlns:m="http://schemas.openxmlformats.org/officeDocument/2006/math">
                    <m:sSub>
                      <m:e>
                        <m:r>
                          <m:t>B</m:t>
                        </m:r>
                      </m:e>
                      <m:sub>
                        <m:r>
                          <m:t>2</m:t>
                        </m:r>
                      </m:sub>
                    </m:sSub>
                    <m:r>
                      <m:rPr>
                        <m:sty m:val="p"/>
                      </m:rPr>
                      <m:t>=</m:t>
                    </m:r>
                    <m:d>
                      <m:dPr>
                        <m:begChr m:val="("/>
                        <m:endChr m:val=")"/>
                        <m:sepChr m:val=""/>
                        <m:grow/>
                      </m:dPr>
                      <m:e>
                        <m:r>
                          <m:t>p</m:t>
                        </m:r>
                        <m:r>
                          <m:rPr>
                            <m:sty m:val="p"/>
                          </m:rPr>
                          <m:t>∧</m:t>
                        </m:r>
                        <m:r>
                          <m:rPr>
                            <m:sty m:val="p"/>
                          </m:rPr>
                          <m:t>¬</m:t>
                        </m:r>
                        <m:r>
                          <m:t>s</m:t>
                        </m:r>
                      </m:e>
                    </m:d>
                    <m:r>
                      <m:rPr>
                        <m:sty m:val="p"/>
                      </m:rPr>
                      <m:t>∨</m:t>
                    </m:r>
                    <m:d>
                      <m:dPr>
                        <m:begChr m:val="("/>
                        <m:endChr m:val=")"/>
                        <m:sepChr m:val=""/>
                        <m:grow/>
                      </m:dPr>
                      <m:e>
                        <m:r>
                          <m:rPr>
                            <m:sty m:val="p"/>
                          </m:rPr>
                          <m:t>¬</m:t>
                        </m:r>
                        <m:r>
                          <m:t>p</m:t>
                        </m:r>
                        <m:r>
                          <m:rPr>
                            <m:sty m:val="p"/>
                          </m:rPr>
                          <m:t>∧</m:t>
                        </m:r>
                        <m:r>
                          <m:t>s</m:t>
                        </m:r>
                      </m:e>
                    </m:d>
                  </m:oMath>
                </a14:m>
              </a:p>
              <a:p>
                <a:pPr lvl="0" indent="0" marL="0">
                  <a:buNone/>
                </a:pPr>
                <a:r>
                  <a:rPr/>
                  <a:t>妈妈的判断全对:</a:t>
                </a:r>
                <a14:m>
                  <m:oMath xmlns:m="http://schemas.openxmlformats.org/officeDocument/2006/math">
                    <m:sSub>
                      <m:e>
                        <m:r>
                          <m:t>C</m:t>
                        </m:r>
                      </m:e>
                      <m:sub>
                        <m:r>
                          <m:t>1</m:t>
                        </m:r>
                      </m:sub>
                    </m:sSub>
                    <m:r>
                      <m:rPr>
                        <m:sty m:val="p"/>
                      </m:rPr>
                      <m:t>=</m:t>
                    </m:r>
                    <m:r>
                      <m:t>q</m:t>
                    </m:r>
                    <m:r>
                      <m:rPr>
                        <m:sty m:val="p"/>
                      </m:rPr>
                      <m:t>∧</m:t>
                    </m:r>
                    <m:r>
                      <m:t>s</m:t>
                    </m:r>
                  </m:oMath>
                </a14:m>
              </a:p>
              <a:p>
                <a:pPr lvl="0" indent="0" marL="0">
                  <a:buNone/>
                </a:pPr>
                <a:r>
                  <a:rPr/>
                  <a:t>妈妈的判断对一个:</a:t>
                </a:r>
                <a14:m>
                  <m:oMath xmlns:m="http://schemas.openxmlformats.org/officeDocument/2006/math">
                    <m:sSub>
                      <m:e>
                        <m:r>
                          <m:t>C</m:t>
                        </m:r>
                      </m:e>
                      <m:sub>
                        <m:r>
                          <m:t>2</m:t>
                        </m:r>
                      </m:sub>
                    </m:sSub>
                    <m:r>
                      <m:rPr>
                        <m:sty m:val="p"/>
                      </m:rPr>
                      <m:t>=</m:t>
                    </m:r>
                    <m:d>
                      <m:dPr>
                        <m:begChr m:val="("/>
                        <m:endChr m:val=")"/>
                        <m:sepChr m:val=""/>
                        <m:grow/>
                      </m:dPr>
                      <m:e>
                        <m:r>
                          <m:t>q</m:t>
                        </m:r>
                        <m:r>
                          <m:rPr>
                            <m:sty m:val="p"/>
                          </m:rPr>
                          <m:t>∧</m:t>
                        </m:r>
                        <m:r>
                          <m:rPr>
                            <m:sty m:val="p"/>
                          </m:rPr>
                          <m:t>¬</m:t>
                        </m:r>
                        <m:r>
                          <m:t>s</m:t>
                        </m:r>
                      </m:e>
                    </m:d>
                    <m:r>
                      <m:rPr>
                        <m:sty m:val="p"/>
                      </m:rPr>
                      <m:t>∨</m:t>
                    </m:r>
                    <m:d>
                      <m:dPr>
                        <m:begChr m:val="("/>
                        <m:endChr m:val=")"/>
                        <m:sepChr m:val=""/>
                        <m:grow/>
                      </m:dPr>
                      <m:e>
                        <m:r>
                          <m:rPr>
                            <m:sty m:val="p"/>
                          </m:rPr>
                          <m:t>¬</m:t>
                        </m:r>
                        <m:r>
                          <m:t>q</m:t>
                        </m:r>
                        <m:r>
                          <m:rPr>
                            <m:sty m:val="p"/>
                          </m:rPr>
                          <m:t>∧</m:t>
                        </m:r>
                        <m:r>
                          <m:t>s</m:t>
                        </m:r>
                      </m:e>
                    </m:d>
                  </m:oMath>
                </a14:m>
              </a:p>
              <a:p>
                <a:pPr lvl="0" indent="0" marL="0">
                  <a:buNone/>
                </a:pPr>
                <a:r>
                  <a:rPr/>
                  <a:t>阿姨的判断全对:</a:t>
                </a:r>
                <a14:m>
                  <m:oMath xmlns:m="http://schemas.openxmlformats.org/officeDocument/2006/math">
                    <m:sSub>
                      <m:e>
                        <m:r>
                          <m:t>D</m:t>
                        </m:r>
                      </m:e>
                      <m:sub>
                        <m:r>
                          <m:t>1</m:t>
                        </m:r>
                      </m:sub>
                    </m:sSub>
                    <m:r>
                      <m:rPr>
                        <m:sty m:val="p"/>
                      </m:rPr>
                      <m:t>=</m:t>
                    </m:r>
                    <m:r>
                      <m:t>p</m:t>
                    </m:r>
                    <m:r>
                      <m:rPr>
                        <m:sty m:val="p"/>
                      </m:rPr>
                      <m:t>∧</m:t>
                    </m:r>
                    <m:r>
                      <m:t>r</m:t>
                    </m:r>
                  </m:oMath>
                </a14:m>
              </a:p>
              <a:p>
                <a:pPr lvl="0" indent="0" marL="0">
                  <a:buNone/>
                </a:pPr>
                <a:r>
                  <a:rPr/>
                  <a:t>阿姨的判断对一个:</a:t>
                </a:r>
                <a14:m>
                  <m:oMath xmlns:m="http://schemas.openxmlformats.org/officeDocument/2006/math">
                    <m:sSub>
                      <m:e>
                        <m:r>
                          <m:t>D</m:t>
                        </m:r>
                      </m:e>
                      <m:sub>
                        <m:r>
                          <m:t>2</m:t>
                        </m:r>
                      </m:sub>
                    </m:sSub>
                    <m:r>
                      <m:rPr>
                        <m:sty m:val="p"/>
                      </m:rPr>
                      <m:t>=</m:t>
                    </m:r>
                    <m:d>
                      <m:dPr>
                        <m:begChr m:val="("/>
                        <m:endChr m:val=")"/>
                        <m:sepChr m:val=""/>
                        <m:grow/>
                      </m:dPr>
                      <m:e>
                        <m:r>
                          <m:t>p</m:t>
                        </m:r>
                        <m:r>
                          <m:rPr>
                            <m:sty m:val="p"/>
                          </m:rPr>
                          <m:t>∧</m:t>
                        </m:r>
                        <m:r>
                          <m:rPr>
                            <m:sty m:val="p"/>
                          </m:rPr>
                          <m:t>¬</m:t>
                        </m:r>
                        <m:r>
                          <m:t>r</m:t>
                        </m:r>
                      </m:e>
                    </m:d>
                    <m:r>
                      <m:rPr>
                        <m:sty m:val="p"/>
                      </m:rPr>
                      <m:t>∨</m:t>
                    </m:r>
                    <m:d>
                      <m:dPr>
                        <m:begChr m:val="("/>
                        <m:endChr m:val=")"/>
                        <m:sepChr m:val=""/>
                        <m:grow/>
                      </m:dPr>
                      <m:e>
                        <m:r>
                          <m:rPr>
                            <m:sty m:val="p"/>
                          </m:rPr>
                          <m:t>¬</m:t>
                        </m:r>
                        <m:r>
                          <m:t>p</m:t>
                        </m:r>
                        <m:r>
                          <m:rPr>
                            <m:sty m:val="p"/>
                          </m:rPr>
                          <m:t>∧</m:t>
                        </m:r>
                        <m:r>
                          <m:t>r</m:t>
                        </m:r>
                      </m:e>
                    </m:d>
                  </m:oMath>
                </a14:m>
              </a:p>
              <a:p>
                <a:pPr lvl="0" indent="0" marL="0">
                  <a:buNone/>
                </a:pPr>
                <a:r>
                  <a:rPr/>
                  <a:t>于是,</a:t>
                </a:r>
              </a:p>
              <a:p>
                <a:pPr lvl="0" indent="0" marL="0">
                  <a:buNone/>
                </a:pPr>
                <a14:m>
                  <m:oMathPara xmlns:m="http://schemas.openxmlformats.org/officeDocument/2006/math">
                    <m:oMathParaPr>
                      <m:jc m:val="center"/>
                    </m:oMathParaPr>
                    <m:oMath>
                      <m:r>
                        <m:t>Z</m:t>
                      </m:r>
                      <m:r>
                        <m:rPr>
                          <m:sty m:val="p"/>
                        </m:rPr>
                        <m:t>=</m:t>
                      </m:r>
                      <m:d>
                        <m:dPr>
                          <m:begChr m:val="("/>
                          <m:endChr m:val=")"/>
                          <m:sepChr m:val=""/>
                          <m:grow/>
                        </m:dPr>
                        <m:e>
                          <m:sSub>
                            <m:e>
                              <m:r>
                                <m:t>B</m:t>
                              </m:r>
                            </m:e>
                            <m:sub>
                              <m:r>
                                <m:t>1</m:t>
                              </m:r>
                            </m:sub>
                          </m:sSub>
                          <m:r>
                            <m:rPr>
                              <m:sty m:val="p"/>
                            </m:rPr>
                            <m:t>∧</m:t>
                          </m:r>
                          <m:sSub>
                            <m:e>
                              <m:r>
                                <m:t>C</m:t>
                              </m:r>
                            </m:e>
                            <m:sub>
                              <m:r>
                                <m:t>2</m:t>
                              </m:r>
                            </m:sub>
                          </m:sSub>
                          <m:r>
                            <m:rPr>
                              <m:sty m:val="p"/>
                            </m:rPr>
                            <m:t>∧</m:t>
                          </m:r>
                          <m:sSub>
                            <m:e>
                              <m:r>
                                <m:t>D</m:t>
                              </m:r>
                            </m:e>
                            <m:sub>
                              <m:r>
                                <m:t>2</m:t>
                              </m:r>
                            </m:sub>
                          </m:sSub>
                        </m:e>
                      </m:d>
                      <m:r>
                        <m:rPr>
                          <m:sty m:val="p"/>
                        </m:rPr>
                        <m:t>∨</m:t>
                      </m:r>
                      <m:d>
                        <m:dPr>
                          <m:begChr m:val="("/>
                          <m:endChr m:val=")"/>
                          <m:sepChr m:val=""/>
                          <m:grow/>
                        </m:dPr>
                        <m:e>
                          <m:sSub>
                            <m:e>
                              <m:r>
                                <m:t>C</m:t>
                              </m:r>
                            </m:e>
                            <m:sub>
                              <m:r>
                                <m:t>1</m:t>
                              </m:r>
                            </m:sub>
                          </m:sSub>
                          <m:r>
                            <m:rPr>
                              <m:sty m:val="p"/>
                            </m:rPr>
                            <m:t>∧</m:t>
                          </m:r>
                          <m:sSub>
                            <m:e>
                              <m:r>
                                <m:t>B</m:t>
                              </m:r>
                            </m:e>
                            <m:sub>
                              <m:r>
                                <m:t>2</m:t>
                              </m:r>
                            </m:sub>
                          </m:sSub>
                          <m:r>
                            <m:rPr>
                              <m:sty m:val="p"/>
                            </m:rPr>
                            <m:t>∧</m:t>
                          </m:r>
                          <m:sSub>
                            <m:e>
                              <m:r>
                                <m:t>D</m:t>
                              </m:r>
                            </m:e>
                            <m:sub>
                              <m:r>
                                <m:t>2</m:t>
                              </m:r>
                            </m:sub>
                          </m:sSub>
                        </m:e>
                      </m:d>
                      <m:r>
                        <m:rPr>
                          <m:sty m:val="p"/>
                        </m:rPr>
                        <m:t>∨</m:t>
                      </m:r>
                      <m:d>
                        <m:dPr>
                          <m:begChr m:val="("/>
                          <m:endChr m:val=")"/>
                          <m:sepChr m:val=""/>
                          <m:grow/>
                        </m:dPr>
                        <m:e>
                          <m:sSub>
                            <m:e>
                              <m:r>
                                <m:t>D</m:t>
                              </m:r>
                            </m:e>
                            <m:sub>
                              <m:r>
                                <m:t>1</m:t>
                              </m:r>
                            </m:sub>
                          </m:sSub>
                          <m:r>
                            <m:rPr>
                              <m:sty m:val="p"/>
                            </m:rPr>
                            <m:t>∧</m:t>
                          </m:r>
                          <m:sSub>
                            <m:e>
                              <m:r>
                                <m:t>B</m:t>
                              </m:r>
                            </m:e>
                            <m:sub>
                              <m:r>
                                <m:t>2</m:t>
                              </m:r>
                            </m:sub>
                          </m:sSub>
                          <m:r>
                            <m:rPr>
                              <m:sty m:val="p"/>
                            </m:rPr>
                            <m:t>∧</m:t>
                          </m:r>
                          <m:sSub>
                            <m:e>
                              <m:r>
                                <m:t>C</m:t>
                              </m:r>
                            </m:e>
                            <m:sub>
                              <m:r>
                                <m:t>2</m:t>
                              </m:r>
                            </m:sub>
                          </m:sSub>
                        </m:e>
                      </m:d>
                    </m:oMath>
                  </m:oMathPara>
                </a14:m>
              </a:p>
              <a:p>
                <a:pPr lvl="0" indent="0" marL="0">
                  <a:buNone/>
                </a:pPr>
                <a:r>
                  <a:rPr/>
                  <a:t>为真命题.</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而:</a:t>
                </a:r>
              </a:p>
              <a:p>
                <a:pPr lvl="0" indent="0" marL="0">
                  <a:buNone/>
                </a:pPr>
                <a14:m>
                  <m:oMathPara xmlns:m="http://schemas.openxmlformats.org/officeDocument/2006/math">
                    <m:oMathParaPr>
                      <m:jc m:val="center"/>
                    </m:oMathParaPr>
                    <m:oMath>
                      <m:sSub>
                        <m:e>
                          <m:r>
                            <m:t>B</m:t>
                          </m:r>
                        </m:e>
                        <m:sub>
                          <m:r>
                            <m:t>1</m:t>
                          </m:r>
                        </m:sub>
                      </m:sSub>
                      <m:r>
                        <m:rPr>
                          <m:sty m:val="p"/>
                        </m:rPr>
                        <m:t>∧</m:t>
                      </m:r>
                      <m:sSub>
                        <m:e>
                          <m:r>
                            <m:t>C</m:t>
                          </m:r>
                        </m:e>
                        <m:sub>
                          <m:r>
                            <m:t>2</m:t>
                          </m:r>
                        </m:sub>
                      </m:sSub>
                      <m:r>
                        <m:rPr>
                          <m:sty m:val="p"/>
                        </m:rPr>
                        <m:t>∧</m:t>
                      </m:r>
                      <m:sSub>
                        <m:e>
                          <m:r>
                            <m:t>D</m:t>
                          </m:r>
                        </m:e>
                        <m:sub>
                          <m:r>
                            <m:t>2</m:t>
                          </m:r>
                        </m:sub>
                      </m:sSub>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p</m:t>
                          </m:r>
                          <m:r>
                            <m:rPr>
                              <m:sty m:val="p"/>
                            </m:rPr>
                            <m:t>∧</m:t>
                          </m:r>
                          <m:r>
                            <m:t>s</m:t>
                          </m:r>
                        </m:e>
                      </m:d>
                      <m:r>
                        <m:rPr>
                          <m:sty m:val="p"/>
                        </m:rPr>
                        <m:t>∧</m:t>
                      </m:r>
                      <m:d>
                        <m:dPr>
                          <m:begChr m:val="("/>
                          <m:endChr m:val=")"/>
                          <m:sepChr m:val=""/>
                          <m:grow/>
                        </m:dPr>
                        <m:e>
                          <m:d>
                            <m:dPr>
                              <m:begChr m:val="("/>
                              <m:endChr m:val=")"/>
                              <m:sepChr m:val=""/>
                              <m:grow/>
                            </m:dPr>
                            <m:e>
                              <m:r>
                                <m:t>q</m:t>
                              </m:r>
                              <m:r>
                                <m:rPr>
                                  <m:sty m:val="p"/>
                                </m:rPr>
                                <m:t>∧</m:t>
                              </m:r>
                              <m:r>
                                <m:rPr>
                                  <m:sty m:val="p"/>
                                </m:rPr>
                                <m:t>¬</m:t>
                              </m:r>
                              <m:r>
                                <m:t>s</m:t>
                              </m:r>
                            </m:e>
                          </m:d>
                          <m:r>
                            <m:rPr>
                              <m:sty m:val="p"/>
                            </m:rPr>
                            <m:t>∨</m:t>
                          </m:r>
                          <m:d>
                            <m:dPr>
                              <m:begChr m:val="("/>
                              <m:endChr m:val=")"/>
                              <m:sepChr m:val=""/>
                              <m:grow/>
                            </m:dPr>
                            <m:e>
                              <m:r>
                                <m:rPr>
                                  <m:sty m:val="p"/>
                                </m:rPr>
                                <m:t>¬</m:t>
                              </m:r>
                              <m:r>
                                <m:t>q</m:t>
                              </m:r>
                              <m:r>
                                <m:rPr>
                                  <m:sty m:val="p"/>
                                </m:rPr>
                                <m:t>∧</m:t>
                              </m:r>
                              <m:r>
                                <m:t>s</m:t>
                              </m:r>
                            </m:e>
                          </m:d>
                        </m:e>
                      </m:d>
                      <m:r>
                        <m:rPr>
                          <m:sty m:val="p"/>
                        </m:rPr>
                        <m:t>∧</m:t>
                      </m:r>
                      <m:d>
                        <m:dPr>
                          <m:begChr m:val="("/>
                          <m:endChr m:val=")"/>
                          <m:sepChr m:val=""/>
                          <m:grow/>
                        </m:dPr>
                        <m:e>
                          <m:d>
                            <m:dPr>
                              <m:begChr m:val="("/>
                              <m:endChr m:val=")"/>
                              <m:sepChr m:val=""/>
                              <m:grow/>
                            </m:dPr>
                            <m:e>
                              <m:r>
                                <m:t>p</m:t>
                              </m:r>
                              <m:r>
                                <m:rPr>
                                  <m:sty m:val="p"/>
                                </m:rPr>
                                <m:t>∧</m:t>
                              </m:r>
                              <m:r>
                                <m:rPr>
                                  <m:sty m:val="p"/>
                                </m:rPr>
                                <m:t>¬</m:t>
                              </m:r>
                              <m:r>
                                <m:t>r</m:t>
                              </m:r>
                            </m:e>
                          </m:d>
                          <m:r>
                            <m:rPr>
                              <m:sty m:val="p"/>
                            </m:rPr>
                            <m:t>∨</m:t>
                          </m:r>
                          <m:d>
                            <m:dPr>
                              <m:begChr m:val="("/>
                              <m:endChr m:val=")"/>
                              <m:sepChr m:val=""/>
                              <m:grow/>
                            </m:dPr>
                            <m:e>
                              <m:r>
                                <m:rPr>
                                  <m:sty m:val="p"/>
                                </m:rPr>
                                <m:t>¬</m:t>
                              </m:r>
                              <m:r>
                                <m:t>p</m:t>
                              </m:r>
                              <m:r>
                                <m:rPr>
                                  <m:sty m:val="p"/>
                                </m:rPr>
                                <m:t>∧</m:t>
                              </m:r>
                              <m:r>
                                <m:t>r</m:t>
                              </m:r>
                            </m:e>
                          </m:d>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d>
                            <m:dPr>
                              <m:begChr m:val="("/>
                              <m:endChr m:val=")"/>
                              <m:sepChr m:val=""/>
                              <m:grow/>
                            </m:dPr>
                            <m:e>
                              <m:r>
                                <m:t>p</m:t>
                              </m:r>
                              <m:r>
                                <m:rPr>
                                  <m:sty m:val="p"/>
                                </m:rPr>
                                <m:t>∧</m:t>
                              </m:r>
                              <m:r>
                                <m:t>s</m:t>
                              </m:r>
                              <m:r>
                                <m:rPr>
                                  <m:sty m:val="p"/>
                                </m:rPr>
                                <m:t>∧</m:t>
                              </m:r>
                              <m:r>
                                <m:t>q</m:t>
                              </m:r>
                              <m:r>
                                <m:rPr>
                                  <m:sty m:val="p"/>
                                </m:rPr>
                                <m:t>∧</m:t>
                              </m:r>
                              <m:r>
                                <m:rPr>
                                  <m:sty m:val="p"/>
                                </m:rPr>
                                <m:t>¬</m:t>
                              </m:r>
                              <m:r>
                                <m:t>s</m:t>
                              </m:r>
                            </m:e>
                          </m:d>
                          <m:r>
                            <m:rPr>
                              <m:sty m:val="p"/>
                            </m:rPr>
                            <m:t>∨</m:t>
                          </m:r>
                          <m:d>
                            <m:dPr>
                              <m:begChr m:val="("/>
                              <m:endChr m:val=")"/>
                              <m:sepChr m:val=""/>
                              <m:grow/>
                            </m:dPr>
                            <m:e>
                              <m:r>
                                <m:t>p</m:t>
                              </m:r>
                              <m:r>
                                <m:rPr>
                                  <m:sty m:val="p"/>
                                </m:rPr>
                                <m:t>∧</m:t>
                              </m:r>
                              <m:r>
                                <m:t>s</m:t>
                              </m:r>
                              <m:r>
                                <m:rPr>
                                  <m:sty m:val="p"/>
                                </m:rPr>
                                <m:t>∧</m:t>
                              </m:r>
                              <m:r>
                                <m:rPr>
                                  <m:sty m:val="p"/>
                                </m:rPr>
                                <m:t>¬</m:t>
                              </m:r>
                              <m:r>
                                <m:t>q</m:t>
                              </m:r>
                              <m:r>
                                <m:rPr>
                                  <m:sty m:val="p"/>
                                </m:rPr>
                                <m:t>∧</m:t>
                              </m:r>
                              <m:r>
                                <m:t>s</m:t>
                              </m:r>
                            </m:e>
                          </m:d>
                        </m:e>
                      </m:d>
                      <m:r>
                        <m:rPr>
                          <m:sty m:val="p"/>
                        </m:rPr>
                        <m:t>∧</m:t>
                      </m:r>
                      <m:d>
                        <m:dPr>
                          <m:begChr m:val="("/>
                          <m:endChr m:val=")"/>
                          <m:sepChr m:val=""/>
                          <m:grow/>
                        </m:dPr>
                        <m:e>
                          <m:d>
                            <m:dPr>
                              <m:begChr m:val="("/>
                              <m:endChr m:val=")"/>
                              <m:sepChr m:val=""/>
                              <m:grow/>
                            </m:dPr>
                            <m:e>
                              <m:r>
                                <m:t>p</m:t>
                              </m:r>
                              <m:r>
                                <m:rPr>
                                  <m:sty m:val="p"/>
                                </m:rPr>
                                <m:t>∧</m:t>
                              </m:r>
                              <m:r>
                                <m:rPr>
                                  <m:sty m:val="p"/>
                                </m:rPr>
                                <m:t>¬</m:t>
                              </m:r>
                              <m:r>
                                <m:t>r</m:t>
                              </m:r>
                            </m:e>
                          </m:d>
                          <m:r>
                            <m:rPr>
                              <m:sty m:val="p"/>
                            </m:rPr>
                            <m:t>∨</m:t>
                          </m:r>
                          <m:d>
                            <m:dPr>
                              <m:begChr m:val="("/>
                              <m:endChr m:val=")"/>
                              <m:sepChr m:val=""/>
                              <m:grow/>
                            </m:dPr>
                            <m:e>
                              <m:r>
                                <m:rPr>
                                  <m:sty m:val="p"/>
                                </m:rPr>
                                <m:t>¬</m:t>
                              </m:r>
                              <m:r>
                                <m:t>p</m:t>
                              </m:r>
                              <m:r>
                                <m:rPr>
                                  <m:sty m:val="p"/>
                                </m:rPr>
                                <m:t>∧</m:t>
                              </m:r>
                              <m:r>
                                <m:t>r</m:t>
                              </m:r>
                            </m:e>
                          </m:d>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F</m:t>
                          </m:r>
                          <m:r>
                            <m:rPr>
                              <m:sty m:val="p"/>
                            </m:rPr>
                            <m:t>∨</m:t>
                          </m:r>
                          <m:d>
                            <m:dPr>
                              <m:begChr m:val="("/>
                              <m:endChr m:val=")"/>
                              <m:sepChr m:val=""/>
                              <m:grow/>
                            </m:dPr>
                            <m:e>
                              <m:r>
                                <m:t>p</m:t>
                              </m:r>
                              <m:r>
                                <m:rPr>
                                  <m:sty m:val="p"/>
                                </m:rPr>
                                <m:t>∧</m:t>
                              </m:r>
                              <m:r>
                                <m:rPr>
                                  <m:sty m:val="p"/>
                                </m:rPr>
                                <m:t>¬</m:t>
                              </m:r>
                              <m:r>
                                <m:t>q</m:t>
                              </m:r>
                              <m:r>
                                <m:rPr>
                                  <m:sty m:val="p"/>
                                </m:rPr>
                                <m:t>∧</m:t>
                              </m:r>
                              <m:r>
                                <m:t>s</m:t>
                              </m:r>
                            </m:e>
                          </m:d>
                        </m:e>
                      </m:d>
                      <m:r>
                        <m:rPr>
                          <m:sty m:val="p"/>
                        </m:rPr>
                        <m:t>∧</m:t>
                      </m:r>
                      <m:d>
                        <m:dPr>
                          <m:begChr m:val="("/>
                          <m:endChr m:val=")"/>
                          <m:sepChr m:val=""/>
                          <m:grow/>
                        </m:dPr>
                        <m:e>
                          <m:d>
                            <m:dPr>
                              <m:begChr m:val="("/>
                              <m:endChr m:val=")"/>
                              <m:sepChr m:val=""/>
                              <m:grow/>
                            </m:dPr>
                            <m:e>
                              <m:r>
                                <m:t>p</m:t>
                              </m:r>
                              <m:r>
                                <m:rPr>
                                  <m:sty m:val="p"/>
                                </m:rPr>
                                <m:t>∧</m:t>
                              </m:r>
                              <m:r>
                                <m:rPr>
                                  <m:sty m:val="p"/>
                                </m:rPr>
                                <m:t>¬</m:t>
                              </m:r>
                              <m:r>
                                <m:t>r</m:t>
                              </m:r>
                            </m:e>
                          </m:d>
                          <m:r>
                            <m:rPr>
                              <m:sty m:val="p"/>
                            </m:rPr>
                            <m:t>∨</m:t>
                          </m:r>
                          <m:d>
                            <m:dPr>
                              <m:begChr m:val="("/>
                              <m:endChr m:val=")"/>
                              <m:sepChr m:val=""/>
                              <m:grow/>
                            </m:dPr>
                            <m:e>
                              <m:r>
                                <m:rPr>
                                  <m:sty m:val="p"/>
                                </m:rPr>
                                <m:t>¬</m:t>
                              </m:r>
                              <m:r>
                                <m:t>p</m:t>
                              </m:r>
                              <m:r>
                                <m:rPr>
                                  <m:sty m:val="p"/>
                                </m:rPr>
                                <m:t>∧</m:t>
                              </m:r>
                              <m:r>
                                <m:t>r</m:t>
                              </m:r>
                            </m:e>
                          </m:d>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p</m:t>
                          </m:r>
                          <m:r>
                            <m:rPr>
                              <m:sty m:val="p"/>
                            </m:rPr>
                            <m:t>∧</m:t>
                          </m:r>
                          <m:r>
                            <m:rPr>
                              <m:sty m:val="p"/>
                            </m:rPr>
                            <m:t>¬</m:t>
                          </m:r>
                          <m:r>
                            <m:t>q</m:t>
                          </m:r>
                          <m:r>
                            <m:rPr>
                              <m:sty m:val="p"/>
                            </m:rPr>
                            <m:t>∧</m:t>
                          </m:r>
                          <m:r>
                            <m:t>s</m:t>
                          </m:r>
                        </m:e>
                      </m:d>
                      <m:r>
                        <m:rPr>
                          <m:sty m:val="p"/>
                        </m:rPr>
                        <m:t>∧</m:t>
                      </m:r>
                      <m:d>
                        <m:dPr>
                          <m:begChr m:val="("/>
                          <m:endChr m:val=")"/>
                          <m:sepChr m:val=""/>
                          <m:grow/>
                        </m:dPr>
                        <m:e>
                          <m:d>
                            <m:dPr>
                              <m:begChr m:val="("/>
                              <m:endChr m:val=")"/>
                              <m:sepChr m:val=""/>
                              <m:grow/>
                            </m:dPr>
                            <m:e>
                              <m:r>
                                <m:t>p</m:t>
                              </m:r>
                              <m:r>
                                <m:rPr>
                                  <m:sty m:val="p"/>
                                </m:rPr>
                                <m:t>∧</m:t>
                              </m:r>
                              <m:r>
                                <m:rPr>
                                  <m:sty m:val="p"/>
                                </m:rPr>
                                <m:t>¬</m:t>
                              </m:r>
                              <m:r>
                                <m:t>r</m:t>
                              </m:r>
                            </m:e>
                          </m:d>
                          <m:r>
                            <m:rPr>
                              <m:sty m:val="p"/>
                            </m:rPr>
                            <m:t>∨</m:t>
                          </m:r>
                          <m:d>
                            <m:dPr>
                              <m:begChr m:val="("/>
                              <m:endChr m:val=")"/>
                              <m:sepChr m:val=""/>
                              <m:grow/>
                            </m:dPr>
                            <m:e>
                              <m:r>
                                <m:rPr>
                                  <m:sty m:val="p"/>
                                </m:rPr>
                                <m:t>¬</m:t>
                              </m:r>
                              <m:r>
                                <m:t>p</m:t>
                              </m:r>
                              <m:r>
                                <m:rPr>
                                  <m:sty m:val="p"/>
                                </m:rPr>
                                <m:t>∧</m:t>
                              </m:r>
                              <m:r>
                                <m:t>r</m:t>
                              </m:r>
                            </m:e>
                          </m:d>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p</m:t>
                          </m:r>
                          <m:r>
                            <m:rPr>
                              <m:sty m:val="p"/>
                            </m:rPr>
                            <m:t>∧</m:t>
                          </m:r>
                          <m:r>
                            <m:rPr>
                              <m:sty m:val="p"/>
                            </m:rPr>
                            <m:t>¬</m:t>
                          </m:r>
                          <m:r>
                            <m:t>q</m:t>
                          </m:r>
                          <m:r>
                            <m:rPr>
                              <m:sty m:val="p"/>
                            </m:rPr>
                            <m:t>∧</m:t>
                          </m:r>
                          <m:r>
                            <m:t>s</m:t>
                          </m:r>
                          <m:r>
                            <m:rPr>
                              <m:sty m:val="p"/>
                            </m:rPr>
                            <m:t>∧</m:t>
                          </m:r>
                          <m:r>
                            <m:t>p</m:t>
                          </m:r>
                          <m:r>
                            <m:rPr>
                              <m:sty m:val="p"/>
                            </m:rPr>
                            <m:t>∧</m:t>
                          </m:r>
                          <m:r>
                            <m:rPr>
                              <m:sty m:val="p"/>
                            </m:rPr>
                            <m:t>¬</m:t>
                          </m:r>
                          <m:r>
                            <m:t>r</m:t>
                          </m:r>
                        </m:e>
                      </m:d>
                      <m:r>
                        <m:rPr>
                          <m:sty m:val="p"/>
                        </m:rPr>
                        <m:t>∨</m:t>
                      </m:r>
                      <m:d>
                        <m:dPr>
                          <m:begChr m:val="("/>
                          <m:endChr m:val=")"/>
                          <m:sepChr m:val=""/>
                          <m:grow/>
                        </m:dPr>
                        <m:e>
                          <m:r>
                            <m:t>p</m:t>
                          </m:r>
                          <m:r>
                            <m:rPr>
                              <m:sty m:val="p"/>
                            </m:rPr>
                            <m:t>∧</m:t>
                          </m:r>
                          <m:r>
                            <m:rPr>
                              <m:sty m:val="p"/>
                            </m:rPr>
                            <m:t>¬</m:t>
                          </m:r>
                          <m:r>
                            <m:t>q</m:t>
                          </m:r>
                          <m:r>
                            <m:rPr>
                              <m:sty m:val="p"/>
                            </m:rPr>
                            <m:t>∧</m:t>
                          </m:r>
                          <m:r>
                            <m:t>s</m:t>
                          </m:r>
                          <m:r>
                            <m:rPr>
                              <m:sty m:val="p"/>
                            </m:rPr>
                            <m:t>∧</m:t>
                          </m:r>
                          <m:r>
                            <m:rPr>
                              <m:sty m:val="p"/>
                            </m:rPr>
                            <m:t>¬</m:t>
                          </m:r>
                          <m:r>
                            <m:t>p</m:t>
                          </m:r>
                          <m:r>
                            <m:rPr>
                              <m:sty m:val="p"/>
                            </m:rPr>
                            <m:t>∧</m:t>
                          </m:r>
                          <m:r>
                            <m:t>r</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p</m:t>
                          </m:r>
                          <m:r>
                            <m:rPr>
                              <m:sty m:val="p"/>
                            </m:rPr>
                            <m:t>∧</m:t>
                          </m:r>
                          <m:r>
                            <m:rPr>
                              <m:sty m:val="p"/>
                            </m:rPr>
                            <m:t>¬</m:t>
                          </m:r>
                          <m:r>
                            <m:t>q</m:t>
                          </m:r>
                          <m:r>
                            <m:rPr>
                              <m:sty m:val="p"/>
                            </m:rPr>
                            <m:t>∧</m:t>
                          </m:r>
                          <m:r>
                            <m:t>s</m:t>
                          </m:r>
                          <m:r>
                            <m:rPr>
                              <m:sty m:val="p"/>
                            </m:rPr>
                            <m:t>∧</m:t>
                          </m:r>
                          <m:r>
                            <m:rPr>
                              <m:sty m:val="p"/>
                            </m:rPr>
                            <m:t>¬</m:t>
                          </m:r>
                          <m:r>
                            <m:t>r</m:t>
                          </m:r>
                        </m:e>
                      </m:d>
                      <m:r>
                        <m:rPr>
                          <m:sty m:val="p"/>
                        </m:rPr>
                        <m:t>∨</m:t>
                      </m:r>
                      <m:r>
                        <m:t>F</m:t>
                      </m:r>
                    </m:oMath>
                  </m:oMathPara>
                </a14:m>
              </a:p>
              <a:p>
                <a:pPr lvl="0" indent="0" marL="0">
                  <a:buNone/>
                </a:pPr>
                <a14:m>
                  <m:oMathPara xmlns:m="http://schemas.openxmlformats.org/officeDocument/2006/math">
                    <m:oMathParaPr>
                      <m:jc m:val="center"/>
                    </m:oMathParaPr>
                    <m:oMath>
                      <m:r>
                        <m:rPr>
                          <m:sty m:val="p"/>
                        </m:rPr>
                        <m:t>⇔</m:t>
                      </m:r>
                      <m:r>
                        <m:t>p</m:t>
                      </m:r>
                      <m:r>
                        <m:rPr>
                          <m:sty m:val="p"/>
                        </m:rPr>
                        <m:t>∧</m:t>
                      </m:r>
                      <m:r>
                        <m:rPr>
                          <m:sty m:val="p"/>
                        </m:rPr>
                        <m:t>¬</m:t>
                      </m:r>
                      <m:r>
                        <m:t>q</m:t>
                      </m:r>
                      <m:r>
                        <m:rPr>
                          <m:sty m:val="p"/>
                        </m:rPr>
                        <m:t>∧</m:t>
                      </m:r>
                      <m:r>
                        <m:t>s</m:t>
                      </m:r>
                      <m:r>
                        <m:rPr>
                          <m:sty m:val="p"/>
                        </m:rPr>
                        <m:t>∧</m:t>
                      </m:r>
                      <m:r>
                        <m:rPr>
                          <m:sty m:val="p"/>
                        </m:rPr>
                        <m:t>¬</m:t>
                      </m:r>
                      <m:r>
                        <m:t>r</m:t>
                      </m:r>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14:m>
                  <m:oMathPara xmlns:m="http://schemas.openxmlformats.org/officeDocument/2006/math">
                    <m:oMathParaPr>
                      <m:jc m:val="center"/>
                    </m:oMathParaPr>
                    <m:oMath>
                      <m:sSub>
                        <m:e>
                          <m:r>
                            <m:t>C</m:t>
                          </m:r>
                        </m:e>
                        <m:sub>
                          <m:r>
                            <m:t>1</m:t>
                          </m:r>
                        </m:sub>
                      </m:sSub>
                      <m:r>
                        <m:rPr>
                          <m:sty m:val="p"/>
                        </m:rPr>
                        <m:t>∧</m:t>
                      </m:r>
                      <m:sSub>
                        <m:e>
                          <m:r>
                            <m:t>B</m:t>
                          </m:r>
                        </m:e>
                        <m:sub>
                          <m:r>
                            <m:t>2</m:t>
                          </m:r>
                        </m:sub>
                      </m:sSub>
                      <m:r>
                        <m:rPr>
                          <m:sty m:val="p"/>
                        </m:rPr>
                        <m:t>∧</m:t>
                      </m:r>
                      <m:sSub>
                        <m:e>
                          <m:r>
                            <m:t>D</m:t>
                          </m:r>
                        </m:e>
                        <m:sub>
                          <m:r>
                            <m:t>2</m:t>
                          </m:r>
                        </m:sub>
                      </m:sSub>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q</m:t>
                          </m:r>
                          <m:r>
                            <m:rPr>
                              <m:sty m:val="p"/>
                            </m:rPr>
                            <m:t>∧</m:t>
                          </m:r>
                          <m:r>
                            <m:t>s</m:t>
                          </m:r>
                        </m:e>
                      </m:d>
                      <m:r>
                        <m:rPr>
                          <m:sty m:val="p"/>
                        </m:rPr>
                        <m:t>∧</m:t>
                      </m:r>
                      <m:d>
                        <m:dPr>
                          <m:begChr m:val="("/>
                          <m:endChr m:val=")"/>
                          <m:sepChr m:val=""/>
                          <m:grow/>
                        </m:dPr>
                        <m:e>
                          <m:d>
                            <m:dPr>
                              <m:begChr m:val="("/>
                              <m:endChr m:val=")"/>
                              <m:sepChr m:val=""/>
                              <m:grow/>
                            </m:dPr>
                            <m:e>
                              <m:r>
                                <m:t>p</m:t>
                              </m:r>
                              <m:r>
                                <m:rPr>
                                  <m:sty m:val="p"/>
                                </m:rPr>
                                <m:t>∧</m:t>
                              </m:r>
                              <m:r>
                                <m:rPr>
                                  <m:sty m:val="p"/>
                                </m:rPr>
                                <m:t>¬</m:t>
                              </m:r>
                              <m:r>
                                <m:t>s</m:t>
                              </m:r>
                            </m:e>
                          </m:d>
                          <m:r>
                            <m:rPr>
                              <m:sty m:val="p"/>
                            </m:rPr>
                            <m:t>∨</m:t>
                          </m:r>
                          <m:d>
                            <m:dPr>
                              <m:begChr m:val="("/>
                              <m:endChr m:val=")"/>
                              <m:sepChr m:val=""/>
                              <m:grow/>
                            </m:dPr>
                            <m:e>
                              <m:r>
                                <m:rPr>
                                  <m:sty m:val="p"/>
                                </m:rPr>
                                <m:t>¬</m:t>
                              </m:r>
                              <m:r>
                                <m:t>p</m:t>
                              </m:r>
                              <m:r>
                                <m:rPr>
                                  <m:sty m:val="p"/>
                                </m:rPr>
                                <m:t>∧</m:t>
                              </m:r>
                              <m:r>
                                <m:t>s</m:t>
                              </m:r>
                            </m:e>
                          </m:d>
                        </m:e>
                      </m:d>
                      <m:r>
                        <m:rPr>
                          <m:sty m:val="p"/>
                        </m:rPr>
                        <m:t>∧</m:t>
                      </m:r>
                      <m:d>
                        <m:dPr>
                          <m:begChr m:val="("/>
                          <m:endChr m:val=")"/>
                          <m:sepChr m:val=""/>
                          <m:grow/>
                        </m:dPr>
                        <m:e>
                          <m:d>
                            <m:dPr>
                              <m:begChr m:val="("/>
                              <m:endChr m:val=")"/>
                              <m:sepChr m:val=""/>
                              <m:grow/>
                            </m:dPr>
                            <m:e>
                              <m:r>
                                <m:t>p</m:t>
                              </m:r>
                              <m:r>
                                <m:rPr>
                                  <m:sty m:val="p"/>
                                </m:rPr>
                                <m:t>∧</m:t>
                              </m:r>
                              <m:r>
                                <m:rPr>
                                  <m:sty m:val="p"/>
                                </m:rPr>
                                <m:t>¬</m:t>
                              </m:r>
                              <m:r>
                                <m:t>r</m:t>
                              </m:r>
                            </m:e>
                          </m:d>
                          <m:r>
                            <m:rPr>
                              <m:sty m:val="p"/>
                            </m:rPr>
                            <m:t>∨</m:t>
                          </m:r>
                          <m:d>
                            <m:dPr>
                              <m:begChr m:val="("/>
                              <m:endChr m:val=")"/>
                              <m:sepChr m:val=""/>
                              <m:grow/>
                            </m:dPr>
                            <m:e>
                              <m:r>
                                <m:rPr>
                                  <m:sty m:val="p"/>
                                </m:rPr>
                                <m:t>¬</m:t>
                              </m:r>
                              <m:r>
                                <m:t>p</m:t>
                              </m:r>
                              <m:r>
                                <m:rPr>
                                  <m:sty m:val="p"/>
                                </m:rPr>
                                <m:t>∧</m:t>
                              </m:r>
                              <m:r>
                                <m:t>r</m:t>
                              </m:r>
                            </m:e>
                          </m:d>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d>
                            <m:dPr>
                              <m:begChr m:val="("/>
                              <m:endChr m:val=")"/>
                              <m:sepChr m:val=""/>
                              <m:grow/>
                            </m:dPr>
                            <m:e>
                              <m:r>
                                <m:t>q</m:t>
                              </m:r>
                              <m:r>
                                <m:rPr>
                                  <m:sty m:val="p"/>
                                </m:rPr>
                                <m:t>∧</m:t>
                              </m:r>
                              <m:r>
                                <m:t>s</m:t>
                              </m:r>
                              <m:r>
                                <m:rPr>
                                  <m:sty m:val="p"/>
                                </m:rPr>
                                <m:t>∧</m:t>
                              </m:r>
                              <m:r>
                                <m:t>p</m:t>
                              </m:r>
                              <m:r>
                                <m:rPr>
                                  <m:sty m:val="p"/>
                                </m:rPr>
                                <m:t>∧</m:t>
                              </m:r>
                              <m:r>
                                <m:rPr>
                                  <m:sty m:val="p"/>
                                </m:rPr>
                                <m:t>¬</m:t>
                              </m:r>
                              <m:r>
                                <m:t>s</m:t>
                              </m:r>
                            </m:e>
                          </m:d>
                          <m:r>
                            <m:rPr>
                              <m:sty m:val="p"/>
                            </m:rPr>
                            <m:t>∨</m:t>
                          </m:r>
                          <m:d>
                            <m:dPr>
                              <m:begChr m:val="("/>
                              <m:endChr m:val=")"/>
                              <m:sepChr m:val=""/>
                              <m:grow/>
                            </m:dPr>
                            <m:e>
                              <m:r>
                                <m:t>q</m:t>
                              </m:r>
                              <m:r>
                                <m:rPr>
                                  <m:sty m:val="p"/>
                                </m:rPr>
                                <m:t>∧</m:t>
                              </m:r>
                              <m:r>
                                <m:t>s</m:t>
                              </m:r>
                              <m:r>
                                <m:rPr>
                                  <m:sty m:val="p"/>
                                </m:rPr>
                                <m:t>∧</m:t>
                              </m:r>
                              <m:r>
                                <m:rPr>
                                  <m:sty m:val="p"/>
                                </m:rPr>
                                <m:t>¬</m:t>
                              </m:r>
                              <m:r>
                                <m:t>p</m:t>
                              </m:r>
                              <m:r>
                                <m:rPr>
                                  <m:sty m:val="p"/>
                                </m:rPr>
                                <m:t>∧</m:t>
                              </m:r>
                              <m:r>
                                <m:t>s</m:t>
                              </m:r>
                            </m:e>
                          </m:d>
                        </m:e>
                      </m:d>
                      <m:r>
                        <m:rPr>
                          <m:sty m:val="p"/>
                        </m:rPr>
                        <m:t>∧</m:t>
                      </m:r>
                      <m:d>
                        <m:dPr>
                          <m:begChr m:val="("/>
                          <m:endChr m:val=")"/>
                          <m:sepChr m:val=""/>
                          <m:grow/>
                        </m:dPr>
                        <m:e>
                          <m:d>
                            <m:dPr>
                              <m:begChr m:val="("/>
                              <m:endChr m:val=")"/>
                              <m:sepChr m:val=""/>
                              <m:grow/>
                            </m:dPr>
                            <m:e>
                              <m:r>
                                <m:t>p</m:t>
                              </m:r>
                              <m:r>
                                <m:rPr>
                                  <m:sty m:val="p"/>
                                </m:rPr>
                                <m:t>∧</m:t>
                              </m:r>
                              <m:r>
                                <m:rPr>
                                  <m:sty m:val="p"/>
                                </m:rPr>
                                <m:t>¬</m:t>
                              </m:r>
                              <m:r>
                                <m:t>r</m:t>
                              </m:r>
                            </m:e>
                          </m:d>
                          <m:r>
                            <m:rPr>
                              <m:sty m:val="p"/>
                            </m:rPr>
                            <m:t>∨</m:t>
                          </m:r>
                          <m:d>
                            <m:dPr>
                              <m:begChr m:val="("/>
                              <m:endChr m:val=")"/>
                              <m:sepChr m:val=""/>
                              <m:grow/>
                            </m:dPr>
                            <m:e>
                              <m:r>
                                <m:rPr>
                                  <m:sty m:val="p"/>
                                </m:rPr>
                                <m:t>¬</m:t>
                              </m:r>
                              <m:r>
                                <m:t>p</m:t>
                              </m:r>
                              <m:r>
                                <m:rPr>
                                  <m:sty m:val="p"/>
                                </m:rPr>
                                <m:t>∧</m:t>
                              </m:r>
                              <m:r>
                                <m:t>r</m:t>
                              </m:r>
                            </m:e>
                          </m:d>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F</m:t>
                          </m:r>
                          <m:r>
                            <m:rPr>
                              <m:sty m:val="p"/>
                            </m:rPr>
                            <m:t>∨</m:t>
                          </m:r>
                          <m:d>
                            <m:dPr>
                              <m:begChr m:val="("/>
                              <m:endChr m:val=")"/>
                              <m:sepChr m:val=""/>
                              <m:grow/>
                            </m:dPr>
                            <m:e>
                              <m:r>
                                <m:t>q</m:t>
                              </m:r>
                              <m:r>
                                <m:rPr>
                                  <m:sty m:val="p"/>
                                </m:rPr>
                                <m:t>∧</m:t>
                              </m:r>
                              <m:r>
                                <m:t>s</m:t>
                              </m:r>
                              <m:r>
                                <m:rPr>
                                  <m:sty m:val="p"/>
                                </m:rPr>
                                <m:t>∧</m:t>
                              </m:r>
                              <m:r>
                                <m:rPr>
                                  <m:sty m:val="p"/>
                                </m:rPr>
                                <m:t>¬</m:t>
                              </m:r>
                              <m:r>
                                <m:t>p</m:t>
                              </m:r>
                            </m:e>
                          </m:d>
                        </m:e>
                      </m:d>
                      <m:r>
                        <m:rPr>
                          <m:sty m:val="p"/>
                        </m:rPr>
                        <m:t>∧</m:t>
                      </m:r>
                      <m:d>
                        <m:dPr>
                          <m:begChr m:val="("/>
                          <m:endChr m:val=")"/>
                          <m:sepChr m:val=""/>
                          <m:grow/>
                        </m:dPr>
                        <m:e>
                          <m:d>
                            <m:dPr>
                              <m:begChr m:val="("/>
                              <m:endChr m:val=")"/>
                              <m:sepChr m:val=""/>
                              <m:grow/>
                            </m:dPr>
                            <m:e>
                              <m:r>
                                <m:t>p</m:t>
                              </m:r>
                              <m:r>
                                <m:rPr>
                                  <m:sty m:val="p"/>
                                </m:rPr>
                                <m:t>∧</m:t>
                              </m:r>
                              <m:r>
                                <m:rPr>
                                  <m:sty m:val="p"/>
                                </m:rPr>
                                <m:t>¬</m:t>
                              </m:r>
                              <m:r>
                                <m:t>r</m:t>
                              </m:r>
                            </m:e>
                          </m:d>
                          <m:r>
                            <m:rPr>
                              <m:sty m:val="p"/>
                            </m:rPr>
                            <m:t>∨</m:t>
                          </m:r>
                          <m:d>
                            <m:dPr>
                              <m:begChr m:val="("/>
                              <m:endChr m:val=")"/>
                              <m:sepChr m:val=""/>
                              <m:grow/>
                            </m:dPr>
                            <m:e>
                              <m:r>
                                <m:rPr>
                                  <m:sty m:val="p"/>
                                </m:rPr>
                                <m:t>¬</m:t>
                              </m:r>
                              <m:r>
                                <m:t>p</m:t>
                              </m:r>
                              <m:r>
                                <m:rPr>
                                  <m:sty m:val="p"/>
                                </m:rPr>
                                <m:t>∧</m:t>
                              </m:r>
                              <m:r>
                                <m:t>r</m:t>
                              </m:r>
                            </m:e>
                          </m:d>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q</m:t>
                          </m:r>
                          <m:r>
                            <m:rPr>
                              <m:sty m:val="p"/>
                            </m:rPr>
                            <m:t>∧</m:t>
                          </m:r>
                          <m:r>
                            <m:t>s</m:t>
                          </m:r>
                          <m:r>
                            <m:rPr>
                              <m:sty m:val="p"/>
                            </m:rPr>
                            <m:t>∧</m:t>
                          </m:r>
                          <m:r>
                            <m:rPr>
                              <m:sty m:val="p"/>
                            </m:rPr>
                            <m:t>¬</m:t>
                          </m:r>
                          <m:r>
                            <m:t>p</m:t>
                          </m:r>
                        </m:e>
                      </m:d>
                      <m:r>
                        <m:rPr>
                          <m:sty m:val="p"/>
                        </m:rPr>
                        <m:t>∧</m:t>
                      </m:r>
                      <m:d>
                        <m:dPr>
                          <m:begChr m:val="("/>
                          <m:endChr m:val=")"/>
                          <m:sepChr m:val=""/>
                          <m:grow/>
                        </m:dPr>
                        <m:e>
                          <m:d>
                            <m:dPr>
                              <m:begChr m:val="("/>
                              <m:endChr m:val=")"/>
                              <m:sepChr m:val=""/>
                              <m:grow/>
                            </m:dPr>
                            <m:e>
                              <m:r>
                                <m:t>p</m:t>
                              </m:r>
                              <m:r>
                                <m:rPr>
                                  <m:sty m:val="p"/>
                                </m:rPr>
                                <m:t>∧</m:t>
                              </m:r>
                              <m:r>
                                <m:rPr>
                                  <m:sty m:val="p"/>
                                </m:rPr>
                                <m:t>¬</m:t>
                              </m:r>
                              <m:r>
                                <m:t>r</m:t>
                              </m:r>
                            </m:e>
                          </m:d>
                          <m:r>
                            <m:rPr>
                              <m:sty m:val="p"/>
                            </m:rPr>
                            <m:t>∨</m:t>
                          </m:r>
                          <m:d>
                            <m:dPr>
                              <m:begChr m:val="("/>
                              <m:endChr m:val=")"/>
                              <m:sepChr m:val=""/>
                              <m:grow/>
                            </m:dPr>
                            <m:e>
                              <m:r>
                                <m:rPr>
                                  <m:sty m:val="p"/>
                                </m:rPr>
                                <m:t>¬</m:t>
                              </m:r>
                              <m:r>
                                <m:t>p</m:t>
                              </m:r>
                              <m:r>
                                <m:rPr>
                                  <m:sty m:val="p"/>
                                </m:rPr>
                                <m:t>∧</m:t>
                              </m:r>
                              <m:r>
                                <m:t>r</m:t>
                              </m:r>
                            </m:e>
                          </m:d>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q</m:t>
                          </m:r>
                          <m:r>
                            <m:rPr>
                              <m:sty m:val="p"/>
                            </m:rPr>
                            <m:t>∧</m:t>
                          </m:r>
                          <m:r>
                            <m:t>s</m:t>
                          </m:r>
                          <m:r>
                            <m:rPr>
                              <m:sty m:val="p"/>
                            </m:rPr>
                            <m:t>∧</m:t>
                          </m:r>
                          <m:r>
                            <m:rPr>
                              <m:sty m:val="p"/>
                            </m:rPr>
                            <m:t>¬</m:t>
                          </m:r>
                          <m:r>
                            <m:t>p</m:t>
                          </m:r>
                          <m:r>
                            <m:rPr>
                              <m:sty m:val="p"/>
                            </m:rPr>
                            <m:t>∧</m:t>
                          </m:r>
                          <m:r>
                            <m:t>p</m:t>
                          </m:r>
                          <m:r>
                            <m:rPr>
                              <m:sty m:val="p"/>
                            </m:rPr>
                            <m:t>∧</m:t>
                          </m:r>
                          <m:r>
                            <m:rPr>
                              <m:sty m:val="p"/>
                            </m:rPr>
                            <m:t>¬</m:t>
                          </m:r>
                          <m:r>
                            <m:t>r</m:t>
                          </m:r>
                        </m:e>
                      </m:d>
                      <m:r>
                        <m:rPr>
                          <m:sty m:val="p"/>
                        </m:rPr>
                        <m:t>∨</m:t>
                      </m:r>
                      <m:d>
                        <m:dPr>
                          <m:begChr m:val="("/>
                          <m:endChr m:val=")"/>
                          <m:sepChr m:val=""/>
                          <m:grow/>
                        </m:dPr>
                        <m:e>
                          <m:r>
                            <m:t>q</m:t>
                          </m:r>
                          <m:r>
                            <m:rPr>
                              <m:sty m:val="p"/>
                            </m:rPr>
                            <m:t>∧</m:t>
                          </m:r>
                          <m:r>
                            <m:t>s</m:t>
                          </m:r>
                          <m:r>
                            <m:rPr>
                              <m:sty m:val="p"/>
                            </m:rPr>
                            <m:t>∧</m:t>
                          </m:r>
                          <m:r>
                            <m:rPr>
                              <m:sty m:val="p"/>
                            </m:rPr>
                            <m:t>¬</m:t>
                          </m:r>
                          <m:r>
                            <m:t>p</m:t>
                          </m:r>
                          <m:r>
                            <m:rPr>
                              <m:sty m:val="p"/>
                            </m:rPr>
                            <m:t>∧</m:t>
                          </m:r>
                          <m:r>
                            <m:rPr>
                              <m:sty m:val="p"/>
                            </m:rPr>
                            <m:t>¬</m:t>
                          </m:r>
                          <m:r>
                            <m:t>p</m:t>
                          </m:r>
                          <m:r>
                            <m:rPr>
                              <m:sty m:val="p"/>
                            </m:rPr>
                            <m:t>∧</m:t>
                          </m:r>
                          <m:r>
                            <m:t>r</m:t>
                          </m:r>
                        </m:e>
                      </m:d>
                    </m:oMath>
                  </m:oMathPara>
                </a14:m>
              </a:p>
              <a:p>
                <a:pPr lvl="0" indent="0" marL="0">
                  <a:buNone/>
                </a:pPr>
                <a14:m>
                  <m:oMathPara xmlns:m="http://schemas.openxmlformats.org/officeDocument/2006/math">
                    <m:oMathParaPr>
                      <m:jc m:val="center"/>
                    </m:oMathParaPr>
                    <m:oMath>
                      <m:r>
                        <m:rPr>
                          <m:sty m:val="p"/>
                        </m:rPr>
                        <m:t>⇔</m:t>
                      </m:r>
                      <m:r>
                        <m:t>F</m:t>
                      </m:r>
                      <m:r>
                        <m:rPr>
                          <m:sty m:val="p"/>
                        </m:rPr>
                        <m:t>∨</m:t>
                      </m:r>
                      <m:d>
                        <m:dPr>
                          <m:begChr m:val="("/>
                          <m:endChr m:val=")"/>
                          <m:sepChr m:val=""/>
                          <m:grow/>
                        </m:dPr>
                        <m:e>
                          <m:r>
                            <m:t>q</m:t>
                          </m:r>
                          <m:r>
                            <m:rPr>
                              <m:sty m:val="p"/>
                            </m:rPr>
                            <m:t>∧</m:t>
                          </m:r>
                          <m:r>
                            <m:t>s</m:t>
                          </m:r>
                          <m:r>
                            <m:rPr>
                              <m:sty m:val="p"/>
                            </m:rPr>
                            <m:t>∧</m:t>
                          </m:r>
                          <m:r>
                            <m:rPr>
                              <m:sty m:val="p"/>
                            </m:rPr>
                            <m:t>¬</m:t>
                          </m:r>
                          <m:r>
                            <m:t>p</m:t>
                          </m:r>
                          <m:r>
                            <m:rPr>
                              <m:sty m:val="p"/>
                            </m:rPr>
                            <m:t>∧</m:t>
                          </m:r>
                          <m:r>
                            <m:t>r</m:t>
                          </m:r>
                        </m:e>
                      </m:d>
                    </m:oMath>
                  </m:oMathPara>
                </a14:m>
              </a:p>
              <a:p>
                <a:pPr lvl="0" indent="0" marL="0">
                  <a:buNone/>
                </a:pPr>
                <a14:m>
                  <m:oMathPara xmlns:m="http://schemas.openxmlformats.org/officeDocument/2006/math">
                    <m:oMathParaPr>
                      <m:jc m:val="center"/>
                    </m:oMathParaPr>
                    <m:oMath>
                      <m:r>
                        <m:rPr>
                          <m:sty m:val="p"/>
                        </m:rPr>
                        <m:t>⇔</m:t>
                      </m:r>
                      <m:r>
                        <m:t>q</m:t>
                      </m:r>
                      <m:r>
                        <m:rPr>
                          <m:sty m:val="p"/>
                        </m:rPr>
                        <m:t>∧</m:t>
                      </m:r>
                      <m:r>
                        <m:t>s</m:t>
                      </m:r>
                      <m:r>
                        <m:rPr>
                          <m:sty m:val="p"/>
                        </m:rPr>
                        <m:t>∧</m:t>
                      </m:r>
                      <m:r>
                        <m:rPr>
                          <m:sty m:val="p"/>
                        </m:rPr>
                        <m:t>¬</m:t>
                      </m:r>
                      <m:r>
                        <m:t>p</m:t>
                      </m:r>
                      <m:r>
                        <m:rPr>
                          <m:sty m:val="p"/>
                        </m:rPr>
                        <m:t>∧</m:t>
                      </m:r>
                      <m:r>
                        <m:t>r</m:t>
                      </m:r>
                    </m:oMath>
                  </m:oMathPara>
                </a14:m>
              </a:p>
              <a:p>
                <a:pPr lvl="0" indent="0" marL="0">
                  <a:buNone/>
                </a:pPr>
                <a:r>
                  <a:rPr/>
                  <a:t>语文排名不能既是第二名又是第三名, 所以</a:t>
                </a:r>
                <a14:m>
                  <m:oMath xmlns:m="http://schemas.openxmlformats.org/officeDocument/2006/math">
                    <m:r>
                      <m:t>r</m:t>
                    </m:r>
                    <m:r>
                      <m:rPr>
                        <m:sty m:val="p"/>
                      </m:rPr>
                      <m:t>,</m:t>
                    </m:r>
                    <m:r>
                      <m:t>s</m:t>
                    </m:r>
                  </m:oMath>
                </a14:m>
                <a:r>
                  <a:rPr/>
                  <a:t>必有一个 假命题, 即:</a:t>
                </a:r>
              </a:p>
              <a:p>
                <a:pPr lvl="0" indent="0" marL="0">
                  <a:buNone/>
                </a:pPr>
                <a:r>
                  <a:rPr/>
                  <a:t> </a:t>
                </a:r>
              </a:p>
              <a:p>
                <a:pPr lvl="0" indent="0" marL="0">
                  <a:buNone/>
                </a:pPr>
                <a14:m>
                  <m:oMathPara xmlns:m="http://schemas.openxmlformats.org/officeDocument/2006/math">
                    <m:oMathParaPr>
                      <m:jc m:val="center"/>
                    </m:oMathParaPr>
                    <m:oMath>
                      <m:r>
                        <m:t>q</m:t>
                      </m:r>
                      <m:r>
                        <m:rPr>
                          <m:sty m:val="p"/>
                        </m:rPr>
                        <m:t>∧</m:t>
                      </m:r>
                      <m:r>
                        <m:t>s</m:t>
                      </m:r>
                      <m:r>
                        <m:rPr>
                          <m:sty m:val="p"/>
                        </m:rPr>
                        <m:t>∧</m:t>
                      </m:r>
                      <m:r>
                        <m:rPr>
                          <m:sty m:val="p"/>
                        </m:rPr>
                        <m:t>¬</m:t>
                      </m:r>
                      <m:r>
                        <m:t>p</m:t>
                      </m:r>
                      <m:r>
                        <m:rPr>
                          <m:sty m:val="p"/>
                        </m:rPr>
                        <m:t>∧</m:t>
                      </m:r>
                      <m:r>
                        <m:t>r</m:t>
                      </m:r>
                      <m:r>
                        <m:rPr>
                          <m:sty m:val="p"/>
                        </m:rPr>
                        <m:t>⇔</m:t>
                      </m:r>
                      <m:r>
                        <m:t>F</m:t>
                      </m:r>
                      <m:r>
                        <m:rPr>
                          <m:sty m:val="p"/>
                        </m:rPr>
                        <m:t>.</m:t>
                      </m:r>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indent="0" marL="0">
              <a:buNone/>
            </a:pPr>
            <a:r>
              <a:rPr/>
              <a:t>阿兰·图灵 (Alan Turing, 1912.6.23－1954.6.7)</a:t>
            </a:r>
          </a:p>
          <a:p>
            <a:pPr lvl="0"/>
            <a:r>
              <a:rPr/>
              <a:t>英国数学家, 逻辑学家.</a:t>
            </a:r>
          </a:p>
          <a:p>
            <a:pPr lvl="0"/>
            <a:r>
              <a:rPr/>
              <a:t>1931年图灵本科就读于剑桥大学国王学院, 在普林斯顿大学获得博士学位.二战期间回到剑桥, 协助军方破解德国的著名密码系统Enigma, 帮助盟军取得二战胜利.</a:t>
            </a:r>
          </a:p>
          <a:p>
            <a:pPr lvl="0"/>
            <a:r>
              <a:rPr/>
              <a:t>在人工智能方面, 图灵提出一种用于判定机器是否具有智能的试验方法, 即图灵试验.</a:t>
            </a:r>
          </a:p>
          <a:p>
            <a:pPr lvl="0"/>
            <a:r>
              <a:rPr/>
              <a:t>此外, 图灵提出的图灵机模型是现代计算机的理论原型.</a:t>
            </a:r>
          </a:p>
        </p:txBody>
      </p:sp>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14:m>
                  <m:oMathPara xmlns:m="http://schemas.openxmlformats.org/officeDocument/2006/math">
                    <m:oMathParaPr>
                      <m:jc m:val="center"/>
                    </m:oMathParaPr>
                    <m:oMath>
                      <m:sSub>
                        <m:e>
                          <m:r>
                            <m:t>D</m:t>
                          </m:r>
                        </m:e>
                        <m:sub>
                          <m:r>
                            <m:t>1</m:t>
                          </m:r>
                        </m:sub>
                      </m:sSub>
                      <m:r>
                        <m:rPr>
                          <m:sty m:val="p"/>
                        </m:rPr>
                        <m:t>∧</m:t>
                      </m:r>
                      <m:sSub>
                        <m:e>
                          <m:r>
                            <m:t>B</m:t>
                          </m:r>
                        </m:e>
                        <m:sub>
                          <m:r>
                            <m:t>2</m:t>
                          </m:r>
                        </m:sub>
                      </m:sSub>
                      <m:r>
                        <m:rPr>
                          <m:sty m:val="p"/>
                        </m:rPr>
                        <m:t>∧</m:t>
                      </m:r>
                      <m:sSub>
                        <m:e>
                          <m:r>
                            <m:t>C</m:t>
                          </m:r>
                        </m:e>
                        <m:sub>
                          <m:r>
                            <m:t>2</m:t>
                          </m:r>
                        </m:sub>
                      </m:sSub>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p</m:t>
                          </m:r>
                          <m:r>
                            <m:rPr>
                              <m:sty m:val="p"/>
                            </m:rPr>
                            <m:t>∧</m:t>
                          </m:r>
                          <m:r>
                            <m:t>r</m:t>
                          </m:r>
                        </m:e>
                      </m:d>
                      <m:r>
                        <m:rPr>
                          <m:sty m:val="p"/>
                        </m:rPr>
                        <m:t>∧</m:t>
                      </m:r>
                      <m:d>
                        <m:dPr>
                          <m:begChr m:val="("/>
                          <m:endChr m:val=")"/>
                          <m:sepChr m:val=""/>
                          <m:grow/>
                        </m:dPr>
                        <m:e>
                          <m:d>
                            <m:dPr>
                              <m:begChr m:val="("/>
                              <m:endChr m:val=")"/>
                              <m:sepChr m:val=""/>
                              <m:grow/>
                            </m:dPr>
                            <m:e>
                              <m:r>
                                <m:t>p</m:t>
                              </m:r>
                              <m:r>
                                <m:rPr>
                                  <m:sty m:val="p"/>
                                </m:rPr>
                                <m:t>∧</m:t>
                              </m:r>
                              <m:r>
                                <m:rPr>
                                  <m:sty m:val="p"/>
                                </m:rPr>
                                <m:t>¬</m:t>
                              </m:r>
                              <m:r>
                                <m:t>s</m:t>
                              </m:r>
                            </m:e>
                          </m:d>
                          <m:r>
                            <m:rPr>
                              <m:sty m:val="p"/>
                            </m:rPr>
                            <m:t>∨</m:t>
                          </m:r>
                          <m:d>
                            <m:dPr>
                              <m:begChr m:val="("/>
                              <m:endChr m:val=")"/>
                              <m:sepChr m:val=""/>
                              <m:grow/>
                            </m:dPr>
                            <m:e>
                              <m:r>
                                <m:rPr>
                                  <m:sty m:val="p"/>
                                </m:rPr>
                                <m:t>¬</m:t>
                              </m:r>
                              <m:r>
                                <m:t>p</m:t>
                              </m:r>
                              <m:r>
                                <m:rPr>
                                  <m:sty m:val="p"/>
                                </m:rPr>
                                <m:t>∧</m:t>
                              </m:r>
                              <m:r>
                                <m:t>s</m:t>
                              </m:r>
                            </m:e>
                          </m:d>
                        </m:e>
                      </m:d>
                      <m:r>
                        <m:rPr>
                          <m:sty m:val="p"/>
                        </m:rPr>
                        <m:t>∧</m:t>
                      </m:r>
                      <m:d>
                        <m:dPr>
                          <m:begChr m:val="("/>
                          <m:endChr m:val=")"/>
                          <m:sepChr m:val=""/>
                          <m:grow/>
                        </m:dPr>
                        <m:e>
                          <m:d>
                            <m:dPr>
                              <m:begChr m:val="("/>
                              <m:endChr m:val=")"/>
                              <m:sepChr m:val=""/>
                              <m:grow/>
                            </m:dPr>
                            <m:e>
                              <m:r>
                                <m:t>q</m:t>
                              </m:r>
                              <m:r>
                                <m:rPr>
                                  <m:sty m:val="p"/>
                                </m:rPr>
                                <m:t>∧</m:t>
                              </m:r>
                              <m:r>
                                <m:rPr>
                                  <m:sty m:val="p"/>
                                </m:rPr>
                                <m:t>¬</m:t>
                              </m:r>
                              <m:r>
                                <m:t>s</m:t>
                              </m:r>
                            </m:e>
                          </m:d>
                          <m:r>
                            <m:rPr>
                              <m:sty m:val="p"/>
                            </m:rPr>
                            <m:t>∨</m:t>
                          </m:r>
                          <m:d>
                            <m:dPr>
                              <m:begChr m:val="("/>
                              <m:endChr m:val=")"/>
                              <m:sepChr m:val=""/>
                              <m:grow/>
                            </m:dPr>
                            <m:e>
                              <m:r>
                                <m:rPr>
                                  <m:sty m:val="p"/>
                                </m:rPr>
                                <m:t>¬</m:t>
                              </m:r>
                              <m:r>
                                <m:t>q</m:t>
                              </m:r>
                              <m:r>
                                <m:rPr>
                                  <m:sty m:val="p"/>
                                </m:rPr>
                                <m:t>∧</m:t>
                              </m:r>
                              <m:r>
                                <m:t>s</m:t>
                              </m:r>
                            </m:e>
                          </m:d>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d>
                            <m:dPr>
                              <m:begChr m:val="("/>
                              <m:endChr m:val=")"/>
                              <m:sepChr m:val=""/>
                              <m:grow/>
                            </m:dPr>
                            <m:e>
                              <m:r>
                                <m:t>p</m:t>
                              </m:r>
                              <m:r>
                                <m:rPr>
                                  <m:sty m:val="p"/>
                                </m:rPr>
                                <m:t>∧</m:t>
                              </m:r>
                              <m:r>
                                <m:t>r</m:t>
                              </m:r>
                              <m:r>
                                <m:rPr>
                                  <m:sty m:val="p"/>
                                </m:rPr>
                                <m:t>∧</m:t>
                              </m:r>
                              <m:r>
                                <m:t>p</m:t>
                              </m:r>
                              <m:r>
                                <m:rPr>
                                  <m:sty m:val="p"/>
                                </m:rPr>
                                <m:t>∧</m:t>
                              </m:r>
                              <m:r>
                                <m:rPr>
                                  <m:sty m:val="p"/>
                                </m:rPr>
                                <m:t>¬</m:t>
                              </m:r>
                              <m:r>
                                <m:t>s</m:t>
                              </m:r>
                            </m:e>
                          </m:d>
                          <m:r>
                            <m:rPr>
                              <m:sty m:val="p"/>
                            </m:rPr>
                            <m:t>∨</m:t>
                          </m:r>
                          <m:d>
                            <m:dPr>
                              <m:begChr m:val="("/>
                              <m:endChr m:val=")"/>
                              <m:sepChr m:val=""/>
                              <m:grow/>
                            </m:dPr>
                            <m:e>
                              <m:r>
                                <m:t>p</m:t>
                              </m:r>
                              <m:r>
                                <m:rPr>
                                  <m:sty m:val="p"/>
                                </m:rPr>
                                <m:t>∧</m:t>
                              </m:r>
                              <m:r>
                                <m:t>r</m:t>
                              </m:r>
                              <m:r>
                                <m:rPr>
                                  <m:sty m:val="p"/>
                                </m:rPr>
                                <m:t>∧</m:t>
                              </m:r>
                              <m:r>
                                <m:rPr>
                                  <m:sty m:val="p"/>
                                </m:rPr>
                                <m:t>¬</m:t>
                              </m:r>
                              <m:r>
                                <m:t>p</m:t>
                              </m:r>
                              <m:r>
                                <m:rPr>
                                  <m:sty m:val="p"/>
                                </m:rPr>
                                <m:t>∧</m:t>
                              </m:r>
                              <m:r>
                                <m:t>s</m:t>
                              </m:r>
                            </m:e>
                          </m:d>
                        </m:e>
                      </m:d>
                      <m:r>
                        <m:rPr>
                          <m:sty m:val="p"/>
                        </m:rPr>
                        <m:t>∧</m:t>
                      </m:r>
                      <m:d>
                        <m:dPr>
                          <m:begChr m:val="("/>
                          <m:endChr m:val=")"/>
                          <m:sepChr m:val=""/>
                          <m:grow/>
                        </m:dPr>
                        <m:e>
                          <m:d>
                            <m:dPr>
                              <m:begChr m:val="("/>
                              <m:endChr m:val=")"/>
                              <m:sepChr m:val=""/>
                              <m:grow/>
                            </m:dPr>
                            <m:e>
                              <m:r>
                                <m:t>q</m:t>
                              </m:r>
                              <m:r>
                                <m:rPr>
                                  <m:sty m:val="p"/>
                                </m:rPr>
                                <m:t>∧</m:t>
                              </m:r>
                              <m:r>
                                <m:rPr>
                                  <m:sty m:val="p"/>
                                </m:rPr>
                                <m:t>¬</m:t>
                              </m:r>
                              <m:r>
                                <m:t>s</m:t>
                              </m:r>
                            </m:e>
                          </m:d>
                          <m:r>
                            <m:rPr>
                              <m:sty m:val="p"/>
                            </m:rPr>
                            <m:t>∨</m:t>
                          </m:r>
                          <m:d>
                            <m:dPr>
                              <m:begChr m:val="("/>
                              <m:endChr m:val=")"/>
                              <m:sepChr m:val=""/>
                              <m:grow/>
                            </m:dPr>
                            <m:e>
                              <m:r>
                                <m:rPr>
                                  <m:sty m:val="p"/>
                                </m:rPr>
                                <m:t>¬</m:t>
                              </m:r>
                              <m:r>
                                <m:t>q</m:t>
                              </m:r>
                              <m:r>
                                <m:rPr>
                                  <m:sty m:val="p"/>
                                </m:rPr>
                                <m:t>∧</m:t>
                              </m:r>
                              <m:r>
                                <m:t>s</m:t>
                              </m:r>
                            </m:e>
                          </m:d>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d>
                            <m:dPr>
                              <m:begChr m:val="("/>
                              <m:endChr m:val=")"/>
                              <m:sepChr m:val=""/>
                              <m:grow/>
                            </m:dPr>
                            <m:e>
                              <m:r>
                                <m:t>p</m:t>
                              </m:r>
                              <m:r>
                                <m:rPr>
                                  <m:sty m:val="p"/>
                                </m:rPr>
                                <m:t>∧</m:t>
                              </m:r>
                              <m:r>
                                <m:t>r</m:t>
                              </m:r>
                              <m:r>
                                <m:rPr>
                                  <m:sty m:val="p"/>
                                </m:rPr>
                                <m:t>∧</m:t>
                              </m:r>
                              <m:r>
                                <m:rPr>
                                  <m:sty m:val="p"/>
                                </m:rPr>
                                <m:t>¬</m:t>
                              </m:r>
                              <m:r>
                                <m:t>s</m:t>
                              </m:r>
                            </m:e>
                          </m:d>
                          <m:r>
                            <m:rPr>
                              <m:sty m:val="p"/>
                            </m:rPr>
                            <m:t>∨</m:t>
                          </m:r>
                          <m:r>
                            <m:t>F</m:t>
                          </m:r>
                        </m:e>
                      </m:d>
                      <m:r>
                        <m:rPr>
                          <m:sty m:val="p"/>
                        </m:rPr>
                        <m:t>∧</m:t>
                      </m:r>
                      <m:d>
                        <m:dPr>
                          <m:begChr m:val="("/>
                          <m:endChr m:val=")"/>
                          <m:sepChr m:val=""/>
                          <m:grow/>
                        </m:dPr>
                        <m:e>
                          <m:d>
                            <m:dPr>
                              <m:begChr m:val="("/>
                              <m:endChr m:val=")"/>
                              <m:sepChr m:val=""/>
                              <m:grow/>
                            </m:dPr>
                            <m:e>
                              <m:r>
                                <m:t>q</m:t>
                              </m:r>
                              <m:r>
                                <m:rPr>
                                  <m:sty m:val="p"/>
                                </m:rPr>
                                <m:t>∧</m:t>
                              </m:r>
                              <m:r>
                                <m:rPr>
                                  <m:sty m:val="p"/>
                                </m:rPr>
                                <m:t>¬</m:t>
                              </m:r>
                              <m:r>
                                <m:t>s</m:t>
                              </m:r>
                            </m:e>
                          </m:d>
                          <m:r>
                            <m:rPr>
                              <m:sty m:val="p"/>
                            </m:rPr>
                            <m:t>∨</m:t>
                          </m:r>
                          <m:d>
                            <m:dPr>
                              <m:begChr m:val="("/>
                              <m:endChr m:val=")"/>
                              <m:sepChr m:val=""/>
                              <m:grow/>
                            </m:dPr>
                            <m:e>
                              <m:r>
                                <m:rPr>
                                  <m:sty m:val="p"/>
                                </m:rPr>
                                <m:t>¬</m:t>
                              </m:r>
                              <m:r>
                                <m:t>q</m:t>
                              </m:r>
                              <m:r>
                                <m:rPr>
                                  <m:sty m:val="p"/>
                                </m:rPr>
                                <m:t>∧</m:t>
                              </m:r>
                              <m:r>
                                <m:t>s</m:t>
                              </m:r>
                            </m:e>
                          </m:d>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p</m:t>
                          </m:r>
                          <m:r>
                            <m:rPr>
                              <m:sty m:val="p"/>
                            </m:rPr>
                            <m:t>∧</m:t>
                          </m:r>
                          <m:r>
                            <m:t>r</m:t>
                          </m:r>
                          <m:r>
                            <m:rPr>
                              <m:sty m:val="p"/>
                            </m:rPr>
                            <m:t>∧</m:t>
                          </m:r>
                          <m:r>
                            <m:rPr>
                              <m:sty m:val="p"/>
                            </m:rPr>
                            <m:t>¬</m:t>
                          </m:r>
                          <m:r>
                            <m:t>s</m:t>
                          </m:r>
                        </m:e>
                      </m:d>
                      <m:r>
                        <m:rPr>
                          <m:sty m:val="p"/>
                        </m:rPr>
                        <m:t>∧</m:t>
                      </m:r>
                      <m:d>
                        <m:dPr>
                          <m:begChr m:val="("/>
                          <m:endChr m:val=")"/>
                          <m:sepChr m:val=""/>
                          <m:grow/>
                        </m:dPr>
                        <m:e>
                          <m:d>
                            <m:dPr>
                              <m:begChr m:val="("/>
                              <m:endChr m:val=")"/>
                              <m:sepChr m:val=""/>
                              <m:grow/>
                            </m:dPr>
                            <m:e>
                              <m:r>
                                <m:t>q</m:t>
                              </m:r>
                              <m:r>
                                <m:rPr>
                                  <m:sty m:val="p"/>
                                </m:rPr>
                                <m:t>∧</m:t>
                              </m:r>
                              <m:r>
                                <m:rPr>
                                  <m:sty m:val="p"/>
                                </m:rPr>
                                <m:t>¬</m:t>
                              </m:r>
                              <m:r>
                                <m:t>s</m:t>
                              </m:r>
                            </m:e>
                          </m:d>
                          <m:r>
                            <m:rPr>
                              <m:sty m:val="p"/>
                            </m:rPr>
                            <m:t>∨</m:t>
                          </m:r>
                          <m:d>
                            <m:dPr>
                              <m:begChr m:val="("/>
                              <m:endChr m:val=")"/>
                              <m:sepChr m:val=""/>
                              <m:grow/>
                            </m:dPr>
                            <m:e>
                              <m:r>
                                <m:rPr>
                                  <m:sty m:val="p"/>
                                </m:rPr>
                                <m:t>¬</m:t>
                              </m:r>
                              <m:r>
                                <m:t>q</m:t>
                              </m:r>
                              <m:r>
                                <m:rPr>
                                  <m:sty m:val="p"/>
                                </m:rPr>
                                <m:t>∧</m:t>
                              </m:r>
                              <m:r>
                                <m:t>s</m:t>
                              </m:r>
                            </m:e>
                          </m:d>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p</m:t>
                          </m:r>
                          <m:r>
                            <m:rPr>
                              <m:sty m:val="p"/>
                            </m:rPr>
                            <m:t>∧</m:t>
                          </m:r>
                          <m:r>
                            <m:t>r</m:t>
                          </m:r>
                          <m:r>
                            <m:rPr>
                              <m:sty m:val="p"/>
                            </m:rPr>
                            <m:t>∧</m:t>
                          </m:r>
                          <m:r>
                            <m:rPr>
                              <m:sty m:val="p"/>
                            </m:rPr>
                            <m:t>¬</m:t>
                          </m:r>
                          <m:r>
                            <m:t>s</m:t>
                          </m:r>
                          <m:r>
                            <m:rPr>
                              <m:sty m:val="p"/>
                            </m:rPr>
                            <m:t>∧</m:t>
                          </m:r>
                          <m:r>
                            <m:t>q</m:t>
                          </m:r>
                          <m:r>
                            <m:rPr>
                              <m:sty m:val="p"/>
                            </m:rPr>
                            <m:t>∧</m:t>
                          </m:r>
                          <m:r>
                            <m:rPr>
                              <m:sty m:val="p"/>
                            </m:rPr>
                            <m:t>¬</m:t>
                          </m:r>
                          <m:r>
                            <m:t>s</m:t>
                          </m:r>
                        </m:e>
                      </m:d>
                      <m:r>
                        <m:rPr>
                          <m:sty m:val="p"/>
                        </m:rPr>
                        <m:t>∨</m:t>
                      </m:r>
                      <m:d>
                        <m:dPr>
                          <m:begChr m:val="("/>
                          <m:endChr m:val=")"/>
                          <m:sepChr m:val=""/>
                          <m:grow/>
                        </m:dPr>
                        <m:e>
                          <m:r>
                            <m:t>p</m:t>
                          </m:r>
                          <m:r>
                            <m:rPr>
                              <m:sty m:val="p"/>
                            </m:rPr>
                            <m:t>∧</m:t>
                          </m:r>
                          <m:r>
                            <m:t>r</m:t>
                          </m:r>
                          <m:r>
                            <m:rPr>
                              <m:sty m:val="p"/>
                            </m:rPr>
                            <m:t>∧</m:t>
                          </m:r>
                          <m:r>
                            <m:rPr>
                              <m:sty m:val="p"/>
                            </m:rPr>
                            <m:t>¬</m:t>
                          </m:r>
                          <m:r>
                            <m:t>s</m:t>
                          </m:r>
                          <m:r>
                            <m:rPr>
                              <m:sty m:val="p"/>
                            </m:rPr>
                            <m:t>∧</m:t>
                          </m:r>
                          <m:r>
                            <m:rPr>
                              <m:sty m:val="p"/>
                            </m:rPr>
                            <m:t>¬</m:t>
                          </m:r>
                          <m:r>
                            <m:t>q</m:t>
                          </m:r>
                          <m:r>
                            <m:rPr>
                              <m:sty m:val="p"/>
                            </m:rPr>
                            <m:t>∧</m:t>
                          </m:r>
                          <m:r>
                            <m:t>s</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p</m:t>
                          </m:r>
                          <m:r>
                            <m:rPr>
                              <m:sty m:val="p"/>
                            </m:rPr>
                            <m:t>∧</m:t>
                          </m:r>
                          <m:r>
                            <m:t>r</m:t>
                          </m:r>
                          <m:r>
                            <m:rPr>
                              <m:sty m:val="p"/>
                            </m:rPr>
                            <m:t>∧</m:t>
                          </m:r>
                          <m:r>
                            <m:rPr>
                              <m:sty m:val="p"/>
                            </m:rPr>
                            <m:t>¬</m:t>
                          </m:r>
                          <m:r>
                            <m:t>s</m:t>
                          </m:r>
                          <m:r>
                            <m:rPr>
                              <m:sty m:val="p"/>
                            </m:rPr>
                            <m:t>∧</m:t>
                          </m:r>
                          <m:r>
                            <m:t>q</m:t>
                          </m:r>
                        </m:e>
                      </m:d>
                      <m:r>
                        <m:rPr>
                          <m:sty m:val="p"/>
                        </m:rPr>
                        <m:t>∨</m:t>
                      </m:r>
                      <m:r>
                        <m:t>F</m:t>
                      </m:r>
                    </m:oMath>
                  </m:oMathPara>
                </a14:m>
              </a:p>
              <a:p>
                <a:pPr lvl="0" indent="0" marL="0">
                  <a:buNone/>
                </a:pPr>
                <a14:m>
                  <m:oMathPara xmlns:m="http://schemas.openxmlformats.org/officeDocument/2006/math">
                    <m:oMathParaPr>
                      <m:jc m:val="center"/>
                    </m:oMathParaPr>
                    <m:oMath>
                      <m:r>
                        <m:rPr>
                          <m:sty m:val="p"/>
                        </m:rPr>
                        <m:t>⇔</m:t>
                      </m:r>
                      <m:r>
                        <m:t>p</m:t>
                      </m:r>
                      <m:r>
                        <m:rPr>
                          <m:sty m:val="p"/>
                        </m:rPr>
                        <m:t>∧</m:t>
                      </m:r>
                      <m:r>
                        <m:t>r</m:t>
                      </m:r>
                      <m:r>
                        <m:rPr>
                          <m:sty m:val="p"/>
                        </m:rPr>
                        <m:t>∧</m:t>
                      </m:r>
                      <m:r>
                        <m:rPr>
                          <m:sty m:val="p"/>
                        </m:rPr>
                        <m:t>¬</m:t>
                      </m:r>
                      <m:r>
                        <m:t>s</m:t>
                      </m:r>
                      <m:r>
                        <m:rPr>
                          <m:sty m:val="p"/>
                        </m:rPr>
                        <m:t>∧</m:t>
                      </m:r>
                      <m:r>
                        <m:t>q</m:t>
                      </m:r>
                    </m:oMath>
                  </m:oMathPara>
                </a14:m>
              </a:p>
              <a:p>
                <a:pPr lvl="0" indent="0" marL="0">
                  <a:buNone/>
                </a:pPr>
                <a:r>
                  <a:rPr/>
                  <a:t>数学排名不能既是第一名又是第二名, 所以</a:t>
                </a:r>
                <a14:m>
                  <m:oMath xmlns:m="http://schemas.openxmlformats.org/officeDocument/2006/math">
                    <m:r>
                      <m:t>p</m:t>
                    </m:r>
                    <m:r>
                      <m:rPr>
                        <m:sty m:val="p"/>
                      </m:rPr>
                      <m:t>,</m:t>
                    </m:r>
                    <m:r>
                      <m:t>q</m:t>
                    </m:r>
                  </m:oMath>
                </a14:m>
                <a:r>
                  <a:rPr/>
                  <a:t>必有一个假命题, 即:</a:t>
                </a:r>
              </a:p>
              <a:p>
                <a:pPr lvl="0" indent="0" marL="0">
                  <a:buNone/>
                </a:pPr>
                <a:r>
                  <a:rPr/>
                  <a:t> </a:t>
                </a:r>
              </a:p>
              <a:p>
                <a:pPr lvl="0" indent="0" marL="0">
                  <a:buNone/>
                </a:pPr>
                <a14:m>
                  <m:oMathPara xmlns:m="http://schemas.openxmlformats.org/officeDocument/2006/math">
                    <m:oMathParaPr>
                      <m:jc m:val="center"/>
                    </m:oMathParaPr>
                    <m:oMath>
                      <m:r>
                        <m:t>p</m:t>
                      </m:r>
                      <m:r>
                        <m:rPr>
                          <m:sty m:val="p"/>
                        </m:rPr>
                        <m:t>∧</m:t>
                      </m:r>
                      <m:r>
                        <m:t>r</m:t>
                      </m:r>
                      <m:r>
                        <m:rPr>
                          <m:sty m:val="p"/>
                        </m:rPr>
                        <m:t>∧</m:t>
                      </m:r>
                      <m:r>
                        <m:rPr>
                          <m:sty m:val="p"/>
                        </m:rPr>
                        <m:t>¬</m:t>
                      </m:r>
                      <m:r>
                        <m:t>s</m:t>
                      </m:r>
                      <m:r>
                        <m:rPr>
                          <m:sty m:val="p"/>
                        </m:rPr>
                        <m:t>∧</m:t>
                      </m:r>
                      <m:r>
                        <m:t>q</m:t>
                      </m:r>
                      <m:r>
                        <m:rPr>
                          <m:sty m:val="p"/>
                        </m:rPr>
                        <m:t>⇔</m:t>
                      </m:r>
                      <m:r>
                        <m:t>F</m:t>
                      </m:r>
                      <m:r>
                        <m:rPr>
                          <m:sty m:val="p"/>
                        </m:rPr>
                        <m:t>.</m:t>
                      </m:r>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所以</a:t>
                </a:r>
              </a:p>
              <a:p>
                <a:pPr lvl="0" indent="0" marL="0">
                  <a:buNone/>
                </a:pPr>
                <a14:m>
                  <m:oMathPara xmlns:m="http://schemas.openxmlformats.org/officeDocument/2006/math">
                    <m:oMathParaPr>
                      <m:jc m:val="center"/>
                    </m:oMathParaPr>
                    <m:oMath>
                      <m:r>
                        <m:t>Z</m:t>
                      </m:r>
                      <m:r>
                        <m:rPr>
                          <m:sty m:val="p"/>
                        </m:rPr>
                        <m:t>=</m:t>
                      </m:r>
                      <m:d>
                        <m:dPr>
                          <m:begChr m:val="("/>
                          <m:endChr m:val=")"/>
                          <m:sepChr m:val=""/>
                          <m:grow/>
                        </m:dPr>
                        <m:e>
                          <m:sSub>
                            <m:e>
                              <m:r>
                                <m:t>B</m:t>
                              </m:r>
                            </m:e>
                            <m:sub>
                              <m:r>
                                <m:t>1</m:t>
                              </m:r>
                            </m:sub>
                          </m:sSub>
                          <m:r>
                            <m:rPr>
                              <m:sty m:val="p"/>
                            </m:rPr>
                            <m:t>∧</m:t>
                          </m:r>
                          <m:sSub>
                            <m:e>
                              <m:r>
                                <m:t>C</m:t>
                              </m:r>
                            </m:e>
                            <m:sub>
                              <m:r>
                                <m:t>2</m:t>
                              </m:r>
                            </m:sub>
                          </m:sSub>
                          <m:r>
                            <m:rPr>
                              <m:sty m:val="p"/>
                            </m:rPr>
                            <m:t>∧</m:t>
                          </m:r>
                          <m:sSub>
                            <m:e>
                              <m:r>
                                <m:t>D</m:t>
                              </m:r>
                            </m:e>
                            <m:sub>
                              <m:r>
                                <m:t>2</m:t>
                              </m:r>
                            </m:sub>
                          </m:sSub>
                        </m:e>
                      </m:d>
                      <m:r>
                        <m:rPr>
                          <m:sty m:val="p"/>
                        </m:rPr>
                        <m:t>∨</m:t>
                      </m:r>
                      <m:d>
                        <m:dPr>
                          <m:begChr m:val="("/>
                          <m:endChr m:val=")"/>
                          <m:sepChr m:val=""/>
                          <m:grow/>
                        </m:dPr>
                        <m:e>
                          <m:sSub>
                            <m:e>
                              <m:r>
                                <m:t>C</m:t>
                              </m:r>
                            </m:e>
                            <m:sub>
                              <m:r>
                                <m:t>1</m:t>
                              </m:r>
                            </m:sub>
                          </m:sSub>
                          <m:r>
                            <m:rPr>
                              <m:sty m:val="p"/>
                            </m:rPr>
                            <m:t>∧</m:t>
                          </m:r>
                          <m:sSub>
                            <m:e>
                              <m:r>
                                <m:t>B</m:t>
                              </m:r>
                            </m:e>
                            <m:sub>
                              <m:r>
                                <m:t>2</m:t>
                              </m:r>
                            </m:sub>
                          </m:sSub>
                          <m:r>
                            <m:rPr>
                              <m:sty m:val="p"/>
                            </m:rPr>
                            <m:t>∧</m:t>
                          </m:r>
                          <m:sSub>
                            <m:e>
                              <m:r>
                                <m:t>D</m:t>
                              </m:r>
                            </m:e>
                            <m:sub>
                              <m:r>
                                <m:t>2</m:t>
                              </m:r>
                            </m:sub>
                          </m:sSub>
                        </m:e>
                      </m:d>
                      <m:r>
                        <m:rPr>
                          <m:sty m:val="p"/>
                        </m:rPr>
                        <m:t>∨</m:t>
                      </m:r>
                      <m:d>
                        <m:dPr>
                          <m:begChr m:val="("/>
                          <m:endChr m:val=")"/>
                          <m:sepChr m:val=""/>
                          <m:grow/>
                        </m:dPr>
                        <m:e>
                          <m:sSub>
                            <m:e>
                              <m:r>
                                <m:t>D</m:t>
                              </m:r>
                            </m:e>
                            <m:sub>
                              <m:r>
                                <m:t>1</m:t>
                              </m:r>
                            </m:sub>
                          </m:sSub>
                          <m:r>
                            <m:rPr>
                              <m:sty m:val="p"/>
                            </m:rPr>
                            <m:t>∧</m:t>
                          </m:r>
                          <m:sSub>
                            <m:e>
                              <m:r>
                                <m:t>B</m:t>
                              </m:r>
                            </m:e>
                            <m:sub>
                              <m:r>
                                <m:t>2</m:t>
                              </m:r>
                            </m:sub>
                          </m:sSub>
                          <m:r>
                            <m:rPr>
                              <m:sty m:val="p"/>
                            </m:rPr>
                            <m:t>∧</m:t>
                          </m:r>
                          <m:sSub>
                            <m:e>
                              <m:r>
                                <m:t>C</m:t>
                              </m:r>
                            </m:e>
                            <m:sub>
                              <m:r>
                                <m:t>2</m:t>
                              </m:r>
                            </m:sub>
                          </m:sSub>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p</m:t>
                          </m:r>
                          <m:r>
                            <m:rPr>
                              <m:sty m:val="p"/>
                            </m:rPr>
                            <m:t>∧</m:t>
                          </m:r>
                          <m:r>
                            <m:rPr>
                              <m:sty m:val="p"/>
                            </m:rPr>
                            <m:t>¬</m:t>
                          </m:r>
                          <m:r>
                            <m:t>q</m:t>
                          </m:r>
                          <m:r>
                            <m:rPr>
                              <m:sty m:val="p"/>
                            </m:rPr>
                            <m:t>∧</m:t>
                          </m:r>
                          <m:r>
                            <m:t>s</m:t>
                          </m:r>
                          <m:r>
                            <m:rPr>
                              <m:sty m:val="p"/>
                            </m:rPr>
                            <m:t>∧</m:t>
                          </m:r>
                          <m:r>
                            <m:rPr>
                              <m:sty m:val="p"/>
                            </m:rPr>
                            <m:t>¬</m:t>
                          </m:r>
                          <m:r>
                            <m:t>r</m:t>
                          </m:r>
                        </m:e>
                      </m:d>
                      <m:r>
                        <m:rPr>
                          <m:sty m:val="p"/>
                        </m:rPr>
                        <m:t>∨</m:t>
                      </m:r>
                      <m:r>
                        <m:t>F</m:t>
                      </m:r>
                      <m:r>
                        <m:rPr>
                          <m:sty m:val="p"/>
                        </m:rPr>
                        <m:t>∨</m:t>
                      </m:r>
                      <m:r>
                        <m:t>F</m:t>
                      </m:r>
                    </m:oMath>
                  </m:oMathPara>
                </a14:m>
              </a:p>
              <a:p>
                <a:pPr lvl="0" indent="0" marL="0">
                  <a:buNone/>
                </a:pPr>
                <a14:m>
                  <m:oMathPara xmlns:m="http://schemas.openxmlformats.org/officeDocument/2006/math">
                    <m:oMathParaPr>
                      <m:jc m:val="center"/>
                    </m:oMathParaPr>
                    <m:oMath>
                      <m:r>
                        <m:rPr>
                          <m:sty m:val="p"/>
                        </m:rPr>
                        <m:t>⇔</m:t>
                      </m:r>
                      <m:r>
                        <m:t>p</m:t>
                      </m:r>
                      <m:r>
                        <m:rPr>
                          <m:sty m:val="p"/>
                        </m:rPr>
                        <m:t>∧</m:t>
                      </m:r>
                      <m:r>
                        <m:rPr>
                          <m:sty m:val="p"/>
                        </m:rPr>
                        <m:t>¬</m:t>
                      </m:r>
                      <m:r>
                        <m:t>q</m:t>
                      </m:r>
                      <m:r>
                        <m:rPr>
                          <m:sty m:val="p"/>
                        </m:rPr>
                        <m:t>∧</m:t>
                      </m:r>
                      <m:r>
                        <m:t>s</m:t>
                      </m:r>
                      <m:r>
                        <m:rPr>
                          <m:sty m:val="p"/>
                        </m:rPr>
                        <m:t>∧</m:t>
                      </m:r>
                      <m:r>
                        <m:rPr>
                          <m:sty m:val="p"/>
                        </m:rPr>
                        <m:t>¬</m:t>
                      </m:r>
                      <m:r>
                        <m:t>r</m:t>
                      </m:r>
                    </m:oMath>
                  </m:oMathPara>
                </a14:m>
              </a:p>
              <a:p>
                <a:pPr lvl="0" indent="0" marL="0">
                  <a:buNone/>
                </a:pPr>
                <a:r>
                  <a:rPr/>
                  <a:t> </a:t>
                </a:r>
              </a:p>
              <a:p>
                <a:pPr lvl="0" indent="0" marL="0">
                  <a:buNone/>
                </a:pPr>
                <a:r>
                  <a:rPr/>
                  <a:t>为真命题, 即: 小学生的数学排名第一, 语文排名第三.</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pPr lvl="0" indent="0" marL="0">
              <a:buNone/>
            </a:pPr>
            <a:r>
              <a:rPr/>
              <a:t>永真蕴含式</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给定命题公式</a:t>
                </a:r>
                <a14:m>
                  <m:oMath xmlns:m="http://schemas.openxmlformats.org/officeDocument/2006/math">
                    <m:r>
                      <m:t>A</m:t>
                    </m:r>
                    <m:r>
                      <m:rPr>
                        <m:sty m:val="p"/>
                      </m:rPr>
                      <m:t>→</m:t>
                    </m:r>
                    <m:r>
                      <m:t>B</m:t>
                    </m:r>
                  </m:oMath>
                </a14:m>
                <a:r>
                  <a:rPr/>
                  <a:t>,</a:t>
                </a:r>
              </a:p>
              <a:p>
                <a:pPr lvl="0" indent="0" marL="0">
                  <a:buNone/>
                </a:pPr>
                <a:r>
                  <a:rPr/>
                  <a:t>称命题公式</a:t>
                </a:r>
                <a14:m>
                  <m:oMath xmlns:m="http://schemas.openxmlformats.org/officeDocument/2006/math">
                    <m:r>
                      <m:t>B</m:t>
                    </m:r>
                    <m:r>
                      <m:rPr>
                        <m:sty m:val="p"/>
                      </m:rPr>
                      <m:t>→</m:t>
                    </m:r>
                    <m:r>
                      <m:t>A</m:t>
                    </m:r>
                  </m:oMath>
                </a14:m>
                <a:r>
                  <a:rPr/>
                  <a:t>为它的</a:t>
                </a:r>
                <a:r>
                  <a:rPr b="1"/>
                  <a:t>逆换式</a:t>
                </a:r>
                <a:r>
                  <a:rPr/>
                  <a:t>.</a:t>
                </a:r>
              </a:p>
              <a:p>
                <a:pPr lvl="0" indent="0" marL="0">
                  <a:buNone/>
                </a:pPr>
                <a:r>
                  <a:rPr/>
                  <a:t>命题公式</a:t>
                </a:r>
                <a14:m>
                  <m:oMath xmlns:m="http://schemas.openxmlformats.org/officeDocument/2006/math">
                    <m:r>
                      <m:rPr>
                        <m:sty m:val="p"/>
                      </m:rPr>
                      <m:t>¬</m:t>
                    </m:r>
                    <m:r>
                      <m:t>A</m:t>
                    </m:r>
                    <m:r>
                      <m:rPr>
                        <m:sty m:val="p"/>
                      </m:rPr>
                      <m:t>→</m:t>
                    </m:r>
                    <m:r>
                      <m:rPr>
                        <m:sty m:val="p"/>
                      </m:rPr>
                      <m:t>¬</m:t>
                    </m:r>
                    <m:r>
                      <m:t>B</m:t>
                    </m:r>
                  </m:oMath>
                </a14:m>
                <a:r>
                  <a:rPr/>
                  <a:t>为它的</a:t>
                </a:r>
                <a:r>
                  <a:rPr b="1"/>
                  <a:t>反换式</a:t>
                </a:r>
                <a:r>
                  <a:rPr/>
                  <a:t>.</a:t>
                </a:r>
              </a:p>
              <a:p>
                <a:pPr lvl="0" indent="0" marL="0">
                  <a:buNone/>
                </a:pPr>
                <a:r>
                  <a:rPr/>
                  <a:t>命题公式</a:t>
                </a:r>
                <a14:m>
                  <m:oMath xmlns:m="http://schemas.openxmlformats.org/officeDocument/2006/math">
                    <m:r>
                      <m:rPr>
                        <m:sty m:val="p"/>
                      </m:rPr>
                      <m:t>¬</m:t>
                    </m:r>
                    <m:r>
                      <m:t>B</m:t>
                    </m:r>
                    <m:r>
                      <m:rPr>
                        <m:sty m:val="p"/>
                      </m:rPr>
                      <m:t>→</m:t>
                    </m:r>
                    <m:r>
                      <m:rPr>
                        <m:sty m:val="p"/>
                      </m:rPr>
                      <m:t>¬</m:t>
                    </m:r>
                    <m:r>
                      <m:t>A</m:t>
                    </m:r>
                  </m:oMath>
                </a14:m>
                <a:r>
                  <a:rPr/>
                  <a:t>为它的</a:t>
                </a:r>
                <a:r>
                  <a:rPr b="1"/>
                  <a:t>逆反式</a:t>
                </a:r>
                <a:r>
                  <a:rPr/>
                  <a:t>.</a:t>
                </a:r>
              </a:p>
              <a:p>
                <a:pPr lvl="0" indent="0" marL="0">
                  <a:buNone/>
                </a:pPr>
                <a:r>
                  <a:rPr/>
                  <a:t>这四个命题公式有如下的关系:</a:t>
                </a:r>
              </a:p>
              <a:p>
                <a:pPr lvl="0" indent="0" marL="0">
                  <a:buNone/>
                </a:pPr>
                <a14:m>
                  <m:oMathPara xmlns:m="http://schemas.openxmlformats.org/officeDocument/2006/math">
                    <m:oMathParaPr>
                      <m:jc m:val="center"/>
                    </m:oMathParaPr>
                    <m:oMath>
                      <m:r>
                        <m:t>A</m:t>
                      </m:r>
                      <m:r>
                        <m:rPr>
                          <m:sty m:val="p"/>
                        </m:rPr>
                        <m:t>→</m:t>
                      </m:r>
                      <m:r>
                        <m:t>B</m:t>
                      </m:r>
                      <m:r>
                        <m:rPr>
                          <m:sty m:val="p"/>
                        </m:rPr>
                        <m:t>⇔</m:t>
                      </m:r>
                      <m:r>
                        <m:rPr>
                          <m:sty m:val="p"/>
                        </m:rPr>
                        <m:t>¬</m:t>
                      </m:r>
                      <m:r>
                        <m:t>B</m:t>
                      </m:r>
                      <m:r>
                        <m:rPr>
                          <m:sty m:val="p"/>
                        </m:rPr>
                        <m:t>→</m:t>
                      </m:r>
                      <m:r>
                        <m:rPr>
                          <m:sty m:val="p"/>
                        </m:rPr>
                        <m:t>¬</m:t>
                      </m:r>
                      <m:r>
                        <m:t>A</m:t>
                      </m:r>
                      <m:r>
                        <m:rPr>
                          <m:sty m:val="p"/>
                        </m:rPr>
                        <m:t>,</m:t>
                      </m:r>
                    </m:oMath>
                  </m:oMathPara>
                </a14:m>
              </a:p>
              <a:p>
                <a:pPr lvl="0" indent="0" marL="0">
                  <a:buNone/>
                </a:pPr>
                <a14:m>
                  <m:oMathPara xmlns:m="http://schemas.openxmlformats.org/officeDocument/2006/math">
                    <m:oMathParaPr>
                      <m:jc m:val="center"/>
                    </m:oMathParaPr>
                    <m:oMath>
                      <m:r>
                        <m:t>B</m:t>
                      </m:r>
                      <m:r>
                        <m:rPr>
                          <m:sty m:val="p"/>
                        </m:rPr>
                        <m:t>→</m:t>
                      </m:r>
                      <m:r>
                        <m:t>A</m:t>
                      </m:r>
                      <m:r>
                        <m:rPr>
                          <m:sty m:val="p"/>
                        </m:rPr>
                        <m:t>⇔</m:t>
                      </m:r>
                      <m:r>
                        <m:rPr>
                          <m:sty m:val="p"/>
                        </m:rPr>
                        <m:t>¬</m:t>
                      </m:r>
                      <m:r>
                        <m:t>A</m:t>
                      </m:r>
                      <m:r>
                        <m:rPr>
                          <m:sty m:val="p"/>
                        </m:rPr>
                        <m:t>→</m:t>
                      </m:r>
                      <m:r>
                        <m:rPr>
                          <m:sty m:val="p"/>
                        </m:rPr>
                        <m:t>¬</m:t>
                      </m:r>
                      <m:r>
                        <m:t>B</m:t>
                      </m:r>
                    </m:oMath>
                  </m:oMathPara>
                </a14:m>
              </a:p>
              <a:p>
                <a:pPr lvl="0" indent="0" marL="0">
                  <a:buNone/>
                </a:pPr>
                <a:r>
                  <a:rPr/>
                  <a:t>设</a:t>
                </a:r>
                <a14:m>
                  <m:oMath xmlns:m="http://schemas.openxmlformats.org/officeDocument/2006/math">
                    <m:r>
                      <m:t>A</m:t>
                    </m:r>
                    <m:r>
                      <m:rPr>
                        <m:sty m:val="p"/>
                      </m:rPr>
                      <m:t>,</m:t>
                    </m:r>
                    <m:r>
                      <m:t>B</m:t>
                    </m:r>
                  </m:oMath>
                </a14:m>
                <a:r>
                  <a:rPr/>
                  <a:t>为两个命题公式, 若</a:t>
                </a:r>
                <a14:m>
                  <m:oMath xmlns:m="http://schemas.openxmlformats.org/officeDocument/2006/math">
                    <m:r>
                      <m:t>A</m:t>
                    </m:r>
                    <m:r>
                      <m:rPr>
                        <m:sty m:val="p"/>
                      </m:rPr>
                      <m:t>→</m:t>
                    </m:r>
                    <m:r>
                      <m:t>B</m:t>
                    </m:r>
                  </m:oMath>
                </a14:m>
                <a:r>
                  <a:rPr/>
                  <a:t>是永真式, 即</a:t>
                </a:r>
                <a14:m>
                  <m:oMath xmlns:m="http://schemas.openxmlformats.org/officeDocument/2006/math">
                    <m:r>
                      <m:t>A</m:t>
                    </m:r>
                    <m:r>
                      <m:rPr>
                        <m:sty m:val="p"/>
                      </m:rPr>
                      <m:t>→</m:t>
                    </m:r>
                    <m:r>
                      <m:t>B</m:t>
                    </m:r>
                    <m:r>
                      <m:rPr>
                        <m:sty m:val="p"/>
                      </m:rPr>
                      <m:t>⇔</m:t>
                    </m:r>
                    <m:r>
                      <m:t>T</m:t>
                    </m:r>
                  </m:oMath>
                </a14:m>
                <a:r>
                  <a:rPr/>
                  <a:t>, 则称</a:t>
                </a:r>
                <a14:m>
                  <m:oMath xmlns:m="http://schemas.openxmlformats.org/officeDocument/2006/math">
                    <m:r>
                      <m:t>A</m:t>
                    </m:r>
                    <m:r>
                      <m:rPr>
                        <m:sty m:val="p"/>
                      </m:rPr>
                      <m:t>→</m:t>
                    </m:r>
                    <m:r>
                      <m:t>B</m:t>
                    </m:r>
                  </m:oMath>
                </a14:m>
                <a:r>
                  <a:rPr/>
                  <a:t>为</a:t>
                </a:r>
                <a:r>
                  <a:rPr b="1"/>
                  <a:t>永真蕴含式</a:t>
                </a:r>
                <a:r>
                  <a:rPr/>
                  <a:t>. 也称命题公式</a:t>
                </a:r>
                <a14:m>
                  <m:oMath xmlns:m="http://schemas.openxmlformats.org/officeDocument/2006/math">
                    <m:r>
                      <m:t>A</m:t>
                    </m:r>
                  </m:oMath>
                </a14:m>
                <a:r>
                  <a:rPr/>
                  <a:t>永真蕴含命题公式</a:t>
                </a:r>
                <a14:m>
                  <m:oMath xmlns:m="http://schemas.openxmlformats.org/officeDocument/2006/math">
                    <m:r>
                      <m:t>B</m:t>
                    </m:r>
                  </m:oMath>
                </a14:m>
                <a:r>
                  <a:rPr/>
                  <a:t>, 记作</a:t>
                </a:r>
                <a14:m>
                  <m:oMath xmlns:m="http://schemas.openxmlformats.org/officeDocument/2006/math">
                    <m:r>
                      <m:t>A</m:t>
                    </m:r>
                    <m:r>
                      <m:rPr>
                        <m:sty m:val="p"/>
                      </m:rPr>
                      <m:t>⇒</m:t>
                    </m:r>
                    <m:r>
                      <m:t>B</m:t>
                    </m:r>
                    <m:r>
                      <m:rPr>
                        <m:sty m:val="p"/>
                      </m:rPr>
                      <m:t>.</m:t>
                    </m:r>
                  </m:oMath>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符号”</a:t>
                </a:r>
                <a14:m>
                  <m:oMath xmlns:m="http://schemas.openxmlformats.org/officeDocument/2006/math">
                    <m:r>
                      <m:rPr>
                        <m:sty m:val="p"/>
                      </m:rPr>
                      <m:t>⇒</m:t>
                    </m:r>
                  </m:oMath>
                </a14:m>
                <a:r>
                  <a:rPr/>
                  <a:t>“和”</a:t>
                </a:r>
                <a14:m>
                  <m:oMath xmlns:m="http://schemas.openxmlformats.org/officeDocument/2006/math">
                    <m:r>
                      <m:rPr>
                        <m:sty m:val="p"/>
                      </m:rPr>
                      <m:t>→</m:t>
                    </m:r>
                  </m:oMath>
                </a14:m>
                <a:r>
                  <a:rPr/>
                  <a:t>“的区别和联系:</a:t>
                </a:r>
              </a:p>
              <a:p>
                <a:pPr lvl="0"/>
                <a:r>
                  <a:rPr/>
                  <a:t>“</a:t>
                </a:r>
                <a14:m>
                  <m:oMath xmlns:m="http://schemas.openxmlformats.org/officeDocument/2006/math">
                    <m:r>
                      <m:rPr>
                        <m:sty m:val="p"/>
                      </m:rPr>
                      <m:t>⇒</m:t>
                    </m:r>
                  </m:oMath>
                </a14:m>
                <a:r>
                  <a:rPr/>
                  <a:t>”不是联结词, “</a:t>
                </a:r>
                <a14:m>
                  <m:oMath xmlns:m="http://schemas.openxmlformats.org/officeDocument/2006/math">
                    <m:r>
                      <m:t>A</m:t>
                    </m:r>
                    <m:r>
                      <m:rPr>
                        <m:sty m:val="p"/>
                      </m:rPr>
                      <m:t>⇒</m:t>
                    </m:r>
                    <m:r>
                      <m:t>B</m:t>
                    </m:r>
                  </m:oMath>
                </a14:m>
                <a:r>
                  <a:rPr/>
                  <a:t>”不是公式, 它表示公式</a:t>
                </a:r>
                <a14:m>
                  <m:oMath xmlns:m="http://schemas.openxmlformats.org/officeDocument/2006/math">
                    <m:r>
                      <m:t>A</m:t>
                    </m:r>
                  </m:oMath>
                </a14:m>
                <a:r>
                  <a:rPr/>
                  <a:t>与</a:t>
                </a:r>
                <a14:m>
                  <m:oMath xmlns:m="http://schemas.openxmlformats.org/officeDocument/2006/math">
                    <m:r>
                      <m:t>B</m:t>
                    </m:r>
                  </m:oMath>
                </a14:m>
                <a:r>
                  <a:rPr/>
                  <a:t>之间存在永真蕴含关系.</a:t>
                </a:r>
              </a:p>
              <a:p>
                <a:pPr lvl="0"/>
                <a:r>
                  <a:rPr/>
                  <a:t>“</a:t>
                </a:r>
                <a14:m>
                  <m:oMath xmlns:m="http://schemas.openxmlformats.org/officeDocument/2006/math">
                    <m:r>
                      <m:rPr>
                        <m:sty m:val="p"/>
                      </m:rPr>
                      <m:t>→</m:t>
                    </m:r>
                  </m:oMath>
                </a14:m>
                <a:r>
                  <a:rPr/>
                  <a:t>”是联结词, </a:t>
                </a:r>
                <a14:m>
                  <m:oMath xmlns:m="http://schemas.openxmlformats.org/officeDocument/2006/math">
                    <m:r>
                      <m:t>A</m:t>
                    </m:r>
                    <m:r>
                      <m:rPr>
                        <m:sty m:val="p"/>
                      </m:rPr>
                      <m:t>→</m:t>
                    </m:r>
                    <m:r>
                      <m:t>B</m:t>
                    </m:r>
                  </m:oMath>
                </a14:m>
                <a:r>
                  <a:rPr/>
                  <a:t>是一个公式.</a:t>
                </a:r>
              </a:p>
              <a:p>
                <a:pPr lvl="0"/>
                <a14:m>
                  <m:oMath xmlns:m="http://schemas.openxmlformats.org/officeDocument/2006/math">
                    <m:r>
                      <m:t>A</m:t>
                    </m:r>
                    <m:r>
                      <m:rPr>
                        <m:sty m:val="p"/>
                      </m:rPr>
                      <m:t>⇒</m:t>
                    </m:r>
                    <m:r>
                      <m:t>B</m:t>
                    </m:r>
                  </m:oMath>
                </a14:m>
                <a:r>
                  <a:rPr/>
                  <a:t>当且仅当</a:t>
                </a:r>
                <a14:m>
                  <m:oMath xmlns:m="http://schemas.openxmlformats.org/officeDocument/2006/math">
                    <m:r>
                      <m:t>A</m:t>
                    </m:r>
                    <m:r>
                      <m:rPr>
                        <m:sty m:val="p"/>
                      </m:rPr>
                      <m:t>→</m:t>
                    </m:r>
                    <m:r>
                      <m:t>B</m:t>
                    </m:r>
                  </m:oMath>
                </a14:m>
                <a:r>
                  <a:rPr/>
                  <a:t>是永真式.</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证明</a:t>
                </a:r>
                <a14:m>
                  <m:oMath xmlns:m="http://schemas.openxmlformats.org/officeDocument/2006/math">
                    <m:r>
                      <m:t>A</m:t>
                    </m:r>
                    <m:r>
                      <m:rPr>
                        <m:sty m:val="p"/>
                      </m:rPr>
                      <m:t>⇒</m:t>
                    </m:r>
                    <m:r>
                      <m:t>B</m:t>
                    </m:r>
                  </m:oMath>
                </a14:m>
                <a:r>
                  <a:rPr/>
                  <a:t>可采用以下几种方法:</a:t>
                </a:r>
              </a:p>
              <a:p>
                <a:pPr lvl="0" indent="-457200" marL="457200">
                  <a:buAutoNum type="arabicParenBoth"/>
                </a:pPr>
                <a:r>
                  <a:rPr/>
                  <a:t>真值表法: 使用真值表法证明</a:t>
                </a:r>
                <a14:m>
                  <m:oMath xmlns:m="http://schemas.openxmlformats.org/officeDocument/2006/math">
                    <m:r>
                      <m:t>A</m:t>
                    </m:r>
                    <m:r>
                      <m:rPr>
                        <m:sty m:val="p"/>
                      </m:rPr>
                      <m:t>⇒</m:t>
                    </m:r>
                    <m:r>
                      <m:t>B</m:t>
                    </m:r>
                  </m:oMath>
                </a14:m>
                <a:r>
                  <a:rPr/>
                  <a:t>, 即通过真值表证明</a:t>
                </a:r>
                <a14:m>
                  <m:oMath xmlns:m="http://schemas.openxmlformats.org/officeDocument/2006/math">
                    <m:r>
                      <m:t>A</m:t>
                    </m:r>
                    <m:r>
                      <m:rPr>
                        <m:sty m:val="p"/>
                      </m:rPr>
                      <m:t>→</m:t>
                    </m:r>
                    <m:r>
                      <m:t>B</m:t>
                    </m:r>
                  </m:oMath>
                </a14:m>
                <a:r>
                  <a:rPr/>
                  <a:t>为永真式.</a:t>
                </a:r>
              </a:p>
              <a:p>
                <a:pPr lvl="0" indent="-457200" marL="457200">
                  <a:buAutoNum type="arabicParenBoth"/>
                </a:pPr>
                <a:r>
                  <a:rPr/>
                  <a:t>前件真推证后件真方法: 设</a:t>
                </a:r>
                <a14:m>
                  <m:oMath xmlns:m="http://schemas.openxmlformats.org/officeDocument/2006/math">
                    <m:r>
                      <m:t>A</m:t>
                    </m:r>
                  </m:oMath>
                </a14:m>
                <a:r>
                  <a:rPr/>
                  <a:t>为真, 若能推证</a:t>
                </a:r>
                <a14:m>
                  <m:oMath xmlns:m="http://schemas.openxmlformats.org/officeDocument/2006/math">
                    <m:r>
                      <m:t>B</m:t>
                    </m:r>
                  </m:oMath>
                </a14:m>
                <a:r>
                  <a:rPr/>
                  <a:t>为</a:t>
                </a:r>
                <a14:m>
                  <m:oMath xmlns:m="http://schemas.openxmlformats.org/officeDocument/2006/math">
                    <m:r>
                      <m:t>T</m:t>
                    </m:r>
                  </m:oMath>
                </a14:m>
                <a:r>
                  <a:rPr/>
                  <a:t>, 则</a:t>
                </a:r>
                <a14:m>
                  <m:oMath xmlns:m="http://schemas.openxmlformats.org/officeDocument/2006/math">
                    <m:r>
                      <m:t>A</m:t>
                    </m:r>
                    <m:r>
                      <m:rPr>
                        <m:sty m:val="p"/>
                      </m:rPr>
                      <m:t>→</m:t>
                    </m:r>
                    <m:r>
                      <m:t>B</m:t>
                    </m:r>
                  </m:oMath>
                </a14:m>
                <a:r>
                  <a:rPr/>
                  <a:t>为永真式, 即</a:t>
                </a:r>
                <a14:m>
                  <m:oMath xmlns:m="http://schemas.openxmlformats.org/officeDocument/2006/math">
                    <m:r>
                      <m:t>A</m:t>
                    </m:r>
                    <m:r>
                      <m:rPr>
                        <m:sty m:val="p"/>
                      </m:rPr>
                      <m:t>⇒</m:t>
                    </m:r>
                    <m:r>
                      <m:t>B</m:t>
                    </m:r>
                  </m:oMath>
                </a14:m>
                <a:r>
                  <a:rPr/>
                  <a:t>.</a:t>
                </a:r>
              </a:p>
              <a:p>
                <a:pPr lvl="0" indent="-457200" marL="457200">
                  <a:buAutoNum type="arabicParenBoth"/>
                </a:pPr>
                <a:r>
                  <a:rPr/>
                  <a:t>后件假推证前件假方法: 设</a:t>
                </a:r>
                <a14:m>
                  <m:oMath xmlns:m="http://schemas.openxmlformats.org/officeDocument/2006/math">
                    <m:r>
                      <m:t>B</m:t>
                    </m:r>
                  </m:oMath>
                </a14:m>
                <a:r>
                  <a:rPr/>
                  <a:t>为</a:t>
                </a:r>
                <a14:m>
                  <m:oMath xmlns:m="http://schemas.openxmlformats.org/officeDocument/2006/math">
                    <m:r>
                      <m:t>F</m:t>
                    </m:r>
                  </m:oMath>
                </a14:m>
                <a:r>
                  <a:rPr/>
                  <a:t>, 若能推证</a:t>
                </a:r>
                <a14:m>
                  <m:oMath xmlns:m="http://schemas.openxmlformats.org/officeDocument/2006/math">
                    <m:r>
                      <m:t>A</m:t>
                    </m:r>
                  </m:oMath>
                </a14:m>
                <a:r>
                  <a:rPr/>
                  <a:t>为</a:t>
                </a:r>
                <a14:m>
                  <m:oMath xmlns:m="http://schemas.openxmlformats.org/officeDocument/2006/math">
                    <m:r>
                      <m:t>F</m:t>
                    </m:r>
                  </m:oMath>
                </a14:m>
                <a:r>
                  <a:rPr/>
                  <a:t>, 则</a:t>
                </a:r>
                <a14:m>
                  <m:oMath xmlns:m="http://schemas.openxmlformats.org/officeDocument/2006/math">
                    <m:r>
                      <m:t>A</m:t>
                    </m:r>
                    <m:r>
                      <m:rPr>
                        <m:sty m:val="p"/>
                      </m:rPr>
                      <m:t>→</m:t>
                    </m:r>
                    <m:r>
                      <m:t>B</m:t>
                    </m:r>
                  </m:oMath>
                </a14:m>
                <a:r>
                  <a:rPr/>
                  <a:t>为永真式, 即</a:t>
                </a:r>
                <a14:m>
                  <m:oMath xmlns:m="http://schemas.openxmlformats.org/officeDocument/2006/math">
                    <m:r>
                      <m:t>A</m:t>
                    </m:r>
                    <m:r>
                      <m:rPr>
                        <m:sty m:val="p"/>
                      </m:rPr>
                      <m:t>⇒</m:t>
                    </m:r>
                    <m:r>
                      <m:t>B</m:t>
                    </m:r>
                  </m:oMath>
                </a14:m>
                <a:r>
                  <a:rPr/>
                  <a:t>.</a:t>
                </a:r>
              </a:p>
              <a:p>
                <a:pPr lvl="0" indent="-457200" marL="457200">
                  <a:buAutoNum type="arabicParenBoth"/>
                </a:pPr>
                <a:r>
                  <a:rPr/>
                  <a:t>公式推演法.</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求证: </a:t>
                </a:r>
                <a14:m>
                  <m:oMath xmlns:m="http://schemas.openxmlformats.org/officeDocument/2006/math">
                    <m:r>
                      <m:rPr>
                        <m:sty m:val="p"/>
                      </m:rPr>
                      <m:t>¬</m:t>
                    </m:r>
                    <m:r>
                      <m:t>q</m:t>
                    </m:r>
                    <m:r>
                      <m:rPr>
                        <m:sty m:val="p"/>
                      </m:rPr>
                      <m:t>∧</m:t>
                    </m:r>
                    <m:d>
                      <m:dPr>
                        <m:begChr m:val="("/>
                        <m:endChr m:val=")"/>
                        <m:sepChr m:val=""/>
                        <m:grow/>
                      </m:dPr>
                      <m:e>
                        <m:r>
                          <m:t>p</m:t>
                        </m:r>
                        <m:r>
                          <m:rPr>
                            <m:sty m:val="p"/>
                          </m:rPr>
                          <m:t>→</m:t>
                        </m:r>
                        <m:r>
                          <m:t>q</m:t>
                        </m:r>
                      </m:e>
                    </m:d>
                    <m:r>
                      <m:rPr>
                        <m:sty m:val="p"/>
                      </m:rPr>
                      <m:t>⇒</m:t>
                    </m:r>
                    <m:r>
                      <m:rPr>
                        <m:sty m:val="p"/>
                      </m:rPr>
                      <m:t>¬</m:t>
                    </m:r>
                    <m:r>
                      <m:t>p</m:t>
                    </m:r>
                  </m:oMath>
                </a14:m>
                <a:r>
                  <a:rPr/>
                  <a:t>.</a:t>
                </a:r>
              </a:p>
              <a:p>
                <a:pPr lvl="0" indent="0" marL="0">
                  <a:buNone/>
                </a:pPr>
                <a:r>
                  <a:rPr/>
                  <a:t>证明: (真值表法)</a:t>
                </a:r>
              </a:p>
              <a:p>
                <a:pPr lvl="0" indent="0" marL="0">
                  <a:buNone/>
                </a:pPr>
                <a:r>
                  <a:rPr/>
                  <a:t>欲证明</a:t>
                </a:r>
                <a14:m>
                  <m:oMath xmlns:m="http://schemas.openxmlformats.org/officeDocument/2006/math">
                    <m:r>
                      <m:rPr>
                        <m:sty m:val="p"/>
                      </m:rPr>
                      <m:t>¬</m:t>
                    </m:r>
                    <m:r>
                      <m:t>q</m:t>
                    </m:r>
                    <m:r>
                      <m:rPr>
                        <m:sty m:val="p"/>
                      </m:rPr>
                      <m:t>∧</m:t>
                    </m:r>
                    <m:d>
                      <m:dPr>
                        <m:begChr m:val="("/>
                        <m:endChr m:val=")"/>
                        <m:sepChr m:val=""/>
                        <m:grow/>
                      </m:dPr>
                      <m:e>
                        <m:r>
                          <m:t>p</m:t>
                        </m:r>
                        <m:r>
                          <m:rPr>
                            <m:sty m:val="p"/>
                          </m:rPr>
                          <m:t>→</m:t>
                        </m:r>
                        <m:r>
                          <m:t>q</m:t>
                        </m:r>
                      </m:e>
                    </m:d>
                    <m:r>
                      <m:rPr>
                        <m:sty m:val="p"/>
                      </m:rPr>
                      <m:t>⇒</m:t>
                    </m:r>
                    <m:r>
                      <m:rPr>
                        <m:sty m:val="p"/>
                      </m:rPr>
                      <m:t>¬</m:t>
                    </m:r>
                    <m:r>
                      <m:t>p</m:t>
                    </m:r>
                  </m:oMath>
                </a14:m>
                <a:r>
                  <a:rPr/>
                  <a:t>, 则要证明命题公式</a:t>
                </a:r>
                <a14:m>
                  <m:oMath xmlns:m="http://schemas.openxmlformats.org/officeDocument/2006/math">
                    <m:d>
                      <m:dPr>
                        <m:begChr m:val="("/>
                        <m:endChr m:val=")"/>
                        <m:sepChr m:val=""/>
                        <m:grow/>
                      </m:dPr>
                      <m:e>
                        <m:r>
                          <m:rPr>
                            <m:sty m:val="p"/>
                          </m:rPr>
                          <m:t>¬</m:t>
                        </m:r>
                        <m:r>
                          <m:t>q</m:t>
                        </m:r>
                        <m:r>
                          <m:rPr>
                            <m:sty m:val="p"/>
                          </m:rPr>
                          <m:t>∧</m:t>
                        </m:r>
                        <m:d>
                          <m:dPr>
                            <m:begChr m:val="("/>
                            <m:endChr m:val=")"/>
                            <m:sepChr m:val=""/>
                            <m:grow/>
                          </m:dPr>
                          <m:e>
                            <m:r>
                              <m:t>p</m:t>
                            </m:r>
                            <m:r>
                              <m:rPr>
                                <m:sty m:val="p"/>
                              </m:rPr>
                              <m:t>→</m:t>
                            </m:r>
                            <m:r>
                              <m:t>q</m:t>
                            </m:r>
                          </m:e>
                        </m:d>
                      </m:e>
                    </m:d>
                    <m:r>
                      <m:rPr>
                        <m:sty m:val="p"/>
                      </m:rPr>
                      <m:t>→</m:t>
                    </m:r>
                    <m:r>
                      <m:rPr>
                        <m:sty m:val="p"/>
                      </m:rPr>
                      <m:t>¬</m:t>
                    </m:r>
                    <m:r>
                      <m:t>p</m:t>
                    </m:r>
                  </m:oMath>
                </a14:m>
                <a:r>
                  <a:rPr/>
                  <a:t>为永真式.</a:t>
                </a:r>
              </a:p>
              <a:p>
                <a:pPr lvl="0" indent="0" marL="0">
                  <a:buNone/>
                </a:pPr>
                <a:r>
                  <a:rPr/>
                  <a:t>计算</a:t>
                </a:r>
                <a14:m>
                  <m:oMath xmlns:m="http://schemas.openxmlformats.org/officeDocument/2006/math">
                    <m:d>
                      <m:dPr>
                        <m:begChr m:val="("/>
                        <m:endChr m:val=")"/>
                        <m:sepChr m:val=""/>
                        <m:grow/>
                      </m:dPr>
                      <m:e>
                        <m:r>
                          <m:rPr>
                            <m:sty m:val="p"/>
                          </m:rPr>
                          <m:t>¬</m:t>
                        </m:r>
                        <m:r>
                          <m:t>q</m:t>
                        </m:r>
                        <m:r>
                          <m:rPr>
                            <m:sty m:val="p"/>
                          </m:rPr>
                          <m:t>∧</m:t>
                        </m:r>
                        <m:d>
                          <m:dPr>
                            <m:begChr m:val="("/>
                            <m:endChr m:val=")"/>
                            <m:sepChr m:val=""/>
                            <m:grow/>
                          </m:dPr>
                          <m:e>
                            <m:r>
                              <m:t>p</m:t>
                            </m:r>
                            <m:r>
                              <m:rPr>
                                <m:sty m:val="p"/>
                              </m:rPr>
                              <m:t>→</m:t>
                            </m:r>
                            <m:r>
                              <m:t>q</m:t>
                            </m:r>
                          </m:e>
                        </m:d>
                      </m:e>
                    </m:d>
                    <m:r>
                      <m:rPr>
                        <m:sty m:val="p"/>
                      </m:rPr>
                      <m:t>→</m:t>
                    </m:r>
                    <m:r>
                      <m:rPr>
                        <m:sty m:val="p"/>
                      </m:rPr>
                      <m:t>¬</m:t>
                    </m:r>
                    <m:r>
                      <m:t>p</m:t>
                    </m:r>
                  </m:oMath>
                </a14:m>
                <a:r>
                  <a:rPr/>
                  <a:t>的真值表:</a:t>
                </a:r>
              </a:p>
              <a:p>
                <a:pPr lvl="0" indent="0" marL="0">
                  <a:buNone/>
                </a:pPr>
                <a:r>
                  <a:rPr/>
                  <a:t> </a:t>
                </a:r>
              </a:p>
              <a:p>
                <a:pPr lvl="0" indent="0" marL="0">
                  <a:buNone/>
                </a:pPr>
                <a14:m>
                  <m:oMathPara xmlns:m="http://schemas.openxmlformats.org/officeDocument/2006/math">
                    <m:oMathParaPr>
                      <m:jc m:val="center"/>
                    </m:oMathParaPr>
                    <m:oMath>
                      <m:m>
                        <m:mPr>
                          <m:baseJc m:val="center"/>
                          <m:plcHide m:val="1"/>
                          <m:mcs>
                            <m:mc>
                              <m:mcPr>
                                <m:mcJc m:val="center"/>
                                <m:count m:val="1"/>
                              </m:mcPr>
                            </m:mc>
                            <m:mc>
                              <m:mcPr>
                                <m:mcJc m:val="center"/>
                                <m:count m:val="1"/>
                              </m:mcPr>
                            </m:mc>
                            <m:mc>
                              <m:mcPr>
                                <m:mcJc m:val="center"/>
                                <m:count m:val="1"/>
                              </m:mcPr>
                            </m:mc>
                            <m:mc>
                              <m:mcPr>
                                <m:mcJc m:val="center"/>
                                <m:count m:val="1"/>
                              </m:mcPr>
                            </m:mc>
                            <m:mc>
                              <m:mcPr>
                                <m:mcJc m:val="center"/>
                                <m:count m:val="1"/>
                              </m:mcPr>
                            </m:mc>
                            <m:mc>
                              <m:mcPr>
                                <m:mcJc m:val="center"/>
                                <m:count m:val="1"/>
                              </m:mcPr>
                            </m:mc>
                          </m:mcs>
                        </m:mPr>
                        <m:mr>
                          <m:e>
                            <m:r>
                              <m:t>p</m:t>
                            </m:r>
                          </m:e>
                          <m:e>
                            <m:r>
                              <m:t>q</m:t>
                            </m:r>
                          </m:e>
                          <m:e>
                            <m:r>
                              <m:rPr>
                                <m:sty m:val="p"/>
                              </m:rPr>
                              <m:t>¬</m:t>
                            </m:r>
                            <m:r>
                              <m:t>q</m:t>
                            </m:r>
                          </m:e>
                          <m:e>
                            <m:r>
                              <m:t>p</m:t>
                            </m:r>
                            <m:r>
                              <m:rPr>
                                <m:sty m:val="p"/>
                              </m:rPr>
                              <m:t>→</m:t>
                            </m:r>
                            <m:r>
                              <m:t>q</m:t>
                            </m:r>
                          </m:e>
                          <m:e>
                            <m:r>
                              <m:rPr>
                                <m:sty m:val="p"/>
                              </m:rPr>
                              <m:t>¬</m:t>
                            </m:r>
                            <m:r>
                              <m:t>q</m:t>
                            </m:r>
                            <m:r>
                              <m:rPr>
                                <m:sty m:val="p"/>
                              </m:rPr>
                              <m:t>∧</m:t>
                            </m:r>
                            <m:d>
                              <m:dPr>
                                <m:begChr m:val="("/>
                                <m:endChr m:val=")"/>
                                <m:sepChr m:val=""/>
                                <m:grow/>
                              </m:dPr>
                              <m:e>
                                <m:r>
                                  <m:t>p</m:t>
                                </m:r>
                                <m:r>
                                  <m:rPr>
                                    <m:sty m:val="p"/>
                                  </m:rPr>
                                  <m:t>→</m:t>
                                </m:r>
                                <m:r>
                                  <m:t>q</m:t>
                                </m:r>
                              </m:e>
                            </m:d>
                          </m:e>
                          <m:e>
                            <m:r>
                              <m:rPr>
                                <m:sty m:val="p"/>
                              </m:rPr>
                              <m:t>¬</m:t>
                            </m:r>
                            <m:r>
                              <m:t>q</m:t>
                            </m:r>
                            <m:r>
                              <m:rPr>
                                <m:sty m:val="p"/>
                              </m:rPr>
                              <m:t>∧</m:t>
                            </m:r>
                            <m:d>
                              <m:dPr>
                                <m:begChr m:val="("/>
                                <m:endChr m:val=")"/>
                                <m:sepChr m:val=""/>
                                <m:grow/>
                              </m:dPr>
                              <m:e>
                                <m:r>
                                  <m:t>p</m:t>
                                </m:r>
                                <m:r>
                                  <m:rPr>
                                    <m:sty m:val="p"/>
                                  </m:rPr>
                                  <m:t>→</m:t>
                                </m:r>
                                <m:r>
                                  <m:t>q</m:t>
                                </m:r>
                              </m:e>
                            </m:d>
                            <m:r>
                              <m:rPr>
                                <m:sty m:val="p"/>
                              </m:rPr>
                              <m:t>→</m:t>
                            </m:r>
                            <m:r>
                              <m:rPr>
                                <m:sty m:val="p"/>
                              </m:rPr>
                              <m:t>¬</m:t>
                            </m:r>
                            <m:r>
                              <m:t>p</m:t>
                            </m:r>
                          </m:e>
                        </m:mr>
                        <m:mr>
                          <m:e>
                            <m:r>
                              <m:t>0</m:t>
                            </m:r>
                          </m:e>
                          <m:e>
                            <m:r>
                              <m:t>0</m:t>
                            </m:r>
                          </m:e>
                          <m:e>
                            <m:r>
                              <m:t>1</m:t>
                            </m:r>
                          </m:e>
                          <m:e>
                            <m:r>
                              <m:t>1</m:t>
                            </m:r>
                          </m:e>
                          <m:e>
                            <m:r>
                              <m:t>1</m:t>
                            </m:r>
                          </m:e>
                          <m:e>
                            <m:r>
                              <m:t>1</m:t>
                            </m:r>
                          </m:e>
                        </m:mr>
                        <m:mr>
                          <m:e>
                            <m:r>
                              <m:t>0</m:t>
                            </m:r>
                          </m:e>
                          <m:e>
                            <m:r>
                              <m:t>1</m:t>
                            </m:r>
                          </m:e>
                          <m:e>
                            <m:r>
                              <m:t>0</m:t>
                            </m:r>
                          </m:e>
                          <m:e>
                            <m:r>
                              <m:t>1</m:t>
                            </m:r>
                          </m:e>
                          <m:e>
                            <m:r>
                              <m:t>0</m:t>
                            </m:r>
                          </m:e>
                          <m:e>
                            <m:r>
                              <m:t>1</m:t>
                            </m:r>
                          </m:e>
                        </m:mr>
                        <m:mr>
                          <m:e>
                            <m:r>
                              <m:t>1</m:t>
                            </m:r>
                          </m:e>
                          <m:e>
                            <m:r>
                              <m:t>0</m:t>
                            </m:r>
                          </m:e>
                          <m:e>
                            <m:r>
                              <m:t>1</m:t>
                            </m:r>
                          </m:e>
                          <m:e>
                            <m:r>
                              <m:t>0</m:t>
                            </m:r>
                          </m:e>
                          <m:e>
                            <m:r>
                              <m:t>0</m:t>
                            </m:r>
                          </m:e>
                          <m:e>
                            <m:r>
                              <m:t>1</m:t>
                            </m:r>
                          </m:e>
                        </m:mr>
                        <m:mr>
                          <m:e>
                            <m:r>
                              <m:t>1</m:t>
                            </m:r>
                          </m:e>
                          <m:e>
                            <m:r>
                              <m:t>1</m:t>
                            </m:r>
                          </m:e>
                          <m:e>
                            <m:r>
                              <m:t>0</m:t>
                            </m:r>
                          </m:e>
                          <m:e>
                            <m:r>
                              <m:t>1</m:t>
                            </m:r>
                          </m:e>
                          <m:e>
                            <m:r>
                              <m:t>0</m:t>
                            </m:r>
                          </m:e>
                          <m:e>
                            <m:r>
                              <m:t>1</m:t>
                            </m:r>
                          </m:e>
                        </m:mr>
                      </m:m>
                    </m:oMath>
                  </m:oMathPara>
                </a14:m>
              </a:p>
              <a:p>
                <a:pPr lvl="0" indent="0" marL="0">
                  <a:buNone/>
                </a:pPr>
                <a:r>
                  <a:rPr/>
                  <a:t> </a:t>
                </a:r>
              </a:p>
              <a:p>
                <a:pPr lvl="0" indent="0" marL="0">
                  <a:buNone/>
                </a:pPr>
                <a:r>
                  <a:rPr/>
                  <a:t>因为</a:t>
                </a:r>
                <a14:m>
                  <m:oMath xmlns:m="http://schemas.openxmlformats.org/officeDocument/2006/math">
                    <m:d>
                      <m:dPr>
                        <m:begChr m:val="("/>
                        <m:endChr m:val=")"/>
                        <m:sepChr m:val=""/>
                        <m:grow/>
                      </m:dPr>
                      <m:e>
                        <m:r>
                          <m:rPr>
                            <m:sty m:val="p"/>
                          </m:rPr>
                          <m:t>¬</m:t>
                        </m:r>
                        <m:r>
                          <m:t>q</m:t>
                        </m:r>
                        <m:r>
                          <m:rPr>
                            <m:sty m:val="p"/>
                          </m:rPr>
                          <m:t>∧</m:t>
                        </m:r>
                        <m:d>
                          <m:dPr>
                            <m:begChr m:val="("/>
                            <m:endChr m:val=")"/>
                            <m:sepChr m:val=""/>
                            <m:grow/>
                          </m:dPr>
                          <m:e>
                            <m:r>
                              <m:t>p</m:t>
                            </m:r>
                            <m:r>
                              <m:rPr>
                                <m:sty m:val="p"/>
                              </m:rPr>
                              <m:t>→</m:t>
                            </m:r>
                            <m:r>
                              <m:t>q</m:t>
                            </m:r>
                          </m:e>
                        </m:d>
                      </m:e>
                    </m:d>
                    <m:r>
                      <m:rPr>
                        <m:sty m:val="p"/>
                      </m:rPr>
                      <m:t>→</m:t>
                    </m:r>
                    <m:r>
                      <m:rPr>
                        <m:sty m:val="p"/>
                      </m:rPr>
                      <m:t>¬</m:t>
                    </m:r>
                    <m:r>
                      <m:t>p</m:t>
                    </m:r>
                  </m:oMath>
                </a14:m>
                <a:r>
                  <a:rPr/>
                  <a:t>为永真式, 所以</a:t>
                </a:r>
                <a14:m>
                  <m:oMath xmlns:m="http://schemas.openxmlformats.org/officeDocument/2006/math">
                    <m:r>
                      <m:rPr>
                        <m:sty m:val="p"/>
                      </m:rPr>
                      <m:t>¬</m:t>
                    </m:r>
                    <m:r>
                      <m:t>q</m:t>
                    </m:r>
                    <m:r>
                      <m:rPr>
                        <m:sty m:val="p"/>
                      </m:rPr>
                      <m:t>∧</m:t>
                    </m:r>
                    <m:d>
                      <m:dPr>
                        <m:begChr m:val="("/>
                        <m:endChr m:val=")"/>
                        <m:sepChr m:val=""/>
                        <m:grow/>
                      </m:dPr>
                      <m:e>
                        <m:r>
                          <m:t>p</m:t>
                        </m:r>
                        <m:r>
                          <m:rPr>
                            <m:sty m:val="p"/>
                          </m:rPr>
                          <m:t>→</m:t>
                        </m:r>
                        <m:r>
                          <m:t>q</m:t>
                        </m:r>
                      </m:e>
                    </m:d>
                    <m:r>
                      <m:rPr>
                        <m:sty m:val="p"/>
                      </m:rPr>
                      <m:t>⇒</m:t>
                    </m:r>
                    <m:r>
                      <m:rPr>
                        <m:sty m:val="p"/>
                      </m:rPr>
                      <m:t>¬</m:t>
                    </m:r>
                    <m:r>
                      <m:t>p</m:t>
                    </m:r>
                    <m:r>
                      <m:rPr>
                        <m:sty m:val="p"/>
                      </m:rPr>
                      <m:t>.</m:t>
                    </m:r>
                  </m:oMath>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(前件真推证后件真方法)</a:t>
                </a:r>
              </a:p>
              <a:p>
                <a:pPr lvl="0" indent="0" marL="0">
                  <a:buNone/>
                </a:pPr>
                <a14:m>
                  <m:oMathPara xmlns:m="http://schemas.openxmlformats.org/officeDocument/2006/math">
                    <m:oMathParaPr>
                      <m:jc m:val="center"/>
                    </m:oMathParaPr>
                    <m:oMath>
                      <m:d>
                        <m:dPr>
                          <m:begChr m:val="("/>
                          <m:endChr m:val=")"/>
                          <m:sepChr m:val=""/>
                          <m:grow/>
                        </m:dPr>
                        <m:e>
                          <m:r>
                            <m:rPr>
                              <m:sty m:val="p"/>
                            </m:rPr>
                            <m:t>¬</m:t>
                          </m:r>
                          <m:r>
                            <m:t>q</m:t>
                          </m:r>
                          <m:r>
                            <m:rPr>
                              <m:sty m:val="p"/>
                            </m:rPr>
                            <m:t>∧</m:t>
                          </m:r>
                          <m:d>
                            <m:dPr>
                              <m:begChr m:val="("/>
                              <m:endChr m:val=")"/>
                              <m:sepChr m:val=""/>
                              <m:grow/>
                            </m:dPr>
                            <m:e>
                              <m:r>
                                <m:t>p</m:t>
                              </m:r>
                              <m:r>
                                <m:rPr>
                                  <m:sty m:val="p"/>
                                </m:rPr>
                                <m:t>→</m:t>
                              </m:r>
                              <m:r>
                                <m:t>q</m:t>
                              </m:r>
                            </m:e>
                          </m:d>
                          <m:r>
                            <m:rPr>
                              <m:sty m:val="p"/>
                            </m:rPr>
                            <m:t>⇒</m:t>
                          </m:r>
                          <m:r>
                            <m:rPr>
                              <m:sty m:val="p"/>
                            </m:rPr>
                            <m:t>¬</m:t>
                          </m:r>
                          <m:r>
                            <m:t>p</m:t>
                          </m:r>
                        </m:e>
                      </m:d>
                    </m:oMath>
                  </m:oMathPara>
                </a14:m>
              </a:p>
              <a:p>
                <a:pPr lvl="0" indent="0" marL="0">
                  <a:buNone/>
                </a:pPr>
                <a:r>
                  <a:rPr/>
                  <a:t> </a:t>
                </a:r>
              </a:p>
              <a:p>
                <a:pPr lvl="0" indent="0" marL="0">
                  <a:buNone/>
                </a:pPr>
                <a:r>
                  <a:rPr/>
                  <a:t>假定前件: </a:t>
                </a:r>
                <a14:m>
                  <m:oMath xmlns:m="http://schemas.openxmlformats.org/officeDocument/2006/math">
                    <m:r>
                      <m:rPr>
                        <m:sty m:val="p"/>
                      </m:rPr>
                      <m:t>¬</m:t>
                    </m:r>
                    <m:r>
                      <m:t>q</m:t>
                    </m:r>
                    <m:r>
                      <m:rPr>
                        <m:sty m:val="p"/>
                      </m:rPr>
                      <m:t>∧</m:t>
                    </m:r>
                    <m:d>
                      <m:dPr>
                        <m:begChr m:val="("/>
                        <m:endChr m:val=")"/>
                        <m:sepChr m:val=""/>
                        <m:grow/>
                      </m:dPr>
                      <m:e>
                        <m:r>
                          <m:t>p</m:t>
                        </m:r>
                        <m:r>
                          <m:rPr>
                            <m:sty m:val="p"/>
                          </m:rPr>
                          <m:t>→</m:t>
                        </m:r>
                        <m:r>
                          <m:t>q</m:t>
                        </m:r>
                      </m:e>
                    </m:d>
                  </m:oMath>
                </a14:m>
                <a:r>
                  <a:rPr/>
                  <a:t>为</a:t>
                </a:r>
                <a14:m>
                  <m:oMath xmlns:m="http://schemas.openxmlformats.org/officeDocument/2006/math">
                    <m:r>
                      <m:t>T</m:t>
                    </m:r>
                  </m:oMath>
                </a14:m>
                <a:r>
                  <a:rPr/>
                  <a:t>, 则有</a:t>
                </a:r>
                <a14:m>
                  <m:oMath xmlns:m="http://schemas.openxmlformats.org/officeDocument/2006/math">
                    <m:r>
                      <m:rPr>
                        <m:sty m:val="p"/>
                      </m:rPr>
                      <m:t>¬</m:t>
                    </m:r>
                    <m:r>
                      <m:t>q</m:t>
                    </m:r>
                    <m:r>
                      <m:rPr>
                        <m:sty m:val="p"/>
                      </m:rPr>
                      <m:t>,</m:t>
                    </m:r>
                    <m:r>
                      <m:t>p</m:t>
                    </m:r>
                    <m:r>
                      <m:rPr>
                        <m:sty m:val="p"/>
                      </m:rPr>
                      <m:t>→</m:t>
                    </m:r>
                    <m:r>
                      <m:t>q</m:t>
                    </m:r>
                  </m:oMath>
                </a14:m>
                <a:r>
                  <a:rPr/>
                  <a:t>均为</a:t>
                </a:r>
                <a14:m>
                  <m:oMath xmlns:m="http://schemas.openxmlformats.org/officeDocument/2006/math">
                    <m:r>
                      <m:t>T</m:t>
                    </m:r>
                  </m:oMath>
                </a14:m>
              </a:p>
              <a:p>
                <a:pPr lvl="0" indent="0" marL="0">
                  <a:buNone/>
                </a:pPr>
                <a:r>
                  <a:rPr/>
                  <a:t>从而有</a:t>
                </a:r>
                <a14:m>
                  <m:oMath xmlns:m="http://schemas.openxmlformats.org/officeDocument/2006/math">
                    <m:r>
                      <m:t>q</m:t>
                    </m:r>
                  </m:oMath>
                </a14:m>
                <a:r>
                  <a:rPr/>
                  <a:t>为</a:t>
                </a:r>
                <a14:m>
                  <m:oMath xmlns:m="http://schemas.openxmlformats.org/officeDocument/2006/math">
                    <m:r>
                      <m:t>F</m:t>
                    </m:r>
                  </m:oMath>
                </a14:m>
                <a:r>
                  <a:rPr/>
                  <a:t>. 又因</a:t>
                </a:r>
                <a14:m>
                  <m:oMath xmlns:m="http://schemas.openxmlformats.org/officeDocument/2006/math">
                    <m:r>
                      <m:t>p</m:t>
                    </m:r>
                    <m:r>
                      <m:rPr>
                        <m:sty m:val="p"/>
                      </m:rPr>
                      <m:t>→</m:t>
                    </m:r>
                    <m:r>
                      <m:t>q</m:t>
                    </m:r>
                  </m:oMath>
                </a14:m>
                <a:r>
                  <a:rPr/>
                  <a:t>为</a:t>
                </a:r>
                <a14:m>
                  <m:oMath xmlns:m="http://schemas.openxmlformats.org/officeDocument/2006/math">
                    <m:r>
                      <m:t>T</m:t>
                    </m:r>
                  </m:oMath>
                </a14:m>
                <a:r>
                  <a:rPr/>
                  <a:t>, 必有</a:t>
                </a:r>
                <a14:m>
                  <m:oMath xmlns:m="http://schemas.openxmlformats.org/officeDocument/2006/math">
                    <m:r>
                      <m:t>p</m:t>
                    </m:r>
                  </m:oMath>
                </a14:m>
                <a:r>
                  <a:rPr/>
                  <a:t>为</a:t>
                </a:r>
                <a14:m>
                  <m:oMath xmlns:m="http://schemas.openxmlformats.org/officeDocument/2006/math">
                    <m:r>
                      <m:t>F</m:t>
                    </m:r>
                  </m:oMath>
                </a14:m>
                <a:r>
                  <a:rPr/>
                  <a:t>, 故</a:t>
                </a:r>
                <a14:m>
                  <m:oMath xmlns:m="http://schemas.openxmlformats.org/officeDocument/2006/math">
                    <m:r>
                      <m:rPr>
                        <m:sty m:val="p"/>
                      </m:rPr>
                      <m:t>¬</m:t>
                    </m:r>
                    <m:r>
                      <m:t>p</m:t>
                    </m:r>
                  </m:oMath>
                </a14:m>
                <a:r>
                  <a:rPr/>
                  <a:t>为</a:t>
                </a:r>
                <a14:m>
                  <m:oMath xmlns:m="http://schemas.openxmlformats.org/officeDocument/2006/math">
                    <m:r>
                      <m:t>T</m:t>
                    </m:r>
                  </m:oMath>
                </a14:m>
                <a:r>
                  <a:rPr/>
                  <a:t>.</a:t>
                </a:r>
              </a:p>
              <a:p>
                <a:pPr lvl="0" indent="0" marL="0">
                  <a:buNone/>
                </a:pPr>
                <a:r>
                  <a:rPr/>
                  <a:t>所以</a:t>
                </a:r>
              </a:p>
              <a:p>
                <a:pPr lvl="0" indent="0" marL="0">
                  <a:buNone/>
                </a:pPr>
                <a14:m>
                  <m:oMathPara xmlns:m="http://schemas.openxmlformats.org/officeDocument/2006/math">
                    <m:oMathParaPr>
                      <m:jc m:val="center"/>
                    </m:oMathParaPr>
                    <m:oMath>
                      <m:r>
                        <m:rPr>
                          <m:sty m:val="p"/>
                        </m:rPr>
                        <m:t>¬</m:t>
                      </m:r>
                      <m:r>
                        <m:t>q</m:t>
                      </m:r>
                      <m:r>
                        <m:rPr>
                          <m:sty m:val="p"/>
                        </m:rPr>
                        <m:t>∧</m:t>
                      </m:r>
                      <m:d>
                        <m:dPr>
                          <m:begChr m:val="("/>
                          <m:endChr m:val=")"/>
                          <m:sepChr m:val=""/>
                          <m:grow/>
                        </m:dPr>
                        <m:e>
                          <m:r>
                            <m:t>p</m:t>
                          </m:r>
                          <m:r>
                            <m:rPr>
                              <m:sty m:val="p"/>
                            </m:rPr>
                            <m:t>→</m:t>
                          </m:r>
                          <m:r>
                            <m:t>q</m:t>
                          </m:r>
                        </m:e>
                      </m:d>
                      <m:r>
                        <m:rPr>
                          <m:sty m:val="p"/>
                        </m:rPr>
                        <m:t>⇒</m:t>
                      </m:r>
                      <m:r>
                        <m:rPr>
                          <m:sty m:val="p"/>
                        </m:rPr>
                        <m:t>¬</m:t>
                      </m:r>
                      <m:r>
                        <m:t>p</m:t>
                      </m:r>
                      <m:r>
                        <m:rPr>
                          <m:sty m:val="p"/>
                        </m:rPr>
                        <m:t>.</m:t>
                      </m:r>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(后件假推证前件假方法)</a:t>
                </a:r>
              </a:p>
              <a:p>
                <a:pPr lvl="0" indent="0" marL="0">
                  <a:buNone/>
                </a:pPr>
                <a14:m>
                  <m:oMathPara xmlns:m="http://schemas.openxmlformats.org/officeDocument/2006/math">
                    <m:oMathParaPr>
                      <m:jc m:val="center"/>
                    </m:oMathParaPr>
                    <m:oMath>
                      <m:d>
                        <m:dPr>
                          <m:begChr m:val="("/>
                          <m:endChr m:val=")"/>
                          <m:sepChr m:val=""/>
                          <m:grow/>
                        </m:dPr>
                        <m:e>
                          <m:r>
                            <m:rPr>
                              <m:sty m:val="p"/>
                            </m:rPr>
                            <m:t>¬</m:t>
                          </m:r>
                          <m:r>
                            <m:t>q</m:t>
                          </m:r>
                          <m:r>
                            <m:rPr>
                              <m:sty m:val="p"/>
                            </m:rPr>
                            <m:t>∧</m:t>
                          </m:r>
                          <m:d>
                            <m:dPr>
                              <m:begChr m:val="("/>
                              <m:endChr m:val=")"/>
                              <m:sepChr m:val=""/>
                              <m:grow/>
                            </m:dPr>
                            <m:e>
                              <m:r>
                                <m:t>p</m:t>
                              </m:r>
                              <m:r>
                                <m:rPr>
                                  <m:sty m:val="p"/>
                                </m:rPr>
                                <m:t>→</m:t>
                              </m:r>
                              <m:r>
                                <m:t>q</m:t>
                              </m:r>
                            </m:e>
                          </m:d>
                          <m:r>
                            <m:rPr>
                              <m:sty m:val="p"/>
                            </m:rPr>
                            <m:t>⇒</m:t>
                          </m:r>
                          <m:r>
                            <m:rPr>
                              <m:sty m:val="p"/>
                            </m:rPr>
                            <m:t>¬</m:t>
                          </m:r>
                          <m:r>
                            <m:t>p</m:t>
                          </m:r>
                        </m:e>
                      </m:d>
                    </m:oMath>
                  </m:oMathPara>
                </a14:m>
              </a:p>
              <a:p>
                <a:pPr lvl="0" indent="0" marL="0">
                  <a:buNone/>
                </a:pPr>
                <a:r>
                  <a:rPr/>
                  <a:t> </a:t>
                </a:r>
              </a:p>
              <a:p>
                <a:pPr lvl="0" indent="0" marL="0">
                  <a:buNone/>
                </a:pPr>
                <a:r>
                  <a:rPr/>
                  <a:t>假定后件: </a:t>
                </a:r>
                <a14:m>
                  <m:oMath xmlns:m="http://schemas.openxmlformats.org/officeDocument/2006/math">
                    <m:r>
                      <m:rPr>
                        <m:sty m:val="p"/>
                      </m:rPr>
                      <m:t>¬</m:t>
                    </m:r>
                    <m:r>
                      <m:t>p</m:t>
                    </m:r>
                  </m:oMath>
                </a14:m>
                <a:r>
                  <a:rPr/>
                  <a:t>为</a:t>
                </a:r>
                <a14:m>
                  <m:oMath xmlns:m="http://schemas.openxmlformats.org/officeDocument/2006/math">
                    <m:r>
                      <m:t>F</m:t>
                    </m:r>
                  </m:oMath>
                </a14:m>
                <a:r>
                  <a:rPr/>
                  <a:t>, 则有: </a:t>
                </a:r>
                <a14:m>
                  <m:oMath xmlns:m="http://schemas.openxmlformats.org/officeDocument/2006/math">
                    <m:r>
                      <m:t>p</m:t>
                    </m:r>
                  </m:oMath>
                </a14:m>
                <a:r>
                  <a:rPr/>
                  <a:t>为</a:t>
                </a:r>
                <a14:m>
                  <m:oMath xmlns:m="http://schemas.openxmlformats.org/officeDocument/2006/math">
                    <m:r>
                      <m:t>T</m:t>
                    </m:r>
                  </m:oMath>
                </a14:m>
                <a:r>
                  <a:rPr/>
                  <a:t>.</a:t>
                </a:r>
              </a:p>
              <a:p>
                <a:pPr lvl="0" indent="0" marL="0">
                  <a:buNone/>
                </a:pPr>
                <a:r>
                  <a:rPr/>
                  <a:t>若</a:t>
                </a:r>
                <a14:m>
                  <m:oMath xmlns:m="http://schemas.openxmlformats.org/officeDocument/2006/math">
                    <m:r>
                      <m:t>q</m:t>
                    </m:r>
                  </m:oMath>
                </a14:m>
                <a:r>
                  <a:rPr/>
                  <a:t>为</a:t>
                </a:r>
                <a14:m>
                  <m:oMath xmlns:m="http://schemas.openxmlformats.org/officeDocument/2006/math">
                    <m:r>
                      <m:t>T</m:t>
                    </m:r>
                  </m:oMath>
                </a14:m>
                <a:r>
                  <a:rPr/>
                  <a:t>, 则</a:t>
                </a:r>
                <a14:m>
                  <m:oMath xmlns:m="http://schemas.openxmlformats.org/officeDocument/2006/math">
                    <m:r>
                      <m:rPr>
                        <m:sty m:val="p"/>
                      </m:rPr>
                      <m:t>¬</m:t>
                    </m:r>
                    <m:r>
                      <m:t>q</m:t>
                    </m:r>
                  </m:oMath>
                </a14:m>
                <a:r>
                  <a:rPr/>
                  <a:t>为</a:t>
                </a:r>
                <a14:m>
                  <m:oMath xmlns:m="http://schemas.openxmlformats.org/officeDocument/2006/math">
                    <m:r>
                      <m:t>F</m:t>
                    </m:r>
                  </m:oMath>
                </a14:m>
                <a:r>
                  <a:rPr/>
                  <a:t>, 从而</a:t>
                </a:r>
                <a14:m>
                  <m:oMath xmlns:m="http://schemas.openxmlformats.org/officeDocument/2006/math">
                    <m:r>
                      <m:rPr>
                        <m:sty m:val="p"/>
                      </m:rPr>
                      <m:t>¬</m:t>
                    </m:r>
                    <m:r>
                      <m:t>q</m:t>
                    </m:r>
                    <m:r>
                      <m:rPr>
                        <m:sty m:val="p"/>
                      </m:rPr>
                      <m:t>∧</m:t>
                    </m:r>
                    <m:d>
                      <m:dPr>
                        <m:begChr m:val="("/>
                        <m:endChr m:val=")"/>
                        <m:sepChr m:val=""/>
                        <m:grow/>
                      </m:dPr>
                      <m:e>
                        <m:r>
                          <m:t>p</m:t>
                        </m:r>
                        <m:r>
                          <m:rPr>
                            <m:sty m:val="p"/>
                          </m:rPr>
                          <m:t>→</m:t>
                        </m:r>
                        <m:r>
                          <m:t>q</m:t>
                        </m:r>
                      </m:e>
                    </m:d>
                  </m:oMath>
                </a14:m>
                <a:r>
                  <a:rPr/>
                  <a:t>为</a:t>
                </a:r>
                <a14:m>
                  <m:oMath xmlns:m="http://schemas.openxmlformats.org/officeDocument/2006/math">
                    <m:r>
                      <m:t>F</m:t>
                    </m:r>
                  </m:oMath>
                </a14:m>
                <a:r>
                  <a:rPr/>
                  <a:t>; 若</a:t>
                </a:r>
                <a14:m>
                  <m:oMath xmlns:m="http://schemas.openxmlformats.org/officeDocument/2006/math">
                    <m:r>
                      <m:t>q</m:t>
                    </m:r>
                  </m:oMath>
                </a14:m>
                <a:r>
                  <a:rPr/>
                  <a:t>为</a:t>
                </a:r>
                <a14:m>
                  <m:oMath xmlns:m="http://schemas.openxmlformats.org/officeDocument/2006/math">
                    <m:r>
                      <m:t>F</m:t>
                    </m:r>
                  </m:oMath>
                </a14:m>
                <a:r>
                  <a:rPr/>
                  <a:t>, 因</a:t>
                </a:r>
                <a14:m>
                  <m:oMath xmlns:m="http://schemas.openxmlformats.org/officeDocument/2006/math">
                    <m:r>
                      <m:t>p</m:t>
                    </m:r>
                  </m:oMath>
                </a14:m>
                <a:r>
                  <a:rPr/>
                  <a:t>为</a:t>
                </a:r>
                <a14:m>
                  <m:oMath xmlns:m="http://schemas.openxmlformats.org/officeDocument/2006/math">
                    <m:r>
                      <m:t>T</m:t>
                    </m:r>
                  </m:oMath>
                </a14:m>
                <a:r>
                  <a:rPr/>
                  <a:t>, 故</a:t>
                </a:r>
                <a14:m>
                  <m:oMath xmlns:m="http://schemas.openxmlformats.org/officeDocument/2006/math">
                    <m:r>
                      <m:t>p</m:t>
                    </m:r>
                    <m:r>
                      <m:rPr>
                        <m:sty m:val="p"/>
                      </m:rPr>
                      <m:t>→</m:t>
                    </m:r>
                    <m:r>
                      <m:t>q</m:t>
                    </m:r>
                  </m:oMath>
                </a14:m>
                <a:r>
                  <a:rPr/>
                  <a:t>为</a:t>
                </a:r>
                <a14:m>
                  <m:oMath xmlns:m="http://schemas.openxmlformats.org/officeDocument/2006/math">
                    <m:r>
                      <m:t>F</m:t>
                    </m:r>
                  </m:oMath>
                </a14:m>
                <a:r>
                  <a:rPr/>
                  <a:t>.</a:t>
                </a:r>
              </a:p>
              <a:p>
                <a:pPr lvl="0" indent="0" marL="0">
                  <a:buNone/>
                </a:pPr>
                <a:r>
                  <a:rPr/>
                  <a:t>于是, </a:t>
                </a:r>
                <a14:m>
                  <m:oMath xmlns:m="http://schemas.openxmlformats.org/officeDocument/2006/math">
                    <m:r>
                      <m:rPr>
                        <m:sty m:val="p"/>
                      </m:rPr>
                      <m:t>¬</m:t>
                    </m:r>
                    <m:r>
                      <m:t>q</m:t>
                    </m:r>
                    <m:r>
                      <m:rPr>
                        <m:sty m:val="p"/>
                      </m:rPr>
                      <m:t>∧</m:t>
                    </m:r>
                    <m:d>
                      <m:dPr>
                        <m:begChr m:val="("/>
                        <m:endChr m:val=")"/>
                        <m:sepChr m:val=""/>
                        <m:grow/>
                      </m:dPr>
                      <m:e>
                        <m:r>
                          <m:t>p</m:t>
                        </m:r>
                        <m:r>
                          <m:rPr>
                            <m:sty m:val="p"/>
                          </m:rPr>
                          <m:t>→</m:t>
                        </m:r>
                        <m:r>
                          <m:t>q</m:t>
                        </m:r>
                      </m:e>
                    </m:d>
                  </m:oMath>
                </a14:m>
                <a:r>
                  <a:rPr/>
                  <a:t>为</a:t>
                </a:r>
                <a14:m>
                  <m:oMath xmlns:m="http://schemas.openxmlformats.org/officeDocument/2006/math">
                    <m:r>
                      <m:t>F</m:t>
                    </m:r>
                  </m:oMath>
                </a14:m>
                <a:r>
                  <a:rPr/>
                  <a:t>. 因此</a:t>
                </a:r>
              </a:p>
              <a:p>
                <a:pPr lvl="0" indent="0" marL="0">
                  <a:buNone/>
                </a:pPr>
                <a14:m>
                  <m:oMathPara xmlns:m="http://schemas.openxmlformats.org/officeDocument/2006/math">
                    <m:oMathParaPr>
                      <m:jc m:val="center"/>
                    </m:oMathParaPr>
                    <m:oMath>
                      <m:r>
                        <m:rPr>
                          <m:sty m:val="p"/>
                        </m:rPr>
                        <m:t>¬</m:t>
                      </m:r>
                      <m:r>
                        <m:t>q</m:t>
                      </m:r>
                      <m:r>
                        <m:rPr>
                          <m:sty m:val="p"/>
                        </m:rPr>
                        <m:t>∧</m:t>
                      </m:r>
                      <m:d>
                        <m:dPr>
                          <m:begChr m:val="("/>
                          <m:endChr m:val=")"/>
                          <m:sepChr m:val=""/>
                          <m:grow/>
                        </m:dPr>
                        <m:e>
                          <m:r>
                            <m:t>p</m:t>
                          </m:r>
                          <m:r>
                            <m:rPr>
                              <m:sty m:val="p"/>
                            </m:rPr>
                            <m:t>→</m:t>
                          </m:r>
                          <m:r>
                            <m:t>q</m:t>
                          </m:r>
                        </m:e>
                      </m:d>
                      <m:r>
                        <m:rPr>
                          <m:sty m:val="p"/>
                        </m:rPr>
                        <m:t>⇒</m:t>
                      </m:r>
                      <m:r>
                        <m:rPr>
                          <m:sty m:val="p"/>
                        </m:rPr>
                        <m:t>¬</m:t>
                      </m:r>
                      <m:r>
                        <m:t>p</m:t>
                      </m:r>
                      <m:r>
                        <m:rPr>
                          <m:sty m:val="p"/>
                        </m:rPr>
                        <m:t>.</m:t>
                      </m:r>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求证: </a:t>
                </a:r>
                <a14:m>
                  <m:oMath xmlns:m="http://schemas.openxmlformats.org/officeDocument/2006/math">
                    <m:r>
                      <m:rPr>
                        <m:sty m:val="p"/>
                      </m:rPr>
                      <m:t>¬</m:t>
                    </m:r>
                    <m:r>
                      <m:t>p</m:t>
                    </m:r>
                    <m:r>
                      <m:rPr>
                        <m:sty m:val="p"/>
                      </m:rPr>
                      <m:t>∧</m:t>
                    </m:r>
                    <m:d>
                      <m:dPr>
                        <m:begChr m:val="("/>
                        <m:endChr m:val=")"/>
                        <m:sepChr m:val=""/>
                        <m:grow/>
                      </m:dPr>
                      <m:e>
                        <m:r>
                          <m:t>p</m:t>
                        </m:r>
                        <m:r>
                          <m:rPr>
                            <m:sty m:val="p"/>
                          </m:rPr>
                          <m:t>∨</m:t>
                        </m:r>
                        <m:r>
                          <m:t>q</m:t>
                        </m:r>
                      </m:e>
                    </m:d>
                    <m:r>
                      <m:rPr>
                        <m:sty m:val="p"/>
                      </m:rPr>
                      <m:t>⇒</m:t>
                    </m:r>
                    <m:r>
                      <m:t>q</m:t>
                    </m:r>
                  </m:oMath>
                </a14:m>
                <a:r>
                  <a:rPr/>
                  <a:t>.</a:t>
                </a:r>
              </a:p>
              <a:p>
                <a:pPr lvl="0" indent="0" marL="0">
                  <a:buNone/>
                </a:pPr>
                <a:r>
                  <a:rPr/>
                  <a:t>证明: (真值表法)</a:t>
                </a:r>
              </a:p>
              <a:p>
                <a:pPr lvl="0" indent="0" marL="0">
                  <a:buNone/>
                </a:pPr>
                <a:r>
                  <a:rPr/>
                  <a:t>欲证</a:t>
                </a:r>
                <a14:m>
                  <m:oMath xmlns:m="http://schemas.openxmlformats.org/officeDocument/2006/math">
                    <m:r>
                      <m:rPr>
                        <m:sty m:val="p"/>
                      </m:rPr>
                      <m:t>¬</m:t>
                    </m:r>
                    <m:r>
                      <m:t>p</m:t>
                    </m:r>
                    <m:r>
                      <m:rPr>
                        <m:sty m:val="p"/>
                      </m:rPr>
                      <m:t>∧</m:t>
                    </m:r>
                    <m:d>
                      <m:dPr>
                        <m:begChr m:val="("/>
                        <m:endChr m:val=")"/>
                        <m:sepChr m:val=""/>
                        <m:grow/>
                      </m:dPr>
                      <m:e>
                        <m:r>
                          <m:t>p</m:t>
                        </m:r>
                        <m:r>
                          <m:rPr>
                            <m:sty m:val="p"/>
                          </m:rPr>
                          <m:t>∨</m:t>
                        </m:r>
                        <m:r>
                          <m:t>q</m:t>
                        </m:r>
                      </m:e>
                    </m:d>
                    <m:r>
                      <m:rPr>
                        <m:sty m:val="p"/>
                      </m:rPr>
                      <m:t>⇒</m:t>
                    </m:r>
                    <m:r>
                      <m:t>q</m:t>
                    </m:r>
                  </m:oMath>
                </a14:m>
                <a:r>
                  <a:rPr/>
                  <a:t>, 则需证</a:t>
                </a:r>
                <a14:m>
                  <m:oMath xmlns:m="http://schemas.openxmlformats.org/officeDocument/2006/math">
                    <m:d>
                      <m:dPr>
                        <m:begChr m:val="("/>
                        <m:endChr m:val=")"/>
                        <m:sepChr m:val=""/>
                        <m:grow/>
                      </m:dPr>
                      <m:e>
                        <m:r>
                          <m:rPr>
                            <m:sty m:val="p"/>
                          </m:rPr>
                          <m:t>¬</m:t>
                        </m:r>
                        <m:r>
                          <m:t>p</m:t>
                        </m:r>
                        <m:r>
                          <m:rPr>
                            <m:sty m:val="p"/>
                          </m:rPr>
                          <m:t>∧</m:t>
                        </m:r>
                        <m:d>
                          <m:dPr>
                            <m:begChr m:val="("/>
                            <m:endChr m:val=")"/>
                            <m:sepChr m:val=""/>
                            <m:grow/>
                          </m:dPr>
                          <m:e>
                            <m:r>
                              <m:t>p</m:t>
                            </m:r>
                            <m:r>
                              <m:rPr>
                                <m:sty m:val="p"/>
                              </m:rPr>
                              <m:t>∨</m:t>
                            </m:r>
                            <m:r>
                              <m:t>q</m:t>
                            </m:r>
                          </m:e>
                        </m:d>
                      </m:e>
                    </m:d>
                    <m:r>
                      <m:rPr>
                        <m:sty m:val="p"/>
                      </m:rPr>
                      <m:t>→</m:t>
                    </m:r>
                    <m:r>
                      <m:t>q</m:t>
                    </m:r>
                  </m:oMath>
                </a14:m>
                <a:r>
                  <a:rPr/>
                  <a:t>为永真式.</a:t>
                </a:r>
              </a:p>
              <a:p>
                <a:pPr lvl="0" indent="0" marL="0">
                  <a:buNone/>
                </a:pPr>
                <a:r>
                  <a:rPr/>
                  <a:t>计算</a:t>
                </a:r>
                <a14:m>
                  <m:oMath xmlns:m="http://schemas.openxmlformats.org/officeDocument/2006/math">
                    <m:d>
                      <m:dPr>
                        <m:begChr m:val="("/>
                        <m:endChr m:val=")"/>
                        <m:sepChr m:val=""/>
                        <m:grow/>
                      </m:dPr>
                      <m:e>
                        <m:r>
                          <m:rPr>
                            <m:sty m:val="p"/>
                          </m:rPr>
                          <m:t>¬</m:t>
                        </m:r>
                        <m:r>
                          <m:t>p</m:t>
                        </m:r>
                        <m:r>
                          <m:rPr>
                            <m:sty m:val="p"/>
                          </m:rPr>
                          <m:t>∧</m:t>
                        </m:r>
                        <m:d>
                          <m:dPr>
                            <m:begChr m:val="("/>
                            <m:endChr m:val=")"/>
                            <m:sepChr m:val=""/>
                            <m:grow/>
                          </m:dPr>
                          <m:e>
                            <m:r>
                              <m:t>p</m:t>
                            </m:r>
                            <m:r>
                              <m:rPr>
                                <m:sty m:val="p"/>
                              </m:rPr>
                              <m:t>∨</m:t>
                            </m:r>
                            <m:r>
                              <m:t>q</m:t>
                            </m:r>
                          </m:e>
                        </m:d>
                      </m:e>
                    </m:d>
                    <m:r>
                      <m:rPr>
                        <m:sty m:val="p"/>
                      </m:rPr>
                      <m:t>→</m:t>
                    </m:r>
                    <m:r>
                      <m:t>q</m:t>
                    </m:r>
                  </m:oMath>
                </a14:m>
                <a:r>
                  <a:rPr/>
                  <a:t>的真值表.</a:t>
                </a:r>
              </a:p>
              <a:p>
                <a:pPr lvl="0" indent="0" marL="0">
                  <a:buNone/>
                </a:pPr>
                <a:r>
                  <a:rPr/>
                  <a:t> </a:t>
                </a:r>
              </a:p>
              <a:p>
                <a:pPr lvl="0" indent="0" marL="0">
                  <a:buNone/>
                </a:pPr>
                <a14:m>
                  <m:oMathPara xmlns:m="http://schemas.openxmlformats.org/officeDocument/2006/math">
                    <m:oMathParaPr>
                      <m:jc m:val="center"/>
                    </m:oMathParaPr>
                    <m:oMath>
                      <m:m>
                        <m:mPr>
                          <m:baseJc m:val="center"/>
                          <m:plcHide m:val="1"/>
                          <m:mcs>
                            <m:mc>
                              <m:mcPr>
                                <m:mcJc m:val="center"/>
                                <m:count m:val="1"/>
                              </m:mcPr>
                            </m:mc>
                            <m:mc>
                              <m:mcPr>
                                <m:mcJc m:val="center"/>
                                <m:count m:val="1"/>
                              </m:mcPr>
                            </m:mc>
                            <m:mc>
                              <m:mcPr>
                                <m:mcJc m:val="center"/>
                                <m:count m:val="1"/>
                              </m:mcPr>
                            </m:mc>
                            <m:mc>
                              <m:mcPr>
                                <m:mcJc m:val="center"/>
                                <m:count m:val="1"/>
                              </m:mcPr>
                            </m:mc>
                            <m:mc>
                              <m:mcPr>
                                <m:mcJc m:val="center"/>
                                <m:count m:val="1"/>
                              </m:mcPr>
                            </m:mc>
                            <m:mc>
                              <m:mcPr>
                                <m:mcJc m:val="center"/>
                                <m:count m:val="1"/>
                              </m:mcPr>
                            </m:mc>
                          </m:mcs>
                        </m:mPr>
                        <m:mr>
                          <m:e>
                            <m:r>
                              <m:t>p</m:t>
                            </m:r>
                          </m:e>
                          <m:e>
                            <m:r>
                              <m:t>q</m:t>
                            </m:r>
                          </m:e>
                          <m:e>
                            <m:r>
                              <m:rPr>
                                <m:sty m:val="p"/>
                              </m:rPr>
                              <m:t>¬</m:t>
                            </m:r>
                            <m:r>
                              <m:t>p</m:t>
                            </m:r>
                          </m:e>
                          <m:e>
                            <m:r>
                              <m:t>p</m:t>
                            </m:r>
                            <m:r>
                              <m:rPr>
                                <m:sty m:val="p"/>
                              </m:rPr>
                              <m:t>∨</m:t>
                            </m:r>
                            <m:r>
                              <m:t>q</m:t>
                            </m:r>
                          </m:e>
                          <m:e>
                            <m:r>
                              <m:rPr>
                                <m:sty m:val="p"/>
                              </m:rPr>
                              <m:t>¬</m:t>
                            </m:r>
                            <m:r>
                              <m:t>p</m:t>
                            </m:r>
                            <m:r>
                              <m:rPr>
                                <m:sty m:val="p"/>
                              </m:rPr>
                              <m:t>∧</m:t>
                            </m:r>
                            <m:d>
                              <m:dPr>
                                <m:begChr m:val="("/>
                                <m:endChr m:val=")"/>
                                <m:sepChr m:val=""/>
                                <m:grow/>
                              </m:dPr>
                              <m:e>
                                <m:r>
                                  <m:t>p</m:t>
                                </m:r>
                                <m:r>
                                  <m:rPr>
                                    <m:sty m:val="p"/>
                                  </m:rPr>
                                  <m:t>∨</m:t>
                                </m:r>
                                <m:r>
                                  <m:t>q</m:t>
                                </m:r>
                              </m:e>
                            </m:d>
                          </m:e>
                          <m:e>
                            <m:r>
                              <m:rPr>
                                <m:sty m:val="p"/>
                              </m:rPr>
                              <m:t>¬</m:t>
                            </m:r>
                            <m:r>
                              <m:t>p</m:t>
                            </m:r>
                            <m:r>
                              <m:rPr>
                                <m:sty m:val="p"/>
                              </m:rPr>
                              <m:t>∧</m:t>
                            </m:r>
                            <m:d>
                              <m:dPr>
                                <m:begChr m:val="("/>
                                <m:endChr m:val=")"/>
                                <m:sepChr m:val=""/>
                                <m:grow/>
                              </m:dPr>
                              <m:e>
                                <m:r>
                                  <m:t>p</m:t>
                                </m:r>
                                <m:r>
                                  <m:rPr>
                                    <m:sty m:val="p"/>
                                  </m:rPr>
                                  <m:t>∨</m:t>
                                </m:r>
                                <m:r>
                                  <m:t>q</m:t>
                                </m:r>
                              </m:e>
                            </m:d>
                            <m:r>
                              <m:rPr>
                                <m:sty m:val="p"/>
                              </m:rPr>
                              <m:t>→</m:t>
                            </m:r>
                            <m:r>
                              <m:t>q</m:t>
                            </m:r>
                          </m:e>
                        </m:mr>
                        <m:mr>
                          <m:e>
                            <m:r>
                              <m:t>0</m:t>
                            </m:r>
                          </m:e>
                          <m:e>
                            <m:r>
                              <m:t>0</m:t>
                            </m:r>
                          </m:e>
                          <m:e>
                            <m:r>
                              <m:t>0</m:t>
                            </m:r>
                          </m:e>
                          <m:e>
                            <m:r>
                              <m:t>0</m:t>
                            </m:r>
                          </m:e>
                          <m:e>
                            <m:r>
                              <m:t>0</m:t>
                            </m:r>
                          </m:e>
                          <m:e>
                            <m:r>
                              <m:t>1</m:t>
                            </m:r>
                          </m:e>
                        </m:mr>
                        <m:mr>
                          <m:e>
                            <m:r>
                              <m:t>0</m:t>
                            </m:r>
                          </m:e>
                          <m:e>
                            <m:r>
                              <m:t>1</m:t>
                            </m:r>
                          </m:e>
                          <m:e>
                            <m:r>
                              <m:t>0</m:t>
                            </m:r>
                          </m:e>
                          <m:e>
                            <m:r>
                              <m:t>1</m:t>
                            </m:r>
                          </m:e>
                          <m:e>
                            <m:r>
                              <m:t>1</m:t>
                            </m:r>
                          </m:e>
                          <m:e>
                            <m:r>
                              <m:t>1</m:t>
                            </m:r>
                          </m:e>
                        </m:mr>
                        <m:mr>
                          <m:e>
                            <m:r>
                              <m:t>1</m:t>
                            </m:r>
                          </m:e>
                          <m:e>
                            <m:r>
                              <m:t>0</m:t>
                            </m:r>
                          </m:e>
                          <m:e>
                            <m:r>
                              <m:t>1</m:t>
                            </m:r>
                          </m:e>
                          <m:e>
                            <m:r>
                              <m:t>1</m:t>
                            </m:r>
                          </m:e>
                          <m:e>
                            <m:r>
                              <m:t>0</m:t>
                            </m:r>
                          </m:e>
                          <m:e>
                            <m:r>
                              <m:t>1</m:t>
                            </m:r>
                          </m:e>
                        </m:mr>
                        <m:mr>
                          <m:e>
                            <m:r>
                              <m:t>1</m:t>
                            </m:r>
                          </m:e>
                          <m:e>
                            <m:r>
                              <m:t>1</m:t>
                            </m:r>
                          </m:e>
                          <m:e>
                            <m:r>
                              <m:t>1</m:t>
                            </m:r>
                          </m:e>
                          <m:e>
                            <m:r>
                              <m:t>1</m:t>
                            </m:r>
                          </m:e>
                          <m:e>
                            <m:r>
                              <m:t>0</m:t>
                            </m:r>
                          </m:e>
                          <m:e>
                            <m:r>
                              <m:t>1</m:t>
                            </m:r>
                          </m:e>
                        </m:mr>
                      </m:m>
                    </m:oMath>
                  </m:oMathPara>
                </a14:m>
              </a:p>
              <a:p>
                <a:pPr lvl="0" indent="0" marL="0">
                  <a:buNone/>
                </a:pPr>
                <a:r>
                  <a:rPr/>
                  <a:t> </a:t>
                </a:r>
              </a:p>
              <a:p>
                <a:pPr lvl="0" indent="0" marL="0">
                  <a:buNone/>
                </a:pPr>
                <a:r>
                  <a:rPr/>
                  <a:t>因为</a:t>
                </a:r>
                <a14:m>
                  <m:oMath xmlns:m="http://schemas.openxmlformats.org/officeDocument/2006/math">
                    <m:r>
                      <m:rPr>
                        <m:sty m:val="p"/>
                      </m:rPr>
                      <m:t>¬</m:t>
                    </m:r>
                    <m:r>
                      <m:t>p</m:t>
                    </m:r>
                    <m:r>
                      <m:rPr>
                        <m:sty m:val="p"/>
                      </m:rPr>
                      <m:t>∧</m:t>
                    </m:r>
                    <m:d>
                      <m:dPr>
                        <m:begChr m:val="("/>
                        <m:endChr m:val=")"/>
                        <m:sepChr m:val=""/>
                        <m:grow/>
                      </m:dPr>
                      <m:e>
                        <m:r>
                          <m:t>p</m:t>
                        </m:r>
                        <m:r>
                          <m:rPr>
                            <m:sty m:val="p"/>
                          </m:rPr>
                          <m:t>∨</m:t>
                        </m:r>
                        <m:r>
                          <m:t>q</m:t>
                        </m:r>
                      </m:e>
                    </m:d>
                    <m:r>
                      <m:rPr>
                        <m:sty m:val="p"/>
                      </m:rPr>
                      <m:t>→</m:t>
                    </m:r>
                    <m:r>
                      <m:t>q</m:t>
                    </m:r>
                  </m:oMath>
                </a14:m>
                <a:r>
                  <a:rPr/>
                  <a:t>为永真式.所以</a:t>
                </a:r>
                <a14:m>
                  <m:oMath xmlns:m="http://schemas.openxmlformats.org/officeDocument/2006/math">
                    <m:r>
                      <m:rPr>
                        <m:sty m:val="p"/>
                      </m:rPr>
                      <m:t>¬</m:t>
                    </m:r>
                    <m:r>
                      <m:t>p</m:t>
                    </m:r>
                    <m:r>
                      <m:rPr>
                        <m:sty m:val="p"/>
                      </m:rPr>
                      <m:t>∧</m:t>
                    </m:r>
                    <m:d>
                      <m:dPr>
                        <m:begChr m:val="("/>
                        <m:endChr m:val=")"/>
                        <m:sepChr m:val=""/>
                        <m:grow/>
                      </m:dPr>
                      <m:e>
                        <m:r>
                          <m:t>p</m:t>
                        </m:r>
                        <m:r>
                          <m:rPr>
                            <m:sty m:val="p"/>
                          </m:rPr>
                          <m:t>∨</m:t>
                        </m:r>
                        <m:r>
                          <m:t>q</m:t>
                        </m:r>
                      </m:e>
                    </m:d>
                    <m:r>
                      <m:rPr>
                        <m:sty m:val="p"/>
                      </m:rPr>
                      <m:t>⇒</m:t>
                    </m:r>
                    <m:r>
                      <m:t>q</m:t>
                    </m:r>
                    <m:r>
                      <m:rPr>
                        <m:sty m:val="p"/>
                      </m:rPr>
                      <m:t>.</m:t>
                    </m:r>
                  </m:oMath>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(前件真推证后件真方法)</a:t>
                </a:r>
              </a:p>
              <a:p>
                <a:pPr lvl="0" indent="0" marL="0">
                  <a:buNone/>
                </a:pPr>
                <a14:m>
                  <m:oMathPara xmlns:m="http://schemas.openxmlformats.org/officeDocument/2006/math">
                    <m:oMathParaPr>
                      <m:jc m:val="center"/>
                    </m:oMathParaPr>
                    <m:oMath>
                      <m:d>
                        <m:dPr>
                          <m:begChr m:val="("/>
                          <m:endChr m:val=")"/>
                          <m:sepChr m:val=""/>
                          <m:grow/>
                        </m:dPr>
                        <m:e>
                          <m:r>
                            <m:rPr>
                              <m:sty m:val="p"/>
                            </m:rPr>
                            <m:t>¬</m:t>
                          </m:r>
                          <m:r>
                            <m:t>p</m:t>
                          </m:r>
                          <m:r>
                            <m:rPr>
                              <m:sty m:val="p"/>
                            </m:rPr>
                            <m:t>∧</m:t>
                          </m:r>
                          <m:d>
                            <m:dPr>
                              <m:begChr m:val="("/>
                              <m:endChr m:val=")"/>
                              <m:sepChr m:val=""/>
                              <m:grow/>
                            </m:dPr>
                            <m:e>
                              <m:r>
                                <m:t>p</m:t>
                              </m:r>
                              <m:r>
                                <m:rPr>
                                  <m:sty m:val="p"/>
                                </m:rPr>
                                <m:t>∨</m:t>
                              </m:r>
                              <m:r>
                                <m:t>q</m:t>
                              </m:r>
                            </m:e>
                          </m:d>
                          <m:r>
                            <m:rPr>
                              <m:sty m:val="p"/>
                            </m:rPr>
                            <m:t>⇒</m:t>
                          </m:r>
                          <m:r>
                            <m:t>q</m:t>
                          </m:r>
                        </m:e>
                      </m:d>
                    </m:oMath>
                  </m:oMathPara>
                </a14:m>
              </a:p>
              <a:p>
                <a:pPr lvl="0" indent="0" marL="0">
                  <a:buNone/>
                </a:pPr>
                <a:r>
                  <a:rPr/>
                  <a:t>假设前件</a:t>
                </a:r>
                <a14:m>
                  <m:oMath xmlns:m="http://schemas.openxmlformats.org/officeDocument/2006/math">
                    <m:r>
                      <m:rPr>
                        <m:sty m:val="p"/>
                      </m:rPr>
                      <m:t>¬</m:t>
                    </m:r>
                    <m:r>
                      <m:t>p</m:t>
                    </m:r>
                    <m:r>
                      <m:rPr>
                        <m:sty m:val="p"/>
                      </m:rPr>
                      <m:t>∧</m:t>
                    </m:r>
                    <m:d>
                      <m:dPr>
                        <m:begChr m:val="("/>
                        <m:endChr m:val=")"/>
                        <m:sepChr m:val=""/>
                        <m:grow/>
                      </m:dPr>
                      <m:e>
                        <m:r>
                          <m:t>p</m:t>
                        </m:r>
                        <m:r>
                          <m:rPr>
                            <m:sty m:val="p"/>
                          </m:rPr>
                          <m:t>∨</m:t>
                        </m:r>
                        <m:r>
                          <m:t>q</m:t>
                        </m:r>
                      </m:e>
                    </m:d>
                  </m:oMath>
                </a14:m>
                <a:r>
                  <a:rPr/>
                  <a:t>为</a:t>
                </a:r>
                <a14:m>
                  <m:oMath xmlns:m="http://schemas.openxmlformats.org/officeDocument/2006/math">
                    <m:r>
                      <m:t>T</m:t>
                    </m:r>
                  </m:oMath>
                </a14:m>
                <a:r>
                  <a:rPr/>
                  <a:t>, 则有</a:t>
                </a:r>
                <a14:m>
                  <m:oMath xmlns:m="http://schemas.openxmlformats.org/officeDocument/2006/math">
                    <m:r>
                      <m:rPr>
                        <m:sty m:val="p"/>
                      </m:rPr>
                      <m:t>¬</m:t>
                    </m:r>
                    <m:r>
                      <m:t>p</m:t>
                    </m:r>
                    <m:r>
                      <m:rPr>
                        <m:sty m:val="p"/>
                      </m:rPr>
                      <m:t>,</m:t>
                    </m:r>
                    <m:r>
                      <m:t>p</m:t>
                    </m:r>
                    <m:r>
                      <m:rPr>
                        <m:sty m:val="p"/>
                      </m:rPr>
                      <m:t>∨</m:t>
                    </m:r>
                    <m:r>
                      <m:t>q</m:t>
                    </m:r>
                  </m:oMath>
                </a14:m>
                <a:r>
                  <a:rPr/>
                  <a:t>均为</a:t>
                </a:r>
                <a14:m>
                  <m:oMath xmlns:m="http://schemas.openxmlformats.org/officeDocument/2006/math">
                    <m:r>
                      <m:t>T</m:t>
                    </m:r>
                  </m:oMath>
                </a14:m>
                <a:r>
                  <a:rPr/>
                  <a:t>.</a:t>
                </a:r>
              </a:p>
              <a:p>
                <a:pPr lvl="0" indent="0" marL="0">
                  <a:buNone/>
                </a:pPr>
                <a:r>
                  <a:rPr/>
                  <a:t>从而有</a:t>
                </a:r>
                <a14:m>
                  <m:oMath xmlns:m="http://schemas.openxmlformats.org/officeDocument/2006/math">
                    <m:r>
                      <m:t>p</m:t>
                    </m:r>
                  </m:oMath>
                </a14:m>
                <a:r>
                  <a:rPr/>
                  <a:t>为</a:t>
                </a:r>
                <a14:m>
                  <m:oMath xmlns:m="http://schemas.openxmlformats.org/officeDocument/2006/math">
                    <m:r>
                      <m:t>F</m:t>
                    </m:r>
                  </m:oMath>
                </a14:m>
                <a:r>
                  <a:rPr/>
                  <a:t>, 故</a:t>
                </a:r>
                <a14:m>
                  <m:oMath xmlns:m="http://schemas.openxmlformats.org/officeDocument/2006/math">
                    <m:r>
                      <m:t>q</m:t>
                    </m:r>
                  </m:oMath>
                </a14:m>
                <a:r>
                  <a:rPr/>
                  <a:t>为</a:t>
                </a:r>
                <a14:m>
                  <m:oMath xmlns:m="http://schemas.openxmlformats.org/officeDocument/2006/math">
                    <m:r>
                      <m:t>T</m:t>
                    </m:r>
                  </m:oMath>
                </a14:m>
                <a:r>
                  <a:rPr/>
                  <a:t>.</a:t>
                </a:r>
              </a:p>
              <a:p>
                <a:pPr lvl="0" indent="0" marL="0">
                  <a:buNone/>
                </a:pPr>
                <a:r>
                  <a:rPr/>
                  <a:t>所以</a:t>
                </a:r>
              </a:p>
              <a:p>
                <a:pPr lvl="0" indent="0" marL="0">
                  <a:buNone/>
                </a:pPr>
                <a14:m>
                  <m:oMathPara xmlns:m="http://schemas.openxmlformats.org/officeDocument/2006/math">
                    <m:oMathParaPr>
                      <m:jc m:val="center"/>
                    </m:oMathParaPr>
                    <m:oMath>
                      <m:r>
                        <m:rPr>
                          <m:sty m:val="p"/>
                        </m:rPr>
                        <m:t>¬</m:t>
                      </m:r>
                      <m:r>
                        <m:t>p</m:t>
                      </m:r>
                      <m:r>
                        <m:rPr>
                          <m:sty m:val="p"/>
                        </m:rPr>
                        <m:t>∧</m:t>
                      </m:r>
                      <m:d>
                        <m:dPr>
                          <m:begChr m:val="("/>
                          <m:endChr m:val=")"/>
                          <m:sepChr m:val=""/>
                          <m:grow/>
                        </m:dPr>
                        <m:e>
                          <m:r>
                            <m:t>p</m:t>
                          </m:r>
                          <m:r>
                            <m:rPr>
                              <m:sty m:val="p"/>
                            </m:rPr>
                            <m:t>∨</m:t>
                          </m:r>
                          <m:r>
                            <m:t>q</m:t>
                          </m:r>
                        </m:e>
                      </m:d>
                      <m:r>
                        <m:rPr>
                          <m:sty m:val="p"/>
                        </m:rPr>
                        <m:t>⇒</m:t>
                      </m:r>
                      <m:r>
                        <m:t>q</m:t>
                      </m:r>
                      <m:r>
                        <m:rPr>
                          <m:sty m:val="p"/>
                        </m:rPr>
                        <m:t>.</m:t>
                      </m:r>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spcBef>
                    <a:spcPts val="3000"/>
                  </a:spcBef>
                  <a:buNone/>
                </a:pPr>
                <a:r>
                  <a:rPr b="1"/>
                  <a:t>数理逻辑在现实生活中的应用</a:t>
                </a:r>
              </a:p>
              <a:p>
                <a:pPr lvl="0" indent="0" marL="0">
                  <a:spcBef>
                    <a:spcPts val="3000"/>
                  </a:spcBef>
                  <a:buNone/>
                </a:pPr>
                <a:r>
                  <a:rPr b="1"/>
                  <a:t>人员安排和指派问题</a:t>
                </a:r>
              </a:p>
              <a:p>
                <a:pPr lvl="0" indent="0" marL="0">
                  <a:buNone/>
                </a:pPr>
                <a:r>
                  <a:rPr/>
                  <a:t>例: </a:t>
                </a:r>
                <a14:m>
                  <m:oMath xmlns:m="http://schemas.openxmlformats.org/officeDocument/2006/math">
                    <m:r>
                      <m:t>A</m:t>
                    </m:r>
                  </m:oMath>
                </a14:m>
                <a:r>
                  <a:rPr/>
                  <a:t>, </a:t>
                </a:r>
                <a14:m>
                  <m:oMath xmlns:m="http://schemas.openxmlformats.org/officeDocument/2006/math">
                    <m:r>
                      <m:t>B</m:t>
                    </m:r>
                  </m:oMath>
                </a14:m>
                <a:r>
                  <a:rPr/>
                  <a:t>, </a:t>
                </a:r>
                <a14:m>
                  <m:oMath xmlns:m="http://schemas.openxmlformats.org/officeDocument/2006/math">
                    <m:r>
                      <m:t>C</m:t>
                    </m:r>
                  </m:oMath>
                </a14:m>
                <a:r>
                  <a:rPr/>
                  <a:t>和</a:t>
                </a:r>
                <a14:m>
                  <m:oMath xmlns:m="http://schemas.openxmlformats.org/officeDocument/2006/math">
                    <m:r>
                      <m:t>D</m:t>
                    </m:r>
                  </m:oMath>
                </a14:m>
                <a:r>
                  <a:rPr/>
                  <a:t>四个人中要派两个人去出差, 根据以下三个条件该如何指派？</a:t>
                </a:r>
              </a:p>
              <a:p>
                <a:pPr lvl="0" indent="-457200" marL="457200">
                  <a:buAutoNum type="arabicParenBoth"/>
                </a:pPr>
                <a:r>
                  <a:rPr/>
                  <a:t>若</a:t>
                </a:r>
                <a14:m>
                  <m:oMath xmlns:m="http://schemas.openxmlformats.org/officeDocument/2006/math">
                    <m:r>
                      <m:t>A</m:t>
                    </m:r>
                  </m:oMath>
                </a14:m>
                <a:r>
                  <a:rPr/>
                  <a:t>去则</a:t>
                </a:r>
                <a14:m>
                  <m:oMath xmlns:m="http://schemas.openxmlformats.org/officeDocument/2006/math">
                    <m:r>
                      <m:t>C</m:t>
                    </m:r>
                  </m:oMath>
                </a14:m>
                <a:r>
                  <a:rPr/>
                  <a:t>和</a:t>
                </a:r>
                <a14:m>
                  <m:oMath xmlns:m="http://schemas.openxmlformats.org/officeDocument/2006/math">
                    <m:r>
                      <m:t>D</m:t>
                    </m:r>
                  </m:oMath>
                </a14:m>
                <a:r>
                  <a:rPr/>
                  <a:t>要去一人.</a:t>
                </a:r>
              </a:p>
              <a:p>
                <a:pPr lvl="0" indent="-457200" marL="457200">
                  <a:buAutoNum type="arabicParenBoth"/>
                </a:pPr>
                <a14:m>
                  <m:oMath xmlns:m="http://schemas.openxmlformats.org/officeDocument/2006/math">
                    <m:r>
                      <m:t>B</m:t>
                    </m:r>
                  </m:oMath>
                </a14:m>
                <a:r>
                  <a:rPr/>
                  <a:t>和</a:t>
                </a:r>
                <a14:m>
                  <m:oMath xmlns:m="http://schemas.openxmlformats.org/officeDocument/2006/math">
                    <m:r>
                      <m:t>C</m:t>
                    </m:r>
                  </m:oMath>
                </a14:m>
                <a:r>
                  <a:rPr/>
                  <a:t>不能都去.</a:t>
                </a:r>
              </a:p>
              <a:p>
                <a:pPr lvl="0" indent="-457200" marL="457200">
                  <a:buAutoNum type="arabicParenBoth"/>
                </a:pPr>
                <a14:m>
                  <m:oMath xmlns:m="http://schemas.openxmlformats.org/officeDocument/2006/math">
                    <m:r>
                      <m:t>C</m:t>
                    </m:r>
                  </m:oMath>
                </a14:m>
                <a:r>
                  <a:rPr/>
                  <a:t>去则</a:t>
                </a:r>
                <a14:m>
                  <m:oMath xmlns:m="http://schemas.openxmlformats.org/officeDocument/2006/math">
                    <m:r>
                      <m:t>D</m:t>
                    </m:r>
                  </m:oMath>
                </a14:m>
                <a:r>
                  <a:rPr/>
                  <a:t>要留下.</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(后件假推证前件假方法)</a:t>
                </a:r>
              </a:p>
              <a:p>
                <a:pPr lvl="0" indent="0" marL="0">
                  <a:buNone/>
                </a:pPr>
                <a14:m>
                  <m:oMathPara xmlns:m="http://schemas.openxmlformats.org/officeDocument/2006/math">
                    <m:oMathParaPr>
                      <m:jc m:val="center"/>
                    </m:oMathParaPr>
                    <m:oMath>
                      <m:d>
                        <m:dPr>
                          <m:begChr m:val="("/>
                          <m:endChr m:val=")"/>
                          <m:sepChr m:val=""/>
                          <m:grow/>
                        </m:dPr>
                        <m:e>
                          <m:r>
                            <m:rPr>
                              <m:sty m:val="p"/>
                            </m:rPr>
                            <m:t>¬</m:t>
                          </m:r>
                          <m:r>
                            <m:t>p</m:t>
                          </m:r>
                          <m:r>
                            <m:rPr>
                              <m:sty m:val="p"/>
                            </m:rPr>
                            <m:t>∧</m:t>
                          </m:r>
                          <m:d>
                            <m:dPr>
                              <m:begChr m:val="("/>
                              <m:endChr m:val=")"/>
                              <m:sepChr m:val=""/>
                              <m:grow/>
                            </m:dPr>
                            <m:e>
                              <m:r>
                                <m:t>p</m:t>
                              </m:r>
                              <m:r>
                                <m:rPr>
                                  <m:sty m:val="p"/>
                                </m:rPr>
                                <m:t>∨</m:t>
                              </m:r>
                              <m:r>
                                <m:t>q</m:t>
                              </m:r>
                            </m:e>
                          </m:d>
                          <m:r>
                            <m:rPr>
                              <m:sty m:val="p"/>
                            </m:rPr>
                            <m:t>⇒</m:t>
                          </m:r>
                          <m:r>
                            <m:t>q</m:t>
                          </m:r>
                        </m:e>
                      </m:d>
                    </m:oMath>
                  </m:oMathPara>
                </a14:m>
              </a:p>
              <a:p>
                <a:pPr lvl="0" indent="0" marL="0">
                  <a:buNone/>
                </a:pPr>
                <a:r>
                  <a:rPr/>
                  <a:t>假定后件</a:t>
                </a:r>
                <a14:m>
                  <m:oMath xmlns:m="http://schemas.openxmlformats.org/officeDocument/2006/math">
                    <m:r>
                      <m:t>q</m:t>
                    </m:r>
                  </m:oMath>
                </a14:m>
                <a:r>
                  <a:rPr/>
                  <a:t>为</a:t>
                </a:r>
                <a14:m>
                  <m:oMath xmlns:m="http://schemas.openxmlformats.org/officeDocument/2006/math">
                    <m:r>
                      <m:t>F</m:t>
                    </m:r>
                  </m:oMath>
                </a14:m>
                <a:r>
                  <a:rPr/>
                  <a:t>,</a:t>
                </a:r>
              </a:p>
              <a:p>
                <a:pPr lvl="0"/>
                <a:r>
                  <a:rPr/>
                  <a:t>若</a:t>
                </a:r>
                <a14:m>
                  <m:oMath xmlns:m="http://schemas.openxmlformats.org/officeDocument/2006/math">
                    <m:r>
                      <m:t>p</m:t>
                    </m:r>
                  </m:oMath>
                </a14:m>
                <a:r>
                  <a:rPr/>
                  <a:t>为</a:t>
                </a:r>
                <a14:m>
                  <m:oMath xmlns:m="http://schemas.openxmlformats.org/officeDocument/2006/math">
                    <m:r>
                      <m:t>T</m:t>
                    </m:r>
                  </m:oMath>
                </a14:m>
                <a:r>
                  <a:rPr/>
                  <a:t>, 则</a:t>
                </a:r>
                <a14:m>
                  <m:oMath xmlns:m="http://schemas.openxmlformats.org/officeDocument/2006/math">
                    <m:r>
                      <m:rPr>
                        <m:sty m:val="p"/>
                      </m:rPr>
                      <m:t>¬</m:t>
                    </m:r>
                    <m:r>
                      <m:t>p</m:t>
                    </m:r>
                  </m:oMath>
                </a14:m>
                <a:r>
                  <a:rPr/>
                  <a:t>为</a:t>
                </a:r>
                <a14:m>
                  <m:oMath xmlns:m="http://schemas.openxmlformats.org/officeDocument/2006/math">
                    <m:r>
                      <m:t>F</m:t>
                    </m:r>
                  </m:oMath>
                </a14:m>
                <a:r>
                  <a:rPr/>
                  <a:t>, 于是</a:t>
                </a:r>
                <a14:m>
                  <m:oMath xmlns:m="http://schemas.openxmlformats.org/officeDocument/2006/math">
                    <m:r>
                      <m:rPr>
                        <m:sty m:val="p"/>
                      </m:rPr>
                      <m:t>¬</m:t>
                    </m:r>
                    <m:r>
                      <m:t>p</m:t>
                    </m:r>
                    <m:r>
                      <m:rPr>
                        <m:sty m:val="p"/>
                      </m:rPr>
                      <m:t>∧</m:t>
                    </m:r>
                    <m:d>
                      <m:dPr>
                        <m:begChr m:val="("/>
                        <m:endChr m:val=")"/>
                        <m:sepChr m:val=""/>
                        <m:grow/>
                      </m:dPr>
                      <m:e>
                        <m:r>
                          <m:t>p</m:t>
                        </m:r>
                        <m:r>
                          <m:rPr>
                            <m:sty m:val="p"/>
                          </m:rPr>
                          <m:t>∨</m:t>
                        </m:r>
                        <m:r>
                          <m:t>q</m:t>
                        </m:r>
                      </m:e>
                    </m:d>
                  </m:oMath>
                </a14:m>
                <a:r>
                  <a:rPr/>
                  <a:t>为</a:t>
                </a:r>
                <a14:m>
                  <m:oMath xmlns:m="http://schemas.openxmlformats.org/officeDocument/2006/math">
                    <m:r>
                      <m:t>F</m:t>
                    </m:r>
                  </m:oMath>
                </a14:m>
                <a:r>
                  <a:rPr/>
                  <a:t>;</a:t>
                </a:r>
              </a:p>
              <a:p>
                <a:pPr lvl="0"/>
                <a:r>
                  <a:rPr/>
                  <a:t>若</a:t>
                </a:r>
                <a14:m>
                  <m:oMath xmlns:m="http://schemas.openxmlformats.org/officeDocument/2006/math">
                    <m:r>
                      <m:t>p</m:t>
                    </m:r>
                  </m:oMath>
                </a14:m>
                <a:r>
                  <a:rPr/>
                  <a:t>为</a:t>
                </a:r>
                <a14:m>
                  <m:oMath xmlns:m="http://schemas.openxmlformats.org/officeDocument/2006/math">
                    <m:r>
                      <m:t>F</m:t>
                    </m:r>
                  </m:oMath>
                </a14:m>
                <a:r>
                  <a:rPr/>
                  <a:t>, </a:t>
                </a:r>
                <a14:m>
                  <m:oMath xmlns:m="http://schemas.openxmlformats.org/officeDocument/2006/math">
                    <m:r>
                      <m:t>p</m:t>
                    </m:r>
                    <m:r>
                      <m:rPr>
                        <m:sty m:val="p"/>
                      </m:rPr>
                      <m:t>∨</m:t>
                    </m:r>
                    <m:r>
                      <m:t>q</m:t>
                    </m:r>
                  </m:oMath>
                </a14:m>
                <a:r>
                  <a:rPr/>
                  <a:t>为</a:t>
                </a:r>
                <a14:m>
                  <m:oMath xmlns:m="http://schemas.openxmlformats.org/officeDocument/2006/math">
                    <m:r>
                      <m:t>F</m:t>
                    </m:r>
                  </m:oMath>
                </a14:m>
                <a:r>
                  <a:rPr/>
                  <a:t>, 于是</a:t>
                </a:r>
                <a14:m>
                  <m:oMath xmlns:m="http://schemas.openxmlformats.org/officeDocument/2006/math">
                    <m:r>
                      <m:rPr>
                        <m:sty m:val="p"/>
                      </m:rPr>
                      <m:t>¬</m:t>
                    </m:r>
                    <m:r>
                      <m:t>p</m:t>
                    </m:r>
                    <m:r>
                      <m:rPr>
                        <m:sty m:val="p"/>
                      </m:rPr>
                      <m:t>∧</m:t>
                    </m:r>
                    <m:d>
                      <m:dPr>
                        <m:begChr m:val="("/>
                        <m:endChr m:val=")"/>
                        <m:sepChr m:val=""/>
                        <m:grow/>
                      </m:dPr>
                      <m:e>
                        <m:r>
                          <m:t>p</m:t>
                        </m:r>
                        <m:r>
                          <m:rPr>
                            <m:sty m:val="p"/>
                          </m:rPr>
                          <m:t>∨</m:t>
                        </m:r>
                        <m:r>
                          <m:t>q</m:t>
                        </m:r>
                      </m:e>
                    </m:d>
                  </m:oMath>
                </a14:m>
                <a:r>
                  <a:rPr/>
                  <a:t>为</a:t>
                </a:r>
                <a14:m>
                  <m:oMath xmlns:m="http://schemas.openxmlformats.org/officeDocument/2006/math">
                    <m:r>
                      <m:t>F</m:t>
                    </m:r>
                  </m:oMath>
                </a14:m>
                <a:r>
                  <a:rPr/>
                  <a:t>.</a:t>
                </a:r>
              </a:p>
              <a:p>
                <a:pPr lvl="0" indent="0" marL="0">
                  <a:buNone/>
                </a:pPr>
                <a:r>
                  <a:rPr/>
                  <a:t>因此</a:t>
                </a:r>
              </a:p>
              <a:p>
                <a:pPr lvl="0" indent="0" marL="0">
                  <a:buNone/>
                </a:pPr>
                <a14:m>
                  <m:oMathPara xmlns:m="http://schemas.openxmlformats.org/officeDocument/2006/math">
                    <m:oMathParaPr>
                      <m:jc m:val="center"/>
                    </m:oMathParaPr>
                    <m:oMath>
                      <m:r>
                        <m:rPr>
                          <m:sty m:val="p"/>
                        </m:rPr>
                        <m:t>¬</m:t>
                      </m:r>
                      <m:r>
                        <m:t>p</m:t>
                      </m:r>
                      <m:r>
                        <m:rPr>
                          <m:sty m:val="p"/>
                        </m:rPr>
                        <m:t>∧</m:t>
                      </m:r>
                      <m:d>
                        <m:dPr>
                          <m:begChr m:val="("/>
                          <m:endChr m:val=")"/>
                          <m:sepChr m:val=""/>
                          <m:grow/>
                        </m:dPr>
                        <m:e>
                          <m:r>
                            <m:t>p</m:t>
                          </m:r>
                          <m:r>
                            <m:rPr>
                              <m:sty m:val="p"/>
                            </m:rPr>
                            <m:t>∨</m:t>
                          </m:r>
                          <m:r>
                            <m:t>q</m:t>
                          </m:r>
                        </m:e>
                      </m:d>
                      <m:r>
                        <m:rPr>
                          <m:sty m:val="p"/>
                        </m:rPr>
                        <m:t>⇒</m:t>
                      </m:r>
                      <m:r>
                        <m:t>q</m:t>
                      </m:r>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设</a:t>
                </a:r>
                <a14:m>
                  <m:oMath xmlns:m="http://schemas.openxmlformats.org/officeDocument/2006/math">
                    <m:r>
                      <m:t>A</m:t>
                    </m:r>
                  </m:oMath>
                </a14:m>
                <a:r>
                  <a:rPr/>
                  <a:t>, </a:t>
                </a:r>
                <a14:m>
                  <m:oMath xmlns:m="http://schemas.openxmlformats.org/officeDocument/2006/math">
                    <m:r>
                      <m:t>B</m:t>
                    </m:r>
                  </m:oMath>
                </a14:m>
                <a:r>
                  <a:rPr/>
                  <a:t>, </a:t>
                </a:r>
                <a14:m>
                  <m:oMath xmlns:m="http://schemas.openxmlformats.org/officeDocument/2006/math">
                    <m:r>
                      <m:t>C</m:t>
                    </m:r>
                  </m:oMath>
                </a14:m>
                <a:r>
                  <a:rPr/>
                  <a:t>和</a:t>
                </a:r>
                <a14:m>
                  <m:oMath xmlns:m="http://schemas.openxmlformats.org/officeDocument/2006/math">
                    <m:r>
                      <m:t>D</m:t>
                    </m:r>
                  </m:oMath>
                </a14:m>
                <a:r>
                  <a:rPr/>
                  <a:t>是命题公式, 以下给出9组基本蕴含式.</a:t>
                </a:r>
              </a:p>
              <a:p>
                <a:pPr lvl="0" indent="0" marL="0">
                  <a:buNone/>
                </a:pPr>
                <a:r>
                  <a:rPr/>
                  <a:t>这些蕴含式均可采用上述方法给出证明, 利用这些蕴涵式通过公式推演法可证明其它更为复杂的蕴含式.</a:t>
                </a:r>
              </a:p>
              <a:p>
                <a:pPr lvl="0" indent="0" marL="0">
                  <a:buNone/>
                </a:pPr>
                <a:r>
                  <a:rPr/>
                  <a:t> </a:t>
                </a:r>
              </a:p>
              <a:p>
                <a:pPr lvl="0" indent="0" marL="0">
                  <a:buNone/>
                </a:pPr>
                <a:r>
                  <a:rPr/>
                  <a:t>化简式 (Simplification)</a:t>
                </a:r>
              </a:p>
              <a:p>
                <a:pPr lvl="0" indent="0" marL="0">
                  <a:buNone/>
                </a:pPr>
                <a14:m>
                  <m:oMathPara xmlns:m="http://schemas.openxmlformats.org/officeDocument/2006/math">
                    <m:oMathParaPr>
                      <m:jc m:val="center"/>
                    </m:oMathParaPr>
                    <m:oMath>
                      <m:r>
                        <m:t>A</m:t>
                      </m:r>
                      <m:r>
                        <m:rPr>
                          <m:sty m:val="p"/>
                        </m:rPr>
                        <m:t>∧</m:t>
                      </m:r>
                      <m:r>
                        <m:t>B</m:t>
                      </m:r>
                      <m:r>
                        <m:rPr>
                          <m:sty m:val="p"/>
                        </m:rPr>
                        <m:t>⇒</m:t>
                      </m:r>
                      <m:r>
                        <m:t>A</m:t>
                      </m:r>
                    </m:oMath>
                  </m:oMathPara>
                </a14:m>
              </a:p>
              <a:p>
                <a:pPr lvl="0" indent="0" marL="0">
                  <a:buNone/>
                </a:pPr>
                <a14:m>
                  <m:oMathPara xmlns:m="http://schemas.openxmlformats.org/officeDocument/2006/math">
                    <m:oMathParaPr>
                      <m:jc m:val="center"/>
                    </m:oMathParaPr>
                    <m:oMath>
                      <m:r>
                        <m:t>A</m:t>
                      </m:r>
                      <m:r>
                        <m:rPr>
                          <m:sty m:val="p"/>
                        </m:rPr>
                        <m:t>∧</m:t>
                      </m:r>
                      <m:r>
                        <m:t>B</m:t>
                      </m:r>
                      <m:r>
                        <m:rPr>
                          <m:sty m:val="p"/>
                        </m:rPr>
                        <m:t>⇒</m:t>
                      </m:r>
                      <m:r>
                        <m:t>B</m:t>
                      </m:r>
                    </m:oMath>
                  </m:oMathPara>
                </a14:m>
              </a:p>
              <a:p>
                <a:pPr lvl="0" indent="0" marL="0">
                  <a:buNone/>
                </a:pPr>
                <a:r>
                  <a:rPr/>
                  <a:t>附加式 (Addition)</a:t>
                </a:r>
              </a:p>
              <a:p>
                <a:pPr lvl="0" indent="0" marL="0">
                  <a:buNone/>
                </a:pPr>
                <a14:m>
                  <m:oMathPara xmlns:m="http://schemas.openxmlformats.org/officeDocument/2006/math">
                    <m:oMathParaPr>
                      <m:jc m:val="center"/>
                    </m:oMathParaPr>
                    <m:oMath>
                      <m:r>
                        <m:t>A</m:t>
                      </m:r>
                      <m:r>
                        <m:rPr>
                          <m:sty m:val="p"/>
                        </m:rPr>
                        <m:t>⇒</m:t>
                      </m:r>
                      <m:r>
                        <m:t>A</m:t>
                      </m:r>
                      <m:r>
                        <m:rPr>
                          <m:sty m:val="p"/>
                        </m:rPr>
                        <m:t>∨</m:t>
                      </m:r>
                      <m:r>
                        <m:t>B</m:t>
                      </m:r>
                    </m:oMath>
                  </m:oMathPara>
                </a14:m>
              </a:p>
              <a:p>
                <a:pPr lvl="0" indent="0" marL="0">
                  <a:buNone/>
                </a:pPr>
                <a14:m>
                  <m:oMathPara xmlns:m="http://schemas.openxmlformats.org/officeDocument/2006/math">
                    <m:oMathParaPr>
                      <m:jc m:val="center"/>
                    </m:oMathParaPr>
                    <m:oMath>
                      <m:r>
                        <m:t>B</m:t>
                      </m:r>
                      <m:r>
                        <m:rPr>
                          <m:sty m:val="p"/>
                        </m:rPr>
                        <m:t>⇒</m:t>
                      </m:r>
                      <m:r>
                        <m:t>A</m:t>
                      </m:r>
                      <m:r>
                        <m:rPr>
                          <m:sty m:val="p"/>
                        </m:rPr>
                        <m:t>∨</m:t>
                      </m:r>
                      <m:r>
                        <m:t>B</m:t>
                      </m:r>
                    </m:oMath>
                  </m:oMathPara>
                </a14:m>
              </a:p>
              <a:p>
                <a:pPr lvl="0" indent="0" marL="0">
                  <a:buNone/>
                </a:pPr>
                <a:r>
                  <a:rPr/>
                  <a:t>假言推理 (Modus ponens)</a:t>
                </a:r>
              </a:p>
              <a:p>
                <a:pPr lvl="0" indent="0" marL="0">
                  <a:buNone/>
                </a:pPr>
                <a14:m>
                  <m:oMathPara xmlns:m="http://schemas.openxmlformats.org/officeDocument/2006/math">
                    <m:oMathParaPr>
                      <m:jc m:val="center"/>
                    </m:oMathParaPr>
                    <m:oMath>
                      <m:r>
                        <m:t>A</m:t>
                      </m:r>
                      <m:r>
                        <m:rPr>
                          <m:sty m:val="p"/>
                        </m:rPr>
                        <m:t>∧</m:t>
                      </m:r>
                      <m:d>
                        <m:dPr>
                          <m:begChr m:val="("/>
                          <m:endChr m:val=")"/>
                          <m:sepChr m:val=""/>
                          <m:grow/>
                        </m:dPr>
                        <m:e>
                          <m:r>
                            <m:t>A</m:t>
                          </m:r>
                          <m:r>
                            <m:rPr>
                              <m:sty m:val="p"/>
                            </m:rPr>
                            <m:t>→</m:t>
                          </m:r>
                          <m:r>
                            <m:t>B</m:t>
                          </m:r>
                        </m:e>
                      </m:d>
                      <m:r>
                        <m:rPr>
                          <m:sty m:val="p"/>
                        </m:rPr>
                        <m:t>⇒</m:t>
                      </m:r>
                      <m:r>
                        <m:t>B</m:t>
                      </m:r>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拒取式 (Modus tollens)</a:t>
                </a:r>
              </a:p>
              <a:p>
                <a:pPr lvl="0" indent="0" marL="0">
                  <a:buNone/>
                </a:pPr>
                <a14:m>
                  <m:oMathPara xmlns:m="http://schemas.openxmlformats.org/officeDocument/2006/math">
                    <m:oMathParaPr>
                      <m:jc m:val="center"/>
                    </m:oMathParaPr>
                    <m:oMath>
                      <m:r>
                        <m:rPr>
                          <m:sty m:val="p"/>
                        </m:rPr>
                        <m:t>¬</m:t>
                      </m:r>
                      <m:r>
                        <m:t>B</m:t>
                      </m:r>
                      <m:r>
                        <m:rPr>
                          <m:sty m:val="p"/>
                        </m:rPr>
                        <m:t>∧</m:t>
                      </m:r>
                      <m:d>
                        <m:dPr>
                          <m:begChr m:val="("/>
                          <m:endChr m:val=")"/>
                          <m:sepChr m:val=""/>
                          <m:grow/>
                        </m:dPr>
                        <m:e>
                          <m:r>
                            <m:t>A</m:t>
                          </m:r>
                          <m:r>
                            <m:rPr>
                              <m:sty m:val="p"/>
                            </m:rPr>
                            <m:t>→</m:t>
                          </m:r>
                          <m:r>
                            <m:t>B</m:t>
                          </m:r>
                        </m:e>
                      </m:d>
                      <m:r>
                        <m:rPr>
                          <m:sty m:val="p"/>
                        </m:rPr>
                        <m:t>⇒</m:t>
                      </m:r>
                      <m:r>
                        <m:rPr>
                          <m:sty m:val="p"/>
                        </m:rPr>
                        <m:t>¬</m:t>
                      </m:r>
                      <m:r>
                        <m:t>A</m:t>
                      </m:r>
                    </m:oMath>
                  </m:oMathPara>
                </a14:m>
              </a:p>
              <a:p>
                <a:pPr lvl="0" indent="0" marL="0">
                  <a:buNone/>
                </a:pPr>
                <a:r>
                  <a:rPr/>
                  <a:t>析取三段论 (Disjunctive syllogism)</a:t>
                </a:r>
              </a:p>
              <a:p>
                <a:pPr lvl="0" indent="0" marL="0">
                  <a:buNone/>
                </a:pPr>
                <a14:m>
                  <m:oMathPara xmlns:m="http://schemas.openxmlformats.org/officeDocument/2006/math">
                    <m:oMathParaPr>
                      <m:jc m:val="center"/>
                    </m:oMathParaPr>
                    <m:oMath>
                      <m:r>
                        <m:rPr>
                          <m:sty m:val="p"/>
                        </m:rPr>
                        <m:t>¬</m:t>
                      </m:r>
                      <m:r>
                        <m:t>A</m:t>
                      </m:r>
                      <m:r>
                        <m:rPr>
                          <m:sty m:val="p"/>
                        </m:rPr>
                        <m:t>∧</m:t>
                      </m:r>
                      <m:d>
                        <m:dPr>
                          <m:begChr m:val="("/>
                          <m:endChr m:val=")"/>
                          <m:sepChr m:val=""/>
                          <m:grow/>
                        </m:dPr>
                        <m:e>
                          <m:r>
                            <m:t>A</m:t>
                          </m:r>
                          <m:r>
                            <m:rPr>
                              <m:sty m:val="p"/>
                            </m:rPr>
                            <m:t>∨</m:t>
                          </m:r>
                          <m:r>
                            <m:t>B</m:t>
                          </m:r>
                        </m:e>
                      </m:d>
                      <m:r>
                        <m:rPr>
                          <m:sty m:val="p"/>
                        </m:rPr>
                        <m:t>⇒</m:t>
                      </m:r>
                      <m:r>
                        <m:t>B</m:t>
                      </m:r>
                    </m:oMath>
                  </m:oMathPara>
                </a14:m>
              </a:p>
              <a:p>
                <a:pPr lvl="0" indent="0" marL="0">
                  <a:buNone/>
                </a:pPr>
                <a:r>
                  <a:rPr/>
                  <a:t>假言三段论 (Hypothetical syllogism)</a:t>
                </a:r>
              </a:p>
              <a:p>
                <a:pPr lvl="0" indent="0" marL="0">
                  <a:buNone/>
                </a:pPr>
                <a14:m>
                  <m:oMathPara xmlns:m="http://schemas.openxmlformats.org/officeDocument/2006/math">
                    <m:oMathParaPr>
                      <m:jc m:val="center"/>
                    </m:oMathParaPr>
                    <m:oMath>
                      <m:d>
                        <m:dPr>
                          <m:begChr m:val="("/>
                          <m:endChr m:val=")"/>
                          <m:sepChr m:val=""/>
                          <m:grow/>
                        </m:dPr>
                        <m:e>
                          <m:r>
                            <m:t>A</m:t>
                          </m:r>
                          <m:r>
                            <m:rPr>
                              <m:sty m:val="p"/>
                            </m:rPr>
                            <m:t>→</m:t>
                          </m:r>
                          <m:r>
                            <m:t>B</m:t>
                          </m:r>
                        </m:e>
                      </m:d>
                      <m:r>
                        <m:rPr>
                          <m:sty m:val="p"/>
                        </m:rPr>
                        <m:t>∧</m:t>
                      </m:r>
                      <m:d>
                        <m:dPr>
                          <m:begChr m:val="("/>
                          <m:endChr m:val=")"/>
                          <m:sepChr m:val=""/>
                          <m:grow/>
                        </m:dPr>
                        <m:e>
                          <m:r>
                            <m:t>B</m:t>
                          </m:r>
                          <m:r>
                            <m:rPr>
                              <m:sty m:val="p"/>
                            </m:rPr>
                            <m:t>→</m:t>
                          </m:r>
                          <m:r>
                            <m:t>C</m:t>
                          </m:r>
                        </m:e>
                      </m:d>
                      <m:r>
                        <m:rPr>
                          <m:sty m:val="p"/>
                        </m:rPr>
                        <m:t>⇒</m:t>
                      </m:r>
                      <m:d>
                        <m:dPr>
                          <m:begChr m:val="("/>
                          <m:endChr m:val=")"/>
                          <m:sepChr m:val=""/>
                          <m:grow/>
                        </m:dPr>
                        <m:e>
                          <m:r>
                            <m:t>A</m:t>
                          </m:r>
                          <m:r>
                            <m:rPr>
                              <m:sty m:val="p"/>
                            </m:rPr>
                            <m:t>→</m:t>
                          </m:r>
                          <m:r>
                            <m:t>C</m:t>
                          </m:r>
                        </m:e>
                      </m:d>
                    </m:oMath>
                  </m:oMathPara>
                </a14:m>
              </a:p>
              <a:p>
                <a:pPr lvl="0" indent="0" marL="0">
                  <a:buNone/>
                </a:pPr>
                <a:r>
                  <a:rPr/>
                  <a:t>双条件三段论</a:t>
                </a:r>
              </a:p>
              <a:p>
                <a:pPr lvl="0" indent="0" marL="0">
                  <a:buNone/>
                </a:pPr>
                <a14:m>
                  <m:oMathPara xmlns:m="http://schemas.openxmlformats.org/officeDocument/2006/math">
                    <m:oMathParaPr>
                      <m:jc m:val="center"/>
                    </m:oMathParaPr>
                    <m:oMath>
                      <m:d>
                        <m:dPr>
                          <m:begChr m:val="("/>
                          <m:endChr m:val=")"/>
                          <m:sepChr m:val=""/>
                          <m:grow/>
                        </m:dPr>
                        <m:e>
                          <m:r>
                            <m:t>A</m:t>
                          </m:r>
                          <m:r>
                            <m:rPr>
                              <m:sty m:val="p"/>
                            </m:rPr>
                            <m:t>↔</m:t>
                          </m:r>
                          <m:r>
                            <m:t>B</m:t>
                          </m:r>
                        </m:e>
                      </m:d>
                      <m:r>
                        <m:rPr>
                          <m:sty m:val="p"/>
                        </m:rPr>
                        <m:t>∧</m:t>
                      </m:r>
                      <m:d>
                        <m:dPr>
                          <m:begChr m:val="("/>
                          <m:endChr m:val=")"/>
                          <m:sepChr m:val=""/>
                          <m:grow/>
                        </m:dPr>
                        <m:e>
                          <m:r>
                            <m:t>B</m:t>
                          </m:r>
                          <m:r>
                            <m:rPr>
                              <m:sty m:val="p"/>
                            </m:rPr>
                            <m:t>↔</m:t>
                          </m:r>
                          <m:r>
                            <m:t>C</m:t>
                          </m:r>
                        </m:e>
                      </m:d>
                      <m:r>
                        <m:rPr>
                          <m:sty m:val="p"/>
                        </m:rPr>
                        <m:t>⇒</m:t>
                      </m:r>
                      <m:d>
                        <m:dPr>
                          <m:begChr m:val="("/>
                          <m:endChr m:val=")"/>
                          <m:sepChr m:val=""/>
                          <m:grow/>
                        </m:dPr>
                        <m:e>
                          <m:r>
                            <m:t>A</m:t>
                          </m:r>
                          <m:r>
                            <m:rPr>
                              <m:sty m:val="p"/>
                            </m:rPr>
                            <m:t>↔</m:t>
                          </m:r>
                          <m:r>
                            <m:t>C</m:t>
                          </m:r>
                        </m:e>
                      </m:d>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构造性二难 (Constructive dilemma)</a:t>
                </a:r>
              </a:p>
              <a:p>
                <a:pPr lvl="0" indent="0" marL="0">
                  <a:buNone/>
                </a:pPr>
                <a14:m>
                  <m:oMathPara xmlns:m="http://schemas.openxmlformats.org/officeDocument/2006/math">
                    <m:oMathParaPr>
                      <m:jc m:val="center"/>
                    </m:oMathParaPr>
                    <m:oMath>
                      <m:d>
                        <m:dPr>
                          <m:begChr m:val="("/>
                          <m:endChr m:val=")"/>
                          <m:sepChr m:val=""/>
                          <m:grow/>
                        </m:dPr>
                        <m:e>
                          <m:r>
                            <m:t>A</m:t>
                          </m:r>
                          <m:r>
                            <m:rPr>
                              <m:sty m:val="p"/>
                            </m:rPr>
                            <m:t>→</m:t>
                          </m:r>
                          <m:r>
                            <m:t>B</m:t>
                          </m:r>
                        </m:e>
                      </m:d>
                      <m:r>
                        <m:rPr>
                          <m:sty m:val="p"/>
                        </m:rPr>
                        <m:t>∧</m:t>
                      </m:r>
                      <m:d>
                        <m:dPr>
                          <m:begChr m:val="("/>
                          <m:endChr m:val=")"/>
                          <m:sepChr m:val=""/>
                          <m:grow/>
                        </m:dPr>
                        <m:e>
                          <m:r>
                            <m:t>C</m:t>
                          </m:r>
                          <m:r>
                            <m:rPr>
                              <m:sty m:val="p"/>
                            </m:rPr>
                            <m:t>→</m:t>
                          </m:r>
                          <m:r>
                            <m:t>D</m:t>
                          </m:r>
                        </m:e>
                      </m:d>
                      <m:r>
                        <m:rPr>
                          <m:sty m:val="p"/>
                        </m:rPr>
                        <m:t>∧</m:t>
                      </m:r>
                      <m:d>
                        <m:dPr>
                          <m:begChr m:val="("/>
                          <m:endChr m:val=")"/>
                          <m:sepChr m:val=""/>
                          <m:grow/>
                        </m:dPr>
                        <m:e>
                          <m:r>
                            <m:t>A</m:t>
                          </m:r>
                          <m:r>
                            <m:rPr>
                              <m:sty m:val="p"/>
                            </m:rPr>
                            <m:t>∧</m:t>
                          </m:r>
                          <m:r>
                            <m:t>C</m:t>
                          </m:r>
                        </m:e>
                      </m:d>
                      <m:r>
                        <m:rPr>
                          <m:sty m:val="p"/>
                        </m:rPr>
                        <m:t>⇒</m:t>
                      </m:r>
                      <m:r>
                        <m:t>B</m:t>
                      </m:r>
                      <m:r>
                        <m:rPr>
                          <m:sty m:val="p"/>
                        </m:rPr>
                        <m:t>∧</m:t>
                      </m:r>
                      <m:r>
                        <m:t>D</m:t>
                      </m:r>
                    </m:oMath>
                  </m:oMathPara>
                </a14:m>
              </a:p>
              <a:p>
                <a:pPr lvl="0" indent="0" marL="0">
                  <a:buNone/>
                </a:pPr>
                <a14:m>
                  <m:oMathPara xmlns:m="http://schemas.openxmlformats.org/officeDocument/2006/math">
                    <m:oMathParaPr>
                      <m:jc m:val="center"/>
                    </m:oMathParaPr>
                    <m:oMath>
                      <m:d>
                        <m:dPr>
                          <m:begChr m:val="("/>
                          <m:endChr m:val=")"/>
                          <m:sepChr m:val=""/>
                          <m:grow/>
                        </m:dPr>
                        <m:e>
                          <m:r>
                            <m:t>A</m:t>
                          </m:r>
                          <m:r>
                            <m:rPr>
                              <m:sty m:val="p"/>
                            </m:rPr>
                            <m:t>→</m:t>
                          </m:r>
                          <m:r>
                            <m:t>B</m:t>
                          </m:r>
                        </m:e>
                      </m:d>
                      <m:r>
                        <m:rPr>
                          <m:sty m:val="p"/>
                        </m:rPr>
                        <m:t>∧</m:t>
                      </m:r>
                      <m:d>
                        <m:dPr>
                          <m:begChr m:val="("/>
                          <m:endChr m:val=")"/>
                          <m:sepChr m:val=""/>
                          <m:grow/>
                        </m:dPr>
                        <m:e>
                          <m:r>
                            <m:t>C</m:t>
                          </m:r>
                          <m:r>
                            <m:rPr>
                              <m:sty m:val="p"/>
                            </m:rPr>
                            <m:t>→</m:t>
                          </m:r>
                          <m:r>
                            <m:t>D</m:t>
                          </m:r>
                        </m:e>
                      </m:d>
                      <m:r>
                        <m:rPr>
                          <m:sty m:val="p"/>
                        </m:rPr>
                        <m:t>∧</m:t>
                      </m:r>
                      <m:d>
                        <m:dPr>
                          <m:begChr m:val="("/>
                          <m:endChr m:val=")"/>
                          <m:sepChr m:val=""/>
                          <m:grow/>
                        </m:dPr>
                        <m:e>
                          <m:r>
                            <m:t>A</m:t>
                          </m:r>
                          <m:r>
                            <m:rPr>
                              <m:sty m:val="p"/>
                            </m:rPr>
                            <m:t>∨</m:t>
                          </m:r>
                          <m:r>
                            <m:t>C</m:t>
                          </m:r>
                        </m:e>
                      </m:d>
                      <m:r>
                        <m:rPr>
                          <m:sty m:val="p"/>
                        </m:rPr>
                        <m:t>⇒</m:t>
                      </m:r>
                      <m:r>
                        <m:t>B</m:t>
                      </m:r>
                      <m:r>
                        <m:rPr>
                          <m:sty m:val="p"/>
                        </m:rPr>
                        <m:t>∨</m:t>
                      </m:r>
                      <m:r>
                        <m:t>D</m:t>
                      </m:r>
                    </m:oMath>
                  </m:oMathPara>
                </a14:m>
              </a:p>
              <a:p>
                <a:pPr lvl="0" indent="0" marL="0">
                  <a:buNone/>
                </a:pPr>
                <a:r>
                  <a:rPr/>
                  <a:t>二难推论 (Disjunction elimination)</a:t>
                </a:r>
              </a:p>
              <a:p>
                <a:pPr lvl="0" indent="0" marL="0">
                  <a:buNone/>
                </a:pPr>
                <a14:m>
                  <m:oMathPara xmlns:m="http://schemas.openxmlformats.org/officeDocument/2006/math">
                    <m:oMathParaPr>
                      <m:jc m:val="center"/>
                    </m:oMathParaPr>
                    <m:oMath>
                      <m:d>
                        <m:dPr>
                          <m:begChr m:val="("/>
                          <m:endChr m:val=")"/>
                          <m:sepChr m:val=""/>
                          <m:grow/>
                        </m:dPr>
                        <m:e>
                          <m:r>
                            <m:t>A</m:t>
                          </m:r>
                          <m:r>
                            <m:rPr>
                              <m:sty m:val="p"/>
                            </m:rPr>
                            <m:t>→</m:t>
                          </m:r>
                          <m:r>
                            <m:t>B</m:t>
                          </m:r>
                        </m:e>
                      </m:d>
                      <m:r>
                        <m:rPr>
                          <m:sty m:val="p"/>
                        </m:rPr>
                        <m:t>∧</m:t>
                      </m:r>
                      <m:d>
                        <m:dPr>
                          <m:begChr m:val="("/>
                          <m:endChr m:val=")"/>
                          <m:sepChr m:val=""/>
                          <m:grow/>
                        </m:dPr>
                        <m:e>
                          <m:r>
                            <m:t>C</m:t>
                          </m:r>
                          <m:r>
                            <m:rPr>
                              <m:sty m:val="p"/>
                            </m:rPr>
                            <m:t>→</m:t>
                          </m:r>
                          <m:r>
                            <m:t>B</m:t>
                          </m:r>
                        </m:e>
                      </m:d>
                      <m:r>
                        <m:rPr>
                          <m:sty m:val="p"/>
                        </m:rPr>
                        <m:t>∧</m:t>
                      </m:r>
                      <m:d>
                        <m:dPr>
                          <m:begChr m:val="("/>
                          <m:endChr m:val=")"/>
                          <m:sepChr m:val=""/>
                          <m:grow/>
                        </m:dPr>
                        <m:e>
                          <m:r>
                            <m:t>A</m:t>
                          </m:r>
                          <m:r>
                            <m:rPr>
                              <m:sty m:val="p"/>
                            </m:rPr>
                            <m:t>∧</m:t>
                          </m:r>
                          <m:r>
                            <m:t>C</m:t>
                          </m:r>
                        </m:e>
                      </m:d>
                      <m:r>
                        <m:rPr>
                          <m:sty m:val="p"/>
                        </m:rPr>
                        <m:t>⇒</m:t>
                      </m:r>
                      <m:r>
                        <m:t>B</m:t>
                      </m:r>
                    </m:oMath>
                  </m:oMathPara>
                </a14:m>
              </a:p>
              <a:p>
                <a:pPr lvl="0" indent="0" marL="0">
                  <a:buNone/>
                </a:pPr>
                <a14:m>
                  <m:oMathPara xmlns:m="http://schemas.openxmlformats.org/officeDocument/2006/math">
                    <m:oMathParaPr>
                      <m:jc m:val="center"/>
                    </m:oMathParaPr>
                    <m:oMath>
                      <m:d>
                        <m:dPr>
                          <m:begChr m:val="("/>
                          <m:endChr m:val=")"/>
                          <m:sepChr m:val=""/>
                          <m:grow/>
                        </m:dPr>
                        <m:e>
                          <m:r>
                            <m:t>A</m:t>
                          </m:r>
                          <m:r>
                            <m:rPr>
                              <m:sty m:val="p"/>
                            </m:rPr>
                            <m:t>→</m:t>
                          </m:r>
                          <m:r>
                            <m:t>B</m:t>
                          </m:r>
                        </m:e>
                      </m:d>
                      <m:r>
                        <m:rPr>
                          <m:sty m:val="p"/>
                        </m:rPr>
                        <m:t>∧</m:t>
                      </m:r>
                      <m:d>
                        <m:dPr>
                          <m:begChr m:val="("/>
                          <m:endChr m:val=")"/>
                          <m:sepChr m:val=""/>
                          <m:grow/>
                        </m:dPr>
                        <m:e>
                          <m:r>
                            <m:t>C</m:t>
                          </m:r>
                          <m:r>
                            <m:rPr>
                              <m:sty m:val="p"/>
                            </m:rPr>
                            <m:t>→</m:t>
                          </m:r>
                          <m:r>
                            <m:t>B</m:t>
                          </m:r>
                        </m:e>
                      </m:d>
                      <m:r>
                        <m:rPr>
                          <m:sty m:val="p"/>
                        </m:rPr>
                        <m:t>∧</m:t>
                      </m:r>
                      <m:d>
                        <m:dPr>
                          <m:begChr m:val="("/>
                          <m:endChr m:val=")"/>
                          <m:sepChr m:val=""/>
                          <m:grow/>
                        </m:dPr>
                        <m:e>
                          <m:r>
                            <m:t>A</m:t>
                          </m:r>
                          <m:r>
                            <m:rPr>
                              <m:sty m:val="p"/>
                            </m:rPr>
                            <m:t>∨</m:t>
                          </m:r>
                          <m:r>
                            <m:t>C</m:t>
                          </m:r>
                        </m:e>
                      </m:d>
                      <m:r>
                        <m:rPr>
                          <m:sty m:val="p"/>
                        </m:rPr>
                        <m:t>⇒</m:t>
                      </m:r>
                      <m:r>
                        <m:t>B</m:t>
                      </m:r>
                    </m:oMath>
                  </m:oMathPara>
                </a14:m>
              </a:p>
              <a:p>
                <a:pPr lvl="0" indent="0" marL="0">
                  <a:buNone/>
                </a:pPr>
                <a:r>
                  <a:rPr/>
                  <a:t> </a:t>
                </a:r>
              </a:p>
              <a:p>
                <a:pPr lvl="0" indent="0" marL="0">
                  <a:buNone/>
                </a:pPr>
                <a:r>
                  <a:rPr/>
                  <a:t>以上9组基本蕴含式共包括13个重要的蕴含式, 由于</a:t>
                </a:r>
                <a14:m>
                  <m:oMath xmlns:m="http://schemas.openxmlformats.org/officeDocument/2006/math">
                    <m:r>
                      <m:t>A</m:t>
                    </m:r>
                  </m:oMath>
                </a14:m>
                <a:r>
                  <a:rPr/>
                  <a:t>, </a:t>
                </a:r>
                <a14:m>
                  <m:oMath xmlns:m="http://schemas.openxmlformats.org/officeDocument/2006/math">
                    <m:r>
                      <m:t>B</m:t>
                    </m:r>
                  </m:oMath>
                </a14:m>
                <a:r>
                  <a:rPr/>
                  <a:t>, </a:t>
                </a:r>
                <a14:m>
                  <m:oMath xmlns:m="http://schemas.openxmlformats.org/officeDocument/2006/math">
                    <m:r>
                      <m:t>C</m:t>
                    </m:r>
                  </m:oMath>
                </a14:m>
                <a:r>
                  <a:rPr/>
                  <a:t>和</a:t>
                </a:r>
                <a14:m>
                  <m:oMath xmlns:m="http://schemas.openxmlformats.org/officeDocument/2006/math">
                    <m:r>
                      <m:t>D</m:t>
                    </m:r>
                  </m:oMath>
                </a14:m>
                <a:r>
                  <a:rPr/>
                  <a:t>可以代表任意命题公式, 因此称这些蕴含式为永真蕴含式模式. 每个基本蕴含式都可衍生出无穷多个同类型的蕴含式.</a:t>
                </a:r>
              </a:p>
              <a:p>
                <a:pPr lvl="0" indent="0" marL="0">
                  <a:buNone/>
                </a:pPr>
                <a:r>
                  <a:rPr/>
                  <a:t>在假言推理</a:t>
                </a:r>
                <a14:m>
                  <m:oMath xmlns:m="http://schemas.openxmlformats.org/officeDocument/2006/math">
                    <m:r>
                      <m:t>A</m:t>
                    </m:r>
                    <m:r>
                      <m:rPr>
                        <m:sty m:val="p"/>
                      </m:rPr>
                      <m:t>∧</m:t>
                    </m:r>
                    <m:d>
                      <m:dPr>
                        <m:begChr m:val="("/>
                        <m:endChr m:val=")"/>
                        <m:sepChr m:val=""/>
                        <m:grow/>
                      </m:dPr>
                      <m:e>
                        <m:r>
                          <m:t>A</m:t>
                        </m:r>
                        <m:r>
                          <m:rPr>
                            <m:sty m:val="p"/>
                          </m:rPr>
                          <m:t>→</m:t>
                        </m:r>
                        <m:r>
                          <m:t>B</m:t>
                        </m:r>
                      </m:e>
                    </m:d>
                    <m:r>
                      <m:rPr>
                        <m:sty m:val="p"/>
                      </m:rPr>
                      <m:t>⇒</m:t>
                    </m:r>
                    <m:r>
                      <m:t>B</m:t>
                    </m:r>
                  </m:oMath>
                </a14:m>
                <a:r>
                  <a:rPr/>
                  <a:t>中, 当取</a:t>
                </a:r>
                <a14:m>
                  <m:oMath xmlns:m="http://schemas.openxmlformats.org/officeDocument/2006/math">
                    <m:r>
                      <m:t>A</m:t>
                    </m:r>
                    <m:r>
                      <m:rPr>
                        <m:sty m:val="p"/>
                      </m:rPr>
                      <m:t>=</m:t>
                    </m:r>
                    <m:r>
                      <m:t>p</m:t>
                    </m:r>
                    <m:r>
                      <m:rPr>
                        <m:sty m:val="p"/>
                      </m:rPr>
                      <m:t>,</m:t>
                    </m:r>
                    <m:r>
                      <m:t>B</m:t>
                    </m:r>
                    <m:r>
                      <m:rPr>
                        <m:sty m:val="p"/>
                      </m:rPr>
                      <m:t>=</m:t>
                    </m:r>
                    <m:r>
                      <m:t>q</m:t>
                    </m:r>
                  </m:oMath>
                </a14:m>
                <a:r>
                  <a:rPr/>
                  <a:t>时, 得蕴涵式</a:t>
                </a:r>
                <a14:m>
                  <m:oMath xmlns:m="http://schemas.openxmlformats.org/officeDocument/2006/math">
                    <m:r>
                      <m:t>p</m:t>
                    </m:r>
                    <m:r>
                      <m:rPr>
                        <m:sty m:val="p"/>
                      </m:rPr>
                      <m:t>∧</m:t>
                    </m:r>
                    <m:d>
                      <m:dPr>
                        <m:begChr m:val="("/>
                        <m:endChr m:val=")"/>
                        <m:sepChr m:val=""/>
                        <m:grow/>
                      </m:dPr>
                      <m:e>
                        <m:r>
                          <m:t>p</m:t>
                        </m:r>
                        <m:r>
                          <m:rPr>
                            <m:sty m:val="p"/>
                          </m:rPr>
                          <m:t>→</m:t>
                        </m:r>
                        <m:r>
                          <m:t>q</m:t>
                        </m:r>
                      </m:e>
                    </m:d>
                    <m:r>
                      <m:rPr>
                        <m:sty m:val="p"/>
                      </m:rPr>
                      <m:t>⇒</m:t>
                    </m:r>
                    <m:r>
                      <m:t>q</m:t>
                    </m:r>
                    <m:r>
                      <m:rPr>
                        <m:sty m:val="p"/>
                      </m:rPr>
                      <m:t>;</m:t>
                    </m:r>
                  </m:oMath>
                </a14:m>
                <a:r>
                  <a:rPr/>
                  <a:t> 当取</a:t>
                </a:r>
                <a14:m>
                  <m:oMath xmlns:m="http://schemas.openxmlformats.org/officeDocument/2006/math">
                    <m:r>
                      <m:t>A</m:t>
                    </m:r>
                    <m:r>
                      <m:rPr>
                        <m:sty m:val="p"/>
                      </m:rPr>
                      <m:t>=</m:t>
                    </m:r>
                    <m:r>
                      <m:t>p</m:t>
                    </m:r>
                    <m:r>
                      <m:rPr>
                        <m:sty m:val="p"/>
                      </m:rPr>
                      <m:t>→</m:t>
                    </m:r>
                    <m:r>
                      <m:t>q</m:t>
                    </m:r>
                  </m:oMath>
                </a14:m>
                <a:r>
                  <a:rPr/>
                  <a:t>, </a:t>
                </a:r>
                <a14:m>
                  <m:oMath xmlns:m="http://schemas.openxmlformats.org/officeDocument/2006/math">
                    <m:r>
                      <m:t>B</m:t>
                    </m:r>
                    <m:r>
                      <m:rPr>
                        <m:sty m:val="p"/>
                      </m:rPr>
                      <m:t>=</m:t>
                    </m:r>
                    <m:r>
                      <m:t>r</m:t>
                    </m:r>
                  </m:oMath>
                </a14:m>
                <a:r>
                  <a:rPr/>
                  <a:t>时, 得蕴含式</a:t>
                </a:r>
                <a14:m>
                  <m:oMath xmlns:m="http://schemas.openxmlformats.org/officeDocument/2006/math">
                    <m:d>
                      <m:dPr>
                        <m:begChr m:val="("/>
                        <m:endChr m:val=")"/>
                        <m:sepChr m:val=""/>
                        <m:grow/>
                      </m:dPr>
                      <m:e>
                        <m:r>
                          <m:t>p</m:t>
                        </m:r>
                        <m:r>
                          <m:rPr>
                            <m:sty m:val="p"/>
                          </m:rPr>
                          <m:t>→</m:t>
                        </m:r>
                        <m:r>
                          <m:t>q</m:t>
                        </m:r>
                      </m:e>
                    </m:d>
                    <m:r>
                      <m:rPr>
                        <m:sty m:val="p"/>
                      </m:rPr>
                      <m:t>∧</m:t>
                    </m:r>
                    <m:d>
                      <m:dPr>
                        <m:begChr m:val="("/>
                        <m:endChr m:val=")"/>
                        <m:sepChr m:val=""/>
                        <m:grow/>
                      </m:dPr>
                      <m:e>
                        <m:d>
                          <m:dPr>
                            <m:begChr m:val="("/>
                            <m:endChr m:val=")"/>
                            <m:sepChr m:val=""/>
                            <m:grow/>
                          </m:dPr>
                          <m:e>
                            <m:r>
                              <m:t>p</m:t>
                            </m:r>
                            <m:r>
                              <m:rPr>
                                <m:sty m:val="p"/>
                              </m:rPr>
                              <m:t>→</m:t>
                            </m:r>
                            <m:r>
                              <m:t>q</m:t>
                            </m:r>
                          </m:e>
                        </m:d>
                        <m:r>
                          <m:rPr>
                            <m:sty m:val="p"/>
                          </m:rPr>
                          <m:t>→</m:t>
                        </m:r>
                        <m:r>
                          <m:t>r</m:t>
                        </m:r>
                      </m:e>
                    </m:d>
                    <m:r>
                      <m:rPr>
                        <m:sty m:val="p"/>
                      </m:rPr>
                      <m:t>⇒</m:t>
                    </m:r>
                    <m:r>
                      <m:t>r</m:t>
                    </m:r>
                  </m:oMath>
                </a14:m>
                <a:r>
                  <a:rPr/>
                  <a:t>.</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求证: </a:t>
                </a:r>
                <a14:m>
                  <m:oMath xmlns:m="http://schemas.openxmlformats.org/officeDocument/2006/math">
                    <m:r>
                      <m:rPr>
                        <m:sty m:val="p"/>
                      </m:rPr>
                      <m:t>¬</m:t>
                    </m:r>
                    <m:r>
                      <m:t>q</m:t>
                    </m:r>
                    <m:r>
                      <m:rPr>
                        <m:sty m:val="p"/>
                      </m:rPr>
                      <m:t>∧</m:t>
                    </m:r>
                    <m:d>
                      <m:dPr>
                        <m:begChr m:val="("/>
                        <m:endChr m:val=")"/>
                        <m:sepChr m:val=""/>
                        <m:grow/>
                      </m:dPr>
                      <m:e>
                        <m:r>
                          <m:t>p</m:t>
                        </m:r>
                        <m:r>
                          <m:rPr>
                            <m:sty m:val="p"/>
                          </m:rPr>
                          <m:t>→</m:t>
                        </m:r>
                        <m:r>
                          <m:t>q</m:t>
                        </m:r>
                      </m:e>
                    </m:d>
                    <m:r>
                      <m:rPr>
                        <m:sty m:val="p"/>
                      </m:rPr>
                      <m:t>⇒</m:t>
                    </m:r>
                    <m:r>
                      <m:rPr>
                        <m:sty m:val="p"/>
                      </m:rPr>
                      <m:t>¬</m:t>
                    </m:r>
                    <m:r>
                      <m:t>p</m:t>
                    </m:r>
                  </m:oMath>
                </a14:m>
                <a:r>
                  <a:rPr/>
                  <a:t>.</a:t>
                </a:r>
              </a:p>
              <a:p>
                <a:pPr lvl="0" indent="0" marL="0">
                  <a:buNone/>
                </a:pPr>
                <a:r>
                  <a:rPr/>
                  <a:t>证明: (证法一)</a:t>
                </a:r>
              </a:p>
              <a:p>
                <a:pPr lvl="0" indent="0" marL="0">
                  <a:buNone/>
                </a:pPr>
                <a14:m>
                  <m:oMathPara xmlns:m="http://schemas.openxmlformats.org/officeDocument/2006/math">
                    <m:oMathParaPr>
                      <m:jc m:val="center"/>
                    </m:oMathParaPr>
                    <m:oMath>
                      <m:r>
                        <m:rPr>
                          <m:sty m:val="p"/>
                        </m:rPr>
                        <m:t>¬</m:t>
                      </m:r>
                      <m:r>
                        <m:t>q</m:t>
                      </m:r>
                      <m:r>
                        <m:rPr>
                          <m:sty m:val="p"/>
                        </m:rPr>
                        <m:t>∧</m:t>
                      </m:r>
                      <m:d>
                        <m:dPr>
                          <m:begChr m:val="("/>
                          <m:endChr m:val=")"/>
                          <m:sepChr m:val=""/>
                          <m:grow/>
                        </m:dPr>
                        <m:e>
                          <m:r>
                            <m:t>p</m:t>
                          </m:r>
                          <m:r>
                            <m:rPr>
                              <m:sty m:val="p"/>
                            </m:rPr>
                            <m:t>→</m:t>
                          </m:r>
                          <m:r>
                            <m:t>q</m:t>
                          </m:r>
                        </m:e>
                      </m:d>
                    </m:oMath>
                  </m:oMathPara>
                </a14:m>
              </a:p>
              <a:p>
                <a:pPr lvl="0" indent="0" marL="0">
                  <a:buNone/>
                </a:pPr>
                <a14:m>
                  <m:oMathPara xmlns:m="http://schemas.openxmlformats.org/officeDocument/2006/math">
                    <m:oMathParaPr>
                      <m:jc m:val="center"/>
                    </m:oMathParaPr>
                    <m:oMath>
                      <m:r>
                        <m:rPr>
                          <m:sty m:val="p"/>
                        </m:rPr>
                        <m:t>⇔</m:t>
                      </m:r>
                      <m:r>
                        <m:rPr>
                          <m:sty m:val="p"/>
                        </m:rPr>
                        <m:t>¬</m:t>
                      </m:r>
                      <m:r>
                        <m:t>q</m:t>
                      </m:r>
                      <m:r>
                        <m:rPr>
                          <m:sty m:val="p"/>
                        </m:rPr>
                        <m:t>∧</m:t>
                      </m:r>
                      <m:d>
                        <m:dPr>
                          <m:begChr m:val="("/>
                          <m:endChr m:val=")"/>
                          <m:sepChr m:val=""/>
                          <m:grow/>
                        </m:dPr>
                        <m:e>
                          <m:r>
                            <m:rPr>
                              <m:sty m:val="p"/>
                            </m:rPr>
                            <m:t>¬</m:t>
                          </m:r>
                          <m:r>
                            <m:t>p</m:t>
                          </m:r>
                          <m:r>
                            <m:rPr>
                              <m:sty m:val="p"/>
                            </m:rPr>
                            <m:t>∨</m:t>
                          </m:r>
                          <m:r>
                            <m:t>q</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rPr>
                              <m:sty m:val="p"/>
                            </m:rPr>
                            <m:t>¬</m:t>
                          </m:r>
                          <m:r>
                            <m:t>q</m:t>
                          </m:r>
                          <m:r>
                            <m:rPr>
                              <m:sty m:val="p"/>
                            </m:rPr>
                            <m:t>∧</m:t>
                          </m:r>
                          <m:r>
                            <m:rPr>
                              <m:sty m:val="p"/>
                            </m:rPr>
                            <m:t>¬</m:t>
                          </m:r>
                          <m:r>
                            <m:t>p</m:t>
                          </m:r>
                        </m:e>
                      </m:d>
                      <m:r>
                        <m:rPr>
                          <m:sty m:val="p"/>
                        </m:rPr>
                        <m:t>∨</m:t>
                      </m:r>
                      <m:d>
                        <m:dPr>
                          <m:begChr m:val="("/>
                          <m:endChr m:val=")"/>
                          <m:sepChr m:val=""/>
                          <m:grow/>
                        </m:dPr>
                        <m:e>
                          <m:r>
                            <m:rPr>
                              <m:sty m:val="p"/>
                            </m:rPr>
                            <m:t>¬</m:t>
                          </m:r>
                          <m:r>
                            <m:t>q</m:t>
                          </m:r>
                          <m:r>
                            <m:rPr>
                              <m:sty m:val="p"/>
                            </m:rPr>
                            <m:t>∧</m:t>
                          </m:r>
                          <m:r>
                            <m:t>q</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rPr>
                              <m:sty m:val="p"/>
                            </m:rPr>
                            <m:t>¬</m:t>
                          </m:r>
                          <m:r>
                            <m:t>q</m:t>
                          </m:r>
                          <m:r>
                            <m:rPr>
                              <m:sty m:val="p"/>
                            </m:rPr>
                            <m:t>∧</m:t>
                          </m:r>
                          <m:r>
                            <m:rPr>
                              <m:sty m:val="p"/>
                            </m:rPr>
                            <m:t>¬</m:t>
                          </m:r>
                          <m:r>
                            <m:t>p</m:t>
                          </m:r>
                        </m:e>
                      </m:d>
                      <m:r>
                        <m:rPr>
                          <m:sty m:val="p"/>
                        </m:rPr>
                        <m:t>∨</m:t>
                      </m:r>
                      <m:r>
                        <m:t>F</m:t>
                      </m:r>
                    </m:oMath>
                  </m:oMathPara>
                </a14:m>
              </a:p>
              <a:p>
                <a:pPr lvl="0" indent="0" marL="0">
                  <a:buNone/>
                </a:pPr>
                <a14:m>
                  <m:oMathPara xmlns:m="http://schemas.openxmlformats.org/officeDocument/2006/math">
                    <m:oMathParaPr>
                      <m:jc m:val="center"/>
                    </m:oMathParaPr>
                    <m:oMath>
                      <m:r>
                        <m:rPr>
                          <m:sty m:val="p"/>
                        </m:rPr>
                        <m:t>⇔</m:t>
                      </m:r>
                      <m:r>
                        <m:rPr>
                          <m:sty m:val="p"/>
                        </m:rPr>
                        <m:t>¬</m:t>
                      </m:r>
                      <m:r>
                        <m:t>q</m:t>
                      </m:r>
                      <m:r>
                        <m:rPr>
                          <m:sty m:val="p"/>
                        </m:rPr>
                        <m:t>∧</m:t>
                      </m:r>
                      <m:r>
                        <m:rPr>
                          <m:sty m:val="p"/>
                        </m:rPr>
                        <m:t>¬</m:t>
                      </m:r>
                      <m:r>
                        <m:t>p</m:t>
                      </m:r>
                    </m:oMath>
                  </m:oMathPara>
                </a14:m>
              </a:p>
              <a:p>
                <a:pPr lvl="0" indent="0" marL="0">
                  <a:buNone/>
                </a:pPr>
                <a14:m>
                  <m:oMathPara xmlns:m="http://schemas.openxmlformats.org/officeDocument/2006/math">
                    <m:oMathParaPr>
                      <m:jc m:val="center"/>
                    </m:oMathParaPr>
                    <m:oMath>
                      <m:r>
                        <m:rPr>
                          <m:sty m:val="p"/>
                        </m:rPr>
                        <m:t>⇒</m:t>
                      </m:r>
                      <m:r>
                        <m:rPr>
                          <m:sty m:val="p"/>
                        </m:rPr>
                        <m:t>¬</m:t>
                      </m:r>
                      <m:r>
                        <m:t>p</m:t>
                      </m:r>
                    </m:oMath>
                  </m:oMathPara>
                </a14:m>
              </a:p>
              <a:p>
                <a:pPr lvl="0" indent="0" marL="0">
                  <a:buNone/>
                </a:pPr>
                <a:r>
                  <a:rPr/>
                  <a:t>因此</a:t>
                </a:r>
              </a:p>
              <a:p>
                <a:pPr lvl="0" indent="0" marL="0">
                  <a:buNone/>
                </a:pPr>
                <a14:m>
                  <m:oMathPara xmlns:m="http://schemas.openxmlformats.org/officeDocument/2006/math">
                    <m:oMathParaPr>
                      <m:jc m:val="center"/>
                    </m:oMathParaPr>
                    <m:oMath>
                      <m:r>
                        <m:rPr>
                          <m:sty m:val="p"/>
                        </m:rPr>
                        <m:t>¬</m:t>
                      </m:r>
                      <m:r>
                        <m:t>q</m:t>
                      </m:r>
                      <m:r>
                        <m:rPr>
                          <m:sty m:val="p"/>
                        </m:rPr>
                        <m:t>∧</m:t>
                      </m:r>
                      <m:d>
                        <m:dPr>
                          <m:begChr m:val="("/>
                          <m:endChr m:val=")"/>
                          <m:sepChr m:val=""/>
                          <m:grow/>
                        </m:dPr>
                        <m:e>
                          <m:r>
                            <m:t>p</m:t>
                          </m:r>
                          <m:r>
                            <m:rPr>
                              <m:sty m:val="p"/>
                            </m:rPr>
                            <m:t>→</m:t>
                          </m:r>
                          <m:r>
                            <m:t>q</m:t>
                          </m:r>
                        </m:e>
                      </m:d>
                      <m:r>
                        <m:rPr>
                          <m:sty m:val="p"/>
                        </m:rPr>
                        <m:t>⇒</m:t>
                      </m:r>
                      <m:r>
                        <m:rPr>
                          <m:sty m:val="p"/>
                        </m:rPr>
                        <m:t>¬</m:t>
                      </m:r>
                      <m:r>
                        <m:t>p</m:t>
                      </m:r>
                      <m:r>
                        <m:rPr>
                          <m:sty m:val="p"/>
                        </m:rPr>
                        <m:t>.</m:t>
                      </m:r>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(证法二) 对</a:t>
                </a:r>
                <a14:m>
                  <m:oMath xmlns:m="http://schemas.openxmlformats.org/officeDocument/2006/math">
                    <m:r>
                      <m:rPr>
                        <m:sty m:val="p"/>
                      </m:rPr>
                      <m:t>¬</m:t>
                    </m:r>
                    <m:r>
                      <m:t>q</m:t>
                    </m:r>
                    <m:r>
                      <m:rPr>
                        <m:sty m:val="p"/>
                      </m:rPr>
                      <m:t>∧</m:t>
                    </m:r>
                    <m:d>
                      <m:dPr>
                        <m:begChr m:val="("/>
                        <m:endChr m:val=")"/>
                        <m:sepChr m:val=""/>
                        <m:grow/>
                      </m:dPr>
                      <m:e>
                        <m:r>
                          <m:t>p</m:t>
                        </m:r>
                        <m:r>
                          <m:rPr>
                            <m:sty m:val="p"/>
                          </m:rPr>
                          <m:t>→</m:t>
                        </m:r>
                        <m:r>
                          <m:t>q</m:t>
                        </m:r>
                      </m:e>
                    </m:d>
                    <m:r>
                      <m:rPr>
                        <m:sty m:val="p"/>
                      </m:rPr>
                      <m:t>⇒</m:t>
                    </m:r>
                    <m:r>
                      <m:rPr>
                        <m:sty m:val="p"/>
                      </m:rPr>
                      <m:t>¬</m:t>
                    </m:r>
                    <m:r>
                      <m:t>p</m:t>
                    </m:r>
                  </m:oMath>
                </a14:m>
                <a:r>
                  <a:rPr/>
                  <a:t>, 仅需证</a:t>
                </a:r>
                <a14:m>
                  <m:oMath xmlns:m="http://schemas.openxmlformats.org/officeDocument/2006/math">
                    <m:d>
                      <m:dPr>
                        <m:begChr m:val="("/>
                        <m:endChr m:val=")"/>
                        <m:sepChr m:val=""/>
                        <m:grow/>
                      </m:dPr>
                      <m:e>
                        <m:r>
                          <m:rPr>
                            <m:sty m:val="p"/>
                          </m:rPr>
                          <m:t>¬</m:t>
                        </m:r>
                        <m:r>
                          <m:t>q</m:t>
                        </m:r>
                        <m:r>
                          <m:rPr>
                            <m:sty m:val="p"/>
                          </m:rPr>
                          <m:t>∧</m:t>
                        </m:r>
                        <m:d>
                          <m:dPr>
                            <m:begChr m:val="("/>
                            <m:endChr m:val=")"/>
                            <m:sepChr m:val=""/>
                            <m:grow/>
                          </m:dPr>
                          <m:e>
                            <m:r>
                              <m:t>p</m:t>
                            </m:r>
                            <m:r>
                              <m:rPr>
                                <m:sty m:val="p"/>
                              </m:rPr>
                              <m:t>→</m:t>
                            </m:r>
                            <m:r>
                              <m:t>q</m:t>
                            </m:r>
                          </m:e>
                        </m:d>
                      </m:e>
                    </m:d>
                    <m:r>
                      <m:rPr>
                        <m:sty m:val="p"/>
                      </m:rPr>
                      <m:t>→</m:t>
                    </m:r>
                    <m:r>
                      <m:rPr>
                        <m:sty m:val="p"/>
                      </m:rPr>
                      <m:t>¬</m:t>
                    </m:r>
                    <m:r>
                      <m:t>p</m:t>
                    </m:r>
                  </m:oMath>
                </a14:m>
                <a:r>
                  <a:rPr/>
                  <a:t>为永真蕴含式.</a:t>
                </a:r>
              </a:p>
              <a:p>
                <a:pPr lvl="0" indent="0" marL="0">
                  <a:buNone/>
                </a:pPr>
                <a14:m>
                  <m:oMathPara xmlns:m="http://schemas.openxmlformats.org/officeDocument/2006/math">
                    <m:oMathParaPr>
                      <m:jc m:val="center"/>
                    </m:oMathParaPr>
                    <m:oMath>
                      <m:d>
                        <m:dPr>
                          <m:begChr m:val="("/>
                          <m:endChr m:val=")"/>
                          <m:sepChr m:val=""/>
                          <m:grow/>
                        </m:dPr>
                        <m:e>
                          <m:r>
                            <m:rPr>
                              <m:sty m:val="p"/>
                            </m:rPr>
                            <m:t>¬</m:t>
                          </m:r>
                          <m:r>
                            <m:t>q</m:t>
                          </m:r>
                          <m:r>
                            <m:rPr>
                              <m:sty m:val="p"/>
                            </m:rPr>
                            <m:t>∧</m:t>
                          </m:r>
                          <m:d>
                            <m:dPr>
                              <m:begChr m:val="("/>
                              <m:endChr m:val=")"/>
                              <m:sepChr m:val=""/>
                              <m:grow/>
                            </m:dPr>
                            <m:e>
                              <m:r>
                                <m:t>p</m:t>
                              </m:r>
                              <m:r>
                                <m:rPr>
                                  <m:sty m:val="p"/>
                                </m:rPr>
                                <m:t>→</m:t>
                              </m:r>
                              <m:r>
                                <m:t>q</m:t>
                              </m:r>
                            </m:e>
                          </m:d>
                        </m:e>
                      </m:d>
                      <m:r>
                        <m:rPr>
                          <m:sty m:val="p"/>
                        </m:rPr>
                        <m:t>→</m:t>
                      </m:r>
                      <m:r>
                        <m:rPr>
                          <m:sty m:val="p"/>
                        </m:rPr>
                        <m:t>¬</m:t>
                      </m:r>
                      <m:r>
                        <m:t>p</m:t>
                      </m:r>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rPr>
                              <m:sty m:val="p"/>
                            </m:rPr>
                            <m:t>¬</m:t>
                          </m:r>
                          <m:r>
                            <m:t>q</m:t>
                          </m:r>
                          <m:r>
                            <m:rPr>
                              <m:sty m:val="p"/>
                            </m:rPr>
                            <m:t>∧</m:t>
                          </m:r>
                          <m:d>
                            <m:dPr>
                              <m:begChr m:val="("/>
                              <m:endChr m:val=")"/>
                              <m:sepChr m:val=""/>
                              <m:grow/>
                            </m:dPr>
                            <m:e>
                              <m:r>
                                <m:rPr>
                                  <m:sty m:val="p"/>
                                </m:rPr>
                                <m:t>¬</m:t>
                              </m:r>
                              <m:r>
                                <m:t>p</m:t>
                              </m:r>
                              <m:r>
                                <m:rPr>
                                  <m:sty m:val="p"/>
                                </m:rPr>
                                <m:t>∨</m:t>
                              </m:r>
                              <m:r>
                                <m:t>q</m:t>
                              </m:r>
                            </m:e>
                          </m:d>
                        </m:e>
                      </m:d>
                      <m:r>
                        <m:rPr>
                          <m:sty m:val="p"/>
                        </m:rPr>
                        <m:t>→</m:t>
                      </m:r>
                      <m:r>
                        <m:rPr>
                          <m:sty m:val="p"/>
                        </m:rPr>
                        <m:t>¬</m:t>
                      </m:r>
                      <m:r>
                        <m:t>p</m:t>
                      </m:r>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d>
                            <m:dPr>
                              <m:begChr m:val="("/>
                              <m:endChr m:val=")"/>
                              <m:sepChr m:val=""/>
                              <m:grow/>
                            </m:dPr>
                            <m:e>
                              <m:r>
                                <m:rPr>
                                  <m:sty m:val="p"/>
                                </m:rPr>
                                <m:t>¬</m:t>
                              </m:r>
                              <m:r>
                                <m:t>q</m:t>
                              </m:r>
                              <m:r>
                                <m:rPr>
                                  <m:sty m:val="p"/>
                                </m:rPr>
                                <m:t>∧</m:t>
                              </m:r>
                              <m:r>
                                <m:rPr>
                                  <m:sty m:val="p"/>
                                </m:rPr>
                                <m:t>¬</m:t>
                              </m:r>
                              <m:r>
                                <m:t>p</m:t>
                              </m:r>
                            </m:e>
                          </m:d>
                          <m:r>
                            <m:rPr>
                              <m:sty m:val="p"/>
                            </m:rPr>
                            <m:t>∨</m:t>
                          </m:r>
                          <m:d>
                            <m:dPr>
                              <m:begChr m:val="("/>
                              <m:endChr m:val=")"/>
                              <m:sepChr m:val=""/>
                              <m:grow/>
                            </m:dPr>
                            <m:e>
                              <m:r>
                                <m:rPr>
                                  <m:sty m:val="p"/>
                                </m:rPr>
                                <m:t>¬</m:t>
                              </m:r>
                              <m:r>
                                <m:t>q</m:t>
                              </m:r>
                              <m:r>
                                <m:rPr>
                                  <m:sty m:val="p"/>
                                </m:rPr>
                                <m:t>∧</m:t>
                              </m:r>
                              <m:r>
                                <m:t>q</m:t>
                              </m:r>
                            </m:e>
                          </m:d>
                        </m:e>
                      </m:d>
                      <m:r>
                        <m:rPr>
                          <m:sty m:val="p"/>
                        </m:rPr>
                        <m:t>→</m:t>
                      </m:r>
                      <m:r>
                        <m:rPr>
                          <m:sty m:val="p"/>
                        </m:rPr>
                        <m:t>¬</m:t>
                      </m:r>
                      <m:r>
                        <m:t>p</m:t>
                      </m:r>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d>
                            <m:dPr>
                              <m:begChr m:val="("/>
                              <m:endChr m:val=")"/>
                              <m:sepChr m:val=""/>
                              <m:grow/>
                            </m:dPr>
                            <m:e>
                              <m:r>
                                <m:rPr>
                                  <m:sty m:val="p"/>
                                </m:rPr>
                                <m:t>¬</m:t>
                              </m:r>
                              <m:r>
                                <m:t>q</m:t>
                              </m:r>
                              <m:r>
                                <m:rPr>
                                  <m:sty m:val="p"/>
                                </m:rPr>
                                <m:t>∧</m:t>
                              </m:r>
                              <m:r>
                                <m:rPr>
                                  <m:sty m:val="p"/>
                                </m:rPr>
                                <m:t>¬</m:t>
                              </m:r>
                              <m:r>
                                <m:t>p</m:t>
                              </m:r>
                            </m:e>
                          </m:d>
                          <m:r>
                            <m:rPr>
                              <m:sty m:val="p"/>
                            </m:rPr>
                            <m:t>∨</m:t>
                          </m:r>
                          <m:r>
                            <m:t>F</m:t>
                          </m:r>
                        </m:e>
                      </m:d>
                      <m:r>
                        <m:rPr>
                          <m:sty m:val="p"/>
                        </m:rPr>
                        <m:t>→</m:t>
                      </m:r>
                      <m:r>
                        <m:rPr>
                          <m:sty m:val="p"/>
                        </m:rPr>
                        <m:t>¬</m:t>
                      </m:r>
                      <m:r>
                        <m:t>p</m:t>
                      </m:r>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rPr>
                              <m:sty m:val="p"/>
                            </m:rPr>
                            <m:t>¬</m:t>
                          </m:r>
                          <m:r>
                            <m:t>q</m:t>
                          </m:r>
                          <m:r>
                            <m:rPr>
                              <m:sty m:val="p"/>
                            </m:rPr>
                            <m:t>∧</m:t>
                          </m:r>
                          <m:r>
                            <m:rPr>
                              <m:sty m:val="p"/>
                            </m:rPr>
                            <m:t>¬</m:t>
                          </m:r>
                          <m:r>
                            <m:t>p</m:t>
                          </m:r>
                        </m:e>
                      </m:d>
                      <m:r>
                        <m:rPr>
                          <m:sty m:val="p"/>
                        </m:rPr>
                        <m:t>→</m:t>
                      </m:r>
                      <m:r>
                        <m:rPr>
                          <m:sty m:val="p"/>
                        </m:rPr>
                        <m:t>¬</m:t>
                      </m:r>
                      <m:r>
                        <m:t>p</m:t>
                      </m:r>
                    </m:oMath>
                  </m:oMathPara>
                </a14:m>
              </a:p>
              <a:p>
                <a:pPr lvl="0" indent="0" marL="0">
                  <a:buNone/>
                </a:pPr>
                <a14:m>
                  <m:oMathPara xmlns:m="http://schemas.openxmlformats.org/officeDocument/2006/math">
                    <m:oMathParaPr>
                      <m:jc m:val="center"/>
                    </m:oMathParaPr>
                    <m:oMath>
                      <m:r>
                        <m:rPr>
                          <m:sty m:val="p"/>
                        </m:rPr>
                        <m:t>⇔</m:t>
                      </m:r>
                      <m:r>
                        <m:rPr>
                          <m:sty m:val="p"/>
                        </m:rPr>
                        <m:t>¬</m:t>
                      </m:r>
                      <m:d>
                        <m:dPr>
                          <m:begChr m:val="("/>
                          <m:endChr m:val=")"/>
                          <m:sepChr m:val=""/>
                          <m:grow/>
                        </m:dPr>
                        <m:e>
                          <m:r>
                            <m:rPr>
                              <m:sty m:val="p"/>
                            </m:rPr>
                            <m:t>¬</m:t>
                          </m:r>
                          <m:r>
                            <m:t>q</m:t>
                          </m:r>
                          <m:r>
                            <m:rPr>
                              <m:sty m:val="p"/>
                            </m:rPr>
                            <m:t>∧</m:t>
                          </m:r>
                          <m:r>
                            <m:rPr>
                              <m:sty m:val="p"/>
                            </m:rPr>
                            <m:t>¬</m:t>
                          </m:r>
                          <m:r>
                            <m:t>p</m:t>
                          </m:r>
                        </m:e>
                      </m:d>
                      <m:r>
                        <m:rPr>
                          <m:sty m:val="p"/>
                        </m:rPr>
                        <m:t>∨</m:t>
                      </m:r>
                      <m:r>
                        <m:rPr>
                          <m:sty m:val="p"/>
                        </m:rPr>
                        <m:t>¬</m:t>
                      </m:r>
                      <m:r>
                        <m:t>p</m:t>
                      </m:r>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t>q</m:t>
                          </m:r>
                          <m:r>
                            <m:rPr>
                              <m:sty m:val="p"/>
                            </m:rPr>
                            <m:t>∨</m:t>
                          </m:r>
                          <m:r>
                            <m:t>p</m:t>
                          </m:r>
                        </m:e>
                      </m:d>
                      <m:r>
                        <m:rPr>
                          <m:sty m:val="p"/>
                        </m:rPr>
                        <m:t>∨</m:t>
                      </m:r>
                      <m:r>
                        <m:rPr>
                          <m:sty m:val="p"/>
                        </m:rPr>
                        <m:t>¬</m:t>
                      </m:r>
                      <m:r>
                        <m:t>p</m:t>
                      </m:r>
                    </m:oMath>
                  </m:oMathPara>
                </a14:m>
              </a:p>
              <a:p>
                <a:pPr lvl="0" indent="0" marL="0">
                  <a:buNone/>
                </a:pPr>
                <a14:m>
                  <m:oMathPara xmlns:m="http://schemas.openxmlformats.org/officeDocument/2006/math">
                    <m:oMathParaPr>
                      <m:jc m:val="center"/>
                    </m:oMathParaPr>
                    <m:oMath>
                      <m:r>
                        <m:rPr>
                          <m:sty m:val="p"/>
                        </m:rPr>
                        <m:t>⇔</m:t>
                      </m:r>
                      <m:r>
                        <m:t>T</m:t>
                      </m:r>
                    </m:oMath>
                  </m:oMathPara>
                </a14:m>
              </a:p>
              <a:p>
                <a:pPr lvl="0" indent="0" marL="0">
                  <a:buNone/>
                </a:pPr>
                <a:r>
                  <a:rPr/>
                  <a:t>因此, </a:t>
                </a:r>
                <a14:m>
                  <m:oMath xmlns:m="http://schemas.openxmlformats.org/officeDocument/2006/math">
                    <m:r>
                      <m:rPr>
                        <m:sty m:val="p"/>
                      </m:rPr>
                      <m:t>¬</m:t>
                    </m:r>
                    <m:r>
                      <m:t>q</m:t>
                    </m:r>
                    <m:r>
                      <m:rPr>
                        <m:sty m:val="p"/>
                      </m:rPr>
                      <m:t>∧</m:t>
                    </m:r>
                    <m:d>
                      <m:dPr>
                        <m:begChr m:val="("/>
                        <m:endChr m:val=")"/>
                        <m:sepChr m:val=""/>
                        <m:grow/>
                      </m:dPr>
                      <m:e>
                        <m:r>
                          <m:t>p</m:t>
                        </m:r>
                        <m:r>
                          <m:rPr>
                            <m:sty m:val="p"/>
                          </m:rPr>
                          <m:t>→</m:t>
                        </m:r>
                        <m:r>
                          <m:t>q</m:t>
                        </m:r>
                      </m:e>
                    </m:d>
                    <m:r>
                      <m:rPr>
                        <m:sty m:val="p"/>
                      </m:rPr>
                      <m:t>⇒</m:t>
                    </m:r>
                    <m:r>
                      <m:rPr>
                        <m:sty m:val="p"/>
                      </m:rPr>
                      <m:t>¬</m:t>
                    </m:r>
                    <m:r>
                      <m:t>p</m:t>
                    </m:r>
                    <m:r>
                      <m:rPr>
                        <m:sty m:val="p"/>
                      </m:rPr>
                      <m:t>.</m:t>
                    </m:r>
                  </m:oMath>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求证: </a:t>
                </a:r>
                <a14:m>
                  <m:oMath xmlns:m="http://schemas.openxmlformats.org/officeDocument/2006/math">
                    <m:r>
                      <m:rPr>
                        <m:sty m:val="p"/>
                      </m:rPr>
                      <m:t>¬</m:t>
                    </m:r>
                    <m:r>
                      <m:t>p</m:t>
                    </m:r>
                    <m:r>
                      <m:rPr>
                        <m:sty m:val="p"/>
                      </m:rPr>
                      <m:t>∧</m:t>
                    </m:r>
                    <m:d>
                      <m:dPr>
                        <m:begChr m:val="("/>
                        <m:endChr m:val=")"/>
                        <m:sepChr m:val=""/>
                        <m:grow/>
                      </m:dPr>
                      <m:e>
                        <m:r>
                          <m:t>p</m:t>
                        </m:r>
                        <m:r>
                          <m:rPr>
                            <m:sty m:val="p"/>
                          </m:rPr>
                          <m:t>∨</m:t>
                        </m:r>
                        <m:r>
                          <m:t>q</m:t>
                        </m:r>
                      </m:e>
                    </m:d>
                    <m:r>
                      <m:rPr>
                        <m:sty m:val="p"/>
                      </m:rPr>
                      <m:t>⇒</m:t>
                    </m:r>
                    <m:r>
                      <m:t>q</m:t>
                    </m:r>
                  </m:oMath>
                </a14:m>
                <a:r>
                  <a:rPr/>
                  <a:t>.</a:t>
                </a:r>
              </a:p>
              <a:p>
                <a:pPr lvl="0" indent="0" marL="0">
                  <a:buNone/>
                </a:pPr>
                <a:r>
                  <a:rPr/>
                  <a:t>证明:</a:t>
                </a:r>
              </a:p>
              <a:p>
                <a:pPr lvl="0" indent="0" marL="0">
                  <a:buNone/>
                </a:pPr>
                <a14:m>
                  <m:oMathPara xmlns:m="http://schemas.openxmlformats.org/officeDocument/2006/math">
                    <m:oMathParaPr>
                      <m:jc m:val="center"/>
                    </m:oMathParaPr>
                    <m:oMath>
                      <m:r>
                        <m:rPr>
                          <m:sty m:val="p"/>
                        </m:rPr>
                        <m:t>¬</m:t>
                      </m:r>
                      <m:r>
                        <m:t>p</m:t>
                      </m:r>
                      <m:r>
                        <m:rPr>
                          <m:sty m:val="p"/>
                        </m:rPr>
                        <m:t>∧</m:t>
                      </m:r>
                      <m:d>
                        <m:dPr>
                          <m:begChr m:val="("/>
                          <m:endChr m:val=")"/>
                          <m:sepChr m:val=""/>
                          <m:grow/>
                        </m:dPr>
                        <m:e>
                          <m:r>
                            <m:t>p</m:t>
                          </m:r>
                          <m:r>
                            <m:rPr>
                              <m:sty m:val="p"/>
                            </m:rPr>
                            <m:t>∨</m:t>
                          </m:r>
                          <m:r>
                            <m:t>q</m:t>
                          </m:r>
                        </m:e>
                      </m:d>
                    </m:oMath>
                  </m:oMathPara>
                </a14:m>
              </a:p>
              <a:p>
                <a:pPr lvl="0" indent="0" marL="0">
                  <a:buNone/>
                </a:pPr>
                <a14:m>
                  <m:oMathPara xmlns:m="http://schemas.openxmlformats.org/officeDocument/2006/math">
                    <m:oMathParaPr>
                      <m:jc m:val="center"/>
                    </m:oMathParaPr>
                    <m:oMath>
                      <m:r>
                        <m:rPr>
                          <m:sty m:val="p"/>
                        </m:rPr>
                        <m:t>⇔</m:t>
                      </m:r>
                      <m:d>
                        <m:dPr>
                          <m:begChr m:val="("/>
                          <m:endChr m:val=")"/>
                          <m:sepChr m:val=""/>
                          <m:grow/>
                        </m:dPr>
                        <m:e>
                          <m:r>
                            <m:rPr>
                              <m:sty m:val="p"/>
                            </m:rPr>
                            <m:t>¬</m:t>
                          </m:r>
                          <m:r>
                            <m:t>p</m:t>
                          </m:r>
                          <m:r>
                            <m:rPr>
                              <m:sty m:val="p"/>
                            </m:rPr>
                            <m:t>∧</m:t>
                          </m:r>
                          <m:r>
                            <m:t>p</m:t>
                          </m:r>
                        </m:e>
                      </m:d>
                      <m:r>
                        <m:rPr>
                          <m:sty m:val="p"/>
                        </m:rPr>
                        <m:t>∨</m:t>
                      </m:r>
                      <m:d>
                        <m:dPr>
                          <m:begChr m:val="("/>
                          <m:endChr m:val=")"/>
                          <m:sepChr m:val=""/>
                          <m:grow/>
                        </m:dPr>
                        <m:e>
                          <m:r>
                            <m:rPr>
                              <m:sty m:val="p"/>
                            </m:rPr>
                            <m:t>¬</m:t>
                          </m:r>
                          <m:r>
                            <m:t>p</m:t>
                          </m:r>
                          <m:r>
                            <m:rPr>
                              <m:sty m:val="p"/>
                            </m:rPr>
                            <m:t>∧</m:t>
                          </m:r>
                          <m:r>
                            <m:t>q</m:t>
                          </m:r>
                        </m:e>
                      </m:d>
                    </m:oMath>
                  </m:oMathPara>
                </a14:m>
              </a:p>
              <a:p>
                <a:pPr lvl="0" indent="0" marL="0">
                  <a:buNone/>
                </a:pPr>
                <a14:m>
                  <m:oMathPara xmlns:m="http://schemas.openxmlformats.org/officeDocument/2006/math">
                    <m:oMathParaPr>
                      <m:jc m:val="center"/>
                    </m:oMathParaPr>
                    <m:oMath>
                      <m:r>
                        <m:rPr>
                          <m:sty m:val="p"/>
                        </m:rPr>
                        <m:t>⇔</m:t>
                      </m:r>
                      <m:r>
                        <m:t>F</m:t>
                      </m:r>
                      <m:r>
                        <m:rPr>
                          <m:sty m:val="p"/>
                        </m:rPr>
                        <m:t>∨</m:t>
                      </m:r>
                      <m:d>
                        <m:dPr>
                          <m:begChr m:val="("/>
                          <m:endChr m:val=")"/>
                          <m:sepChr m:val=""/>
                          <m:grow/>
                        </m:dPr>
                        <m:e>
                          <m:r>
                            <m:rPr>
                              <m:sty m:val="p"/>
                            </m:rPr>
                            <m:t>¬</m:t>
                          </m:r>
                          <m:r>
                            <m:t>p</m:t>
                          </m:r>
                          <m:r>
                            <m:rPr>
                              <m:sty m:val="p"/>
                            </m:rPr>
                            <m:t>∧</m:t>
                          </m:r>
                          <m:r>
                            <m:t>q</m:t>
                          </m:r>
                        </m:e>
                      </m:d>
                    </m:oMath>
                  </m:oMathPara>
                </a14:m>
              </a:p>
              <a:p>
                <a:pPr lvl="0" indent="0" marL="0">
                  <a:buNone/>
                </a:pPr>
                <a14:m>
                  <m:oMathPara xmlns:m="http://schemas.openxmlformats.org/officeDocument/2006/math">
                    <m:oMathParaPr>
                      <m:jc m:val="center"/>
                    </m:oMathParaPr>
                    <m:oMath>
                      <m:r>
                        <m:rPr>
                          <m:sty m:val="p"/>
                        </m:rPr>
                        <m:t>⇔</m:t>
                      </m:r>
                      <m:r>
                        <m:rPr>
                          <m:sty m:val="p"/>
                        </m:rPr>
                        <m:t>¬</m:t>
                      </m:r>
                      <m:r>
                        <m:t>p</m:t>
                      </m:r>
                      <m:r>
                        <m:rPr>
                          <m:sty m:val="p"/>
                        </m:rPr>
                        <m:t>∧</m:t>
                      </m:r>
                      <m:r>
                        <m:t>q</m:t>
                      </m:r>
                    </m:oMath>
                  </m:oMathPara>
                </a14:m>
              </a:p>
              <a:p>
                <a:pPr lvl="0" indent="0" marL="0">
                  <a:buNone/>
                </a:pPr>
                <a14:m>
                  <m:oMathPara xmlns:m="http://schemas.openxmlformats.org/officeDocument/2006/math">
                    <m:oMathParaPr>
                      <m:jc m:val="center"/>
                    </m:oMathParaPr>
                    <m:oMath>
                      <m:r>
                        <m:rPr>
                          <m:sty m:val="p"/>
                        </m:rPr>
                        <m:t>⇒</m:t>
                      </m:r>
                      <m:r>
                        <m:t>q</m:t>
                      </m:r>
                    </m:oMath>
                  </m:oMathPara>
                </a14:m>
              </a:p>
              <a:p>
                <a:pPr lvl="0" indent="0" marL="0">
                  <a:buNone/>
                </a:pPr>
                <a:r>
                  <a:rPr/>
                  <a:t>因此, </a:t>
                </a:r>
                <a14:m>
                  <m:oMath xmlns:m="http://schemas.openxmlformats.org/officeDocument/2006/math">
                    <m:r>
                      <m:rPr>
                        <m:sty m:val="p"/>
                      </m:rPr>
                      <m:t>¬</m:t>
                    </m:r>
                    <m:r>
                      <m:t>p</m:t>
                    </m:r>
                    <m:r>
                      <m:rPr>
                        <m:sty m:val="p"/>
                      </m:rPr>
                      <m:t>∧</m:t>
                    </m:r>
                    <m:d>
                      <m:dPr>
                        <m:begChr m:val="("/>
                        <m:endChr m:val=")"/>
                        <m:sepChr m:val=""/>
                        <m:grow/>
                      </m:dPr>
                      <m:e>
                        <m:r>
                          <m:t>p</m:t>
                        </m:r>
                        <m:r>
                          <m:rPr>
                            <m:sty m:val="p"/>
                          </m:rPr>
                          <m:t>∨</m:t>
                        </m:r>
                        <m:r>
                          <m:t>q</m:t>
                        </m:r>
                      </m:e>
                    </m:d>
                    <m:r>
                      <m:rPr>
                        <m:sty m:val="p"/>
                      </m:rPr>
                      <m:t>⇒</m:t>
                    </m:r>
                    <m:r>
                      <m:t>q</m:t>
                    </m:r>
                  </m:oMath>
                </a14:m>
                <a:r>
                  <a:rPr/>
                  <a:t>.</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求证: </a:t>
                </a:r>
                <a14:m>
                  <m:oMath xmlns:m="http://schemas.openxmlformats.org/officeDocument/2006/math">
                    <m:r>
                      <m:t>p</m:t>
                    </m:r>
                    <m:r>
                      <m:rPr>
                        <m:sty m:val="p"/>
                      </m:rPr>
                      <m:t>∧</m:t>
                    </m:r>
                    <m:r>
                      <m:t>q</m:t>
                    </m:r>
                    <m:r>
                      <m:rPr>
                        <m:sty m:val="p"/>
                      </m:rPr>
                      <m:t>⇒</m:t>
                    </m:r>
                    <m:r>
                      <m:t>p</m:t>
                    </m:r>
                    <m:r>
                      <m:rPr>
                        <m:sty m:val="p"/>
                      </m:rPr>
                      <m:t>→</m:t>
                    </m:r>
                    <m:r>
                      <m:t>q</m:t>
                    </m:r>
                  </m:oMath>
                </a14:m>
                <a:r>
                  <a:rPr/>
                  <a:t>.</a:t>
                </a:r>
              </a:p>
              <a:p>
                <a:pPr lvl="0" indent="0" marL="0">
                  <a:buNone/>
                </a:pPr>
                <a:r>
                  <a:rPr/>
                  <a:t>证明:</a:t>
                </a:r>
              </a:p>
              <a:p>
                <a:pPr lvl="0" indent="0" marL="0">
                  <a:buNone/>
                </a:pPr>
                <a14:m>
                  <m:oMathPara xmlns:m="http://schemas.openxmlformats.org/officeDocument/2006/math">
                    <m:oMathParaPr>
                      <m:jc m:val="center"/>
                    </m:oMathParaPr>
                    <m:oMath>
                      <m:r>
                        <m:t>p</m:t>
                      </m:r>
                      <m:r>
                        <m:rPr>
                          <m:sty m:val="p"/>
                        </m:rPr>
                        <m:t>∧</m:t>
                      </m:r>
                      <m:r>
                        <m:t>q</m:t>
                      </m:r>
                    </m:oMath>
                  </m:oMathPara>
                </a14:m>
              </a:p>
              <a:p>
                <a:pPr lvl="0" indent="0" marL="0">
                  <a:buNone/>
                </a:pPr>
                <a14:m>
                  <m:oMathPara xmlns:m="http://schemas.openxmlformats.org/officeDocument/2006/math">
                    <m:oMathParaPr>
                      <m:jc m:val="center"/>
                    </m:oMathParaPr>
                    <m:oMath>
                      <m:r>
                        <m:rPr>
                          <m:sty m:val="p"/>
                        </m:rPr>
                        <m:t>⇒</m:t>
                      </m:r>
                      <m:r>
                        <m:t>q</m:t>
                      </m:r>
                    </m:oMath>
                  </m:oMathPara>
                </a14:m>
              </a:p>
              <a:p>
                <a:pPr lvl="0" indent="0" marL="0">
                  <a:buNone/>
                </a:pPr>
                <a14:m>
                  <m:oMathPara xmlns:m="http://schemas.openxmlformats.org/officeDocument/2006/math">
                    <m:oMathParaPr>
                      <m:jc m:val="center"/>
                    </m:oMathParaPr>
                    <m:oMath>
                      <m:r>
                        <m:rPr>
                          <m:sty m:val="p"/>
                        </m:rPr>
                        <m:t>⇒</m:t>
                      </m:r>
                      <m:r>
                        <m:rPr>
                          <m:sty m:val="p"/>
                        </m:rPr>
                        <m:t>¬</m:t>
                      </m:r>
                      <m:r>
                        <m:t>p</m:t>
                      </m:r>
                      <m:r>
                        <m:rPr>
                          <m:sty m:val="p"/>
                        </m:rPr>
                        <m:t>∨</m:t>
                      </m:r>
                      <m:r>
                        <m:t>q</m:t>
                      </m:r>
                    </m:oMath>
                  </m:oMathPara>
                </a14:m>
              </a:p>
              <a:p>
                <a:pPr lvl="0" indent="0" marL="0">
                  <a:buNone/>
                </a:pPr>
                <a14:m>
                  <m:oMathPara xmlns:m="http://schemas.openxmlformats.org/officeDocument/2006/math">
                    <m:oMathParaPr>
                      <m:jc m:val="center"/>
                    </m:oMathParaPr>
                    <m:oMath>
                      <m:r>
                        <m:rPr>
                          <m:sty m:val="p"/>
                        </m:rPr>
                        <m:t>⇔</m:t>
                      </m:r>
                      <m:r>
                        <m:t>p</m:t>
                      </m:r>
                      <m:r>
                        <m:rPr>
                          <m:sty m:val="p"/>
                        </m:rPr>
                        <m:t>→</m:t>
                      </m:r>
                      <m:r>
                        <m:t>q</m:t>
                      </m:r>
                    </m:oMath>
                  </m:oMathPara>
                </a14:m>
              </a:p>
              <a:p>
                <a:pPr lvl="0" indent="0" marL="0">
                  <a:buNone/>
                </a:pPr>
                <a:r>
                  <a:rPr/>
                  <a:t>因此, </a:t>
                </a:r>
                <a14:m>
                  <m:oMath xmlns:m="http://schemas.openxmlformats.org/officeDocument/2006/math">
                    <m:r>
                      <m:t>p</m:t>
                    </m:r>
                    <m:r>
                      <m:rPr>
                        <m:sty m:val="p"/>
                      </m:rPr>
                      <m:t>∧</m:t>
                    </m:r>
                    <m:r>
                      <m:t>q</m:t>
                    </m:r>
                    <m:r>
                      <m:rPr>
                        <m:sty m:val="p"/>
                      </m:rPr>
                      <m:t>⇒</m:t>
                    </m:r>
                    <m:r>
                      <m:t>p</m:t>
                    </m:r>
                    <m:r>
                      <m:rPr>
                        <m:sty m:val="p"/>
                      </m:rPr>
                      <m:t>→</m:t>
                    </m:r>
                    <m:r>
                      <m:t>q</m:t>
                    </m:r>
                  </m:oMath>
                </a14:m>
                <a:r>
                  <a:rPr/>
                  <a:t>.</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定理: 设</a:t>
                </a:r>
                <a14:m>
                  <m:oMath xmlns:m="http://schemas.openxmlformats.org/officeDocument/2006/math">
                    <m:r>
                      <m:t>A</m:t>
                    </m:r>
                  </m:oMath>
                </a14:m>
                <a:r>
                  <a:rPr/>
                  <a:t>和</a:t>
                </a:r>
                <a14:m>
                  <m:oMath xmlns:m="http://schemas.openxmlformats.org/officeDocument/2006/math">
                    <m:r>
                      <m:t>B</m:t>
                    </m:r>
                  </m:oMath>
                </a14:m>
                <a:r>
                  <a:rPr/>
                  <a:t>为命题公式, </a:t>
                </a:r>
                <a14:m>
                  <m:oMath xmlns:m="http://schemas.openxmlformats.org/officeDocument/2006/math">
                    <m:r>
                      <m:t>A</m:t>
                    </m:r>
                    <m:r>
                      <m:rPr>
                        <m:sty m:val="p"/>
                      </m:rPr>
                      <m:t>⇔</m:t>
                    </m:r>
                    <m:r>
                      <m:t>B</m:t>
                    </m:r>
                  </m:oMath>
                </a14:m>
                <a:r>
                  <a:rPr/>
                  <a:t>的充分必要条件是</a:t>
                </a:r>
                <a14:m>
                  <m:oMath xmlns:m="http://schemas.openxmlformats.org/officeDocument/2006/math">
                    <m:r>
                      <m:t>A</m:t>
                    </m:r>
                    <m:r>
                      <m:rPr>
                        <m:sty m:val="p"/>
                      </m:rPr>
                      <m:t>⇒</m:t>
                    </m:r>
                    <m:r>
                      <m:t>B</m:t>
                    </m:r>
                  </m:oMath>
                </a14:m>
                <a:r>
                  <a:rPr/>
                  <a:t>且</a:t>
                </a:r>
                <a14:m>
                  <m:oMath xmlns:m="http://schemas.openxmlformats.org/officeDocument/2006/math">
                    <m:r>
                      <m:t>B</m:t>
                    </m:r>
                    <m:r>
                      <m:rPr>
                        <m:sty m:val="p"/>
                      </m:rPr>
                      <m:t>⇒</m:t>
                    </m:r>
                    <m:r>
                      <m:t>A</m:t>
                    </m:r>
                    <m:r>
                      <m:rPr>
                        <m:sty m:val="p"/>
                      </m:rPr>
                      <m:t>.</m:t>
                    </m:r>
                  </m:oMath>
                </a14:m>
              </a:p>
              <a:p>
                <a:pPr lvl="0" indent="0" marL="0">
                  <a:buNone/>
                </a:pPr>
                <a:r>
                  <a:rPr/>
                  <a:t>证明:</a:t>
                </a:r>
              </a:p>
              <a:p>
                <a:pPr lvl="0" indent="0" marL="0">
                  <a:buNone/>
                </a:pPr>
                <a:r>
                  <a:rPr/>
                  <a:t>(必要性)设</a:t>
                </a:r>
                <a14:m>
                  <m:oMath xmlns:m="http://schemas.openxmlformats.org/officeDocument/2006/math">
                    <m:r>
                      <m:t>A</m:t>
                    </m:r>
                    <m:r>
                      <m:rPr>
                        <m:sty m:val="p"/>
                      </m:rPr>
                      <m:t>⇔</m:t>
                    </m:r>
                    <m:r>
                      <m:t>B</m:t>
                    </m:r>
                  </m:oMath>
                </a14:m>
                <a:r>
                  <a:rPr/>
                  <a:t>, 那么</a:t>
                </a:r>
                <a14:m>
                  <m:oMath xmlns:m="http://schemas.openxmlformats.org/officeDocument/2006/math">
                    <m:r>
                      <m:t>A</m:t>
                    </m:r>
                    <m:r>
                      <m:rPr>
                        <m:sty m:val="p"/>
                      </m:rPr>
                      <m:t>↔</m:t>
                    </m:r>
                    <m:r>
                      <m:t>B</m:t>
                    </m:r>
                  </m:oMath>
                </a14:m>
                <a:r>
                  <a:rPr/>
                  <a:t>为永真式.</a:t>
                </a:r>
              </a:p>
              <a:p>
                <a:pPr lvl="0" indent="0" marL="0">
                  <a:buNone/>
                </a:pPr>
                <a:r>
                  <a:rPr/>
                  <a:t>由于</a:t>
                </a:r>
                <a14:m>
                  <m:oMath xmlns:m="http://schemas.openxmlformats.org/officeDocument/2006/math">
                    <m:r>
                      <m:t>A</m:t>
                    </m:r>
                    <m:r>
                      <m:rPr>
                        <m:sty m:val="p"/>
                      </m:rPr>
                      <m:t>↔</m:t>
                    </m:r>
                    <m:r>
                      <m:t>B</m:t>
                    </m:r>
                    <m:r>
                      <m:rPr>
                        <m:sty m:val="p"/>
                      </m:rPr>
                      <m:t>⇔</m:t>
                    </m:r>
                    <m:d>
                      <m:dPr>
                        <m:begChr m:val="("/>
                        <m:endChr m:val=")"/>
                        <m:sepChr m:val=""/>
                        <m:grow/>
                      </m:dPr>
                      <m:e>
                        <m:r>
                          <m:t>A</m:t>
                        </m:r>
                        <m:r>
                          <m:rPr>
                            <m:sty m:val="p"/>
                          </m:rPr>
                          <m:t>→</m:t>
                        </m:r>
                        <m:r>
                          <m:t>B</m:t>
                        </m:r>
                      </m:e>
                    </m:d>
                    <m:r>
                      <m:rPr>
                        <m:sty m:val="p"/>
                      </m:rPr>
                      <m:t>∧</m:t>
                    </m:r>
                    <m:d>
                      <m:dPr>
                        <m:begChr m:val="("/>
                        <m:endChr m:val=")"/>
                        <m:sepChr m:val=""/>
                        <m:grow/>
                      </m:dPr>
                      <m:e>
                        <m:r>
                          <m:t>B</m:t>
                        </m:r>
                        <m:r>
                          <m:rPr>
                            <m:sty m:val="p"/>
                          </m:rPr>
                          <m:t>→</m:t>
                        </m:r>
                        <m:r>
                          <m:t>A</m:t>
                        </m:r>
                      </m:e>
                    </m:d>
                  </m:oMath>
                </a14:m>
                <a:r>
                  <a:rPr/>
                  <a:t>, 故</a:t>
                </a:r>
                <a14:m>
                  <m:oMath xmlns:m="http://schemas.openxmlformats.org/officeDocument/2006/math">
                    <m:r>
                      <m:t>A</m:t>
                    </m:r>
                    <m:r>
                      <m:rPr>
                        <m:sty m:val="p"/>
                      </m:rPr>
                      <m:t>→</m:t>
                    </m:r>
                    <m:r>
                      <m:t>B</m:t>
                    </m:r>
                  </m:oMath>
                </a14:m>
                <a:r>
                  <a:rPr/>
                  <a:t>永真且</a:t>
                </a:r>
                <a14:m>
                  <m:oMath xmlns:m="http://schemas.openxmlformats.org/officeDocument/2006/math">
                    <m:r>
                      <m:t>B</m:t>
                    </m:r>
                    <m:r>
                      <m:rPr>
                        <m:sty m:val="p"/>
                      </m:rPr>
                      <m:t>→</m:t>
                    </m:r>
                    <m:r>
                      <m:t>A</m:t>
                    </m:r>
                  </m:oMath>
                </a14:m>
                <a:r>
                  <a:rPr/>
                  <a:t>永真, 即</a:t>
                </a:r>
                <a14:m>
                  <m:oMath xmlns:m="http://schemas.openxmlformats.org/officeDocument/2006/math">
                    <m:r>
                      <m:t>A</m:t>
                    </m:r>
                    <m:r>
                      <m:rPr>
                        <m:sty m:val="p"/>
                      </m:rPr>
                      <m:t>⇒</m:t>
                    </m:r>
                    <m:r>
                      <m:t>B</m:t>
                    </m:r>
                  </m:oMath>
                </a14:m>
                <a:r>
                  <a:rPr/>
                  <a:t>且</a:t>
                </a:r>
                <a14:m>
                  <m:oMath xmlns:m="http://schemas.openxmlformats.org/officeDocument/2006/math">
                    <m:r>
                      <m:t>B</m:t>
                    </m:r>
                    <m:r>
                      <m:rPr>
                        <m:sty m:val="p"/>
                      </m:rPr>
                      <m:t>⇒</m:t>
                    </m:r>
                    <m:r>
                      <m:t>A</m:t>
                    </m:r>
                  </m:oMath>
                </a14:m>
                <a:r>
                  <a:rPr/>
                  <a:t>.</a:t>
                </a:r>
              </a:p>
              <a:p>
                <a:pPr lvl="0" indent="0" marL="0">
                  <a:buNone/>
                </a:pPr>
                <a:r>
                  <a:rPr/>
                  <a:t>(充分性)设</a:t>
                </a:r>
                <a14:m>
                  <m:oMath xmlns:m="http://schemas.openxmlformats.org/officeDocument/2006/math">
                    <m:r>
                      <m:t>A</m:t>
                    </m:r>
                    <m:r>
                      <m:rPr>
                        <m:sty m:val="p"/>
                      </m:rPr>
                      <m:t>⇒</m:t>
                    </m:r>
                    <m:r>
                      <m:t>B</m:t>
                    </m:r>
                  </m:oMath>
                </a14:m>
                <a:r>
                  <a:rPr/>
                  <a:t>且</a:t>
                </a:r>
                <a14:m>
                  <m:oMath xmlns:m="http://schemas.openxmlformats.org/officeDocument/2006/math">
                    <m:r>
                      <m:t>B</m:t>
                    </m:r>
                    <m:r>
                      <m:rPr>
                        <m:sty m:val="p"/>
                      </m:rPr>
                      <m:t>⇒</m:t>
                    </m:r>
                    <m:r>
                      <m:t>A</m:t>
                    </m:r>
                  </m:oMath>
                </a14:m>
                <a:r>
                  <a:rPr/>
                  <a:t>, 则</a:t>
                </a:r>
                <a14:m>
                  <m:oMath xmlns:m="http://schemas.openxmlformats.org/officeDocument/2006/math">
                    <m:r>
                      <m:t>A</m:t>
                    </m:r>
                    <m:r>
                      <m:rPr>
                        <m:sty m:val="p"/>
                      </m:rPr>
                      <m:t>→</m:t>
                    </m:r>
                    <m:r>
                      <m:t>B</m:t>
                    </m:r>
                  </m:oMath>
                </a14:m>
                <a:r>
                  <a:rPr/>
                  <a:t>永真且</a:t>
                </a:r>
                <a14:m>
                  <m:oMath xmlns:m="http://schemas.openxmlformats.org/officeDocument/2006/math">
                    <m:r>
                      <m:t>B</m:t>
                    </m:r>
                    <m:r>
                      <m:rPr>
                        <m:sty m:val="p"/>
                      </m:rPr>
                      <m:t>→</m:t>
                    </m:r>
                    <m:r>
                      <m:t>A</m:t>
                    </m:r>
                  </m:oMath>
                </a14:m>
                <a:r>
                  <a:rPr/>
                  <a:t>永真.</a:t>
                </a:r>
              </a:p>
              <a:p>
                <a:pPr lvl="0" indent="0" marL="0">
                  <a:buNone/>
                </a:pPr>
                <a:r>
                  <a:rPr/>
                  <a:t>由于</a:t>
                </a:r>
                <a14:m>
                  <m:oMath xmlns:m="http://schemas.openxmlformats.org/officeDocument/2006/math">
                    <m:r>
                      <m:t>A</m:t>
                    </m:r>
                    <m:r>
                      <m:rPr>
                        <m:sty m:val="p"/>
                      </m:rPr>
                      <m:t>↔</m:t>
                    </m:r>
                    <m:r>
                      <m:t>B</m:t>
                    </m:r>
                    <m:r>
                      <m:rPr>
                        <m:sty m:val="p"/>
                      </m:rPr>
                      <m:t>⇔</m:t>
                    </m:r>
                    <m:d>
                      <m:dPr>
                        <m:begChr m:val="("/>
                        <m:endChr m:val=")"/>
                        <m:sepChr m:val=""/>
                        <m:grow/>
                      </m:dPr>
                      <m:e>
                        <m:r>
                          <m:t>A</m:t>
                        </m:r>
                        <m:r>
                          <m:rPr>
                            <m:sty m:val="p"/>
                          </m:rPr>
                          <m:t>→</m:t>
                        </m:r>
                        <m:r>
                          <m:t>B</m:t>
                        </m:r>
                      </m:e>
                    </m:d>
                    <m:r>
                      <m:rPr>
                        <m:sty m:val="p"/>
                      </m:rPr>
                      <m:t>∧</m:t>
                    </m:r>
                    <m:d>
                      <m:dPr>
                        <m:begChr m:val="("/>
                        <m:endChr m:val=")"/>
                        <m:sepChr m:val=""/>
                        <m:grow/>
                      </m:dPr>
                      <m:e>
                        <m:r>
                          <m:t>B</m:t>
                        </m:r>
                        <m:r>
                          <m:rPr>
                            <m:sty m:val="p"/>
                          </m:rPr>
                          <m:t>→</m:t>
                        </m:r>
                        <m:r>
                          <m:t>A</m:t>
                        </m:r>
                      </m:e>
                    </m:d>
                  </m:oMath>
                </a14:m>
                <a:r>
                  <a:rPr/>
                  <a:t>, 故</a:t>
                </a:r>
                <a14:m>
                  <m:oMath xmlns:m="http://schemas.openxmlformats.org/officeDocument/2006/math">
                    <m:r>
                      <m:t>A</m:t>
                    </m:r>
                    <m:r>
                      <m:rPr>
                        <m:sty m:val="p"/>
                      </m:rPr>
                      <m:t>↔</m:t>
                    </m:r>
                    <m:r>
                      <m:t>B</m:t>
                    </m:r>
                  </m:oMath>
                </a14:m>
                <a:r>
                  <a:rPr/>
                  <a:t>为永真式, 即</a:t>
                </a:r>
                <a14:m>
                  <m:oMath xmlns:m="http://schemas.openxmlformats.org/officeDocument/2006/math">
                    <m:r>
                      <m:t>A</m:t>
                    </m:r>
                    <m:r>
                      <m:rPr>
                        <m:sty m:val="p"/>
                      </m:rPr>
                      <m:t>⇔</m:t>
                    </m:r>
                    <m:r>
                      <m:t>B</m:t>
                    </m:r>
                    <m:r>
                      <m:rPr>
                        <m:sty m:val="p"/>
                      </m:rPr>
                      <m:t>.</m:t>
                    </m:r>
                  </m:oMath>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蕴含式有以下性质:</a:t>
                </a:r>
              </a:p>
              <a:p>
                <a:pPr lvl="0" indent="-457200" marL="457200">
                  <a:buAutoNum type="arabicParenBoth"/>
                </a:pPr>
                <a:r>
                  <a:rPr/>
                  <a:t>设</a:t>
                </a:r>
                <a14:m>
                  <m:oMath xmlns:m="http://schemas.openxmlformats.org/officeDocument/2006/math">
                    <m:r>
                      <m:t>A</m:t>
                    </m:r>
                  </m:oMath>
                </a14:m>
                <a:r>
                  <a:rPr/>
                  <a:t>, </a:t>
                </a:r>
                <a14:m>
                  <m:oMath xmlns:m="http://schemas.openxmlformats.org/officeDocument/2006/math">
                    <m:r>
                      <m:t>B</m:t>
                    </m:r>
                  </m:oMath>
                </a14:m>
                <a:r>
                  <a:rPr/>
                  <a:t>为任意两个命题公式, 若</a:t>
                </a:r>
                <a14:m>
                  <m:oMath xmlns:m="http://schemas.openxmlformats.org/officeDocument/2006/math">
                    <m:r>
                      <m:t>A</m:t>
                    </m:r>
                    <m:r>
                      <m:rPr>
                        <m:sty m:val="p"/>
                      </m:rPr>
                      <m:t>⇒</m:t>
                    </m:r>
                    <m:r>
                      <m:t>B</m:t>
                    </m:r>
                  </m:oMath>
                </a14:m>
                <a:r>
                  <a:rPr/>
                  <a:t>且</a:t>
                </a:r>
                <a14:m>
                  <m:oMath xmlns:m="http://schemas.openxmlformats.org/officeDocument/2006/math">
                    <m:r>
                      <m:t>A</m:t>
                    </m:r>
                  </m:oMath>
                </a14:m>
                <a:r>
                  <a:rPr/>
                  <a:t>为永真式, 则</a:t>
                </a:r>
                <a14:m>
                  <m:oMath xmlns:m="http://schemas.openxmlformats.org/officeDocument/2006/math">
                    <m:r>
                      <m:t>B</m:t>
                    </m:r>
                  </m:oMath>
                </a14:m>
                <a:r>
                  <a:rPr/>
                  <a:t>必为永真式.</a:t>
                </a:r>
              </a:p>
              <a:p>
                <a:pPr lvl="0" indent="-457200" marL="457200">
                  <a:buAutoNum type="arabicParenBoth"/>
                </a:pPr>
                <a:r>
                  <a:rPr/>
                  <a:t>自反性. 对任意命题公式</a:t>
                </a:r>
                <a14:m>
                  <m:oMath xmlns:m="http://schemas.openxmlformats.org/officeDocument/2006/math">
                    <m:r>
                      <m:t>A</m:t>
                    </m:r>
                  </m:oMath>
                </a14:m>
                <a:r>
                  <a:rPr/>
                  <a:t>, 有</a:t>
                </a:r>
                <a14:m>
                  <m:oMath xmlns:m="http://schemas.openxmlformats.org/officeDocument/2006/math">
                    <m:r>
                      <m:t>A</m:t>
                    </m:r>
                    <m:r>
                      <m:rPr>
                        <m:sty m:val="p"/>
                      </m:rPr>
                      <m:t>⇒</m:t>
                    </m:r>
                    <m:r>
                      <m:t>A</m:t>
                    </m:r>
                  </m:oMath>
                </a14:m>
                <a:r>
                  <a:rPr/>
                  <a:t>.</a:t>
                </a:r>
              </a:p>
              <a:p>
                <a:pPr lvl="0" indent="-457200" marL="457200">
                  <a:buAutoNum type="arabicParenBoth"/>
                </a:pPr>
                <a:r>
                  <a:rPr/>
                  <a:t>传递性. 对任意命题公式</a:t>
                </a:r>
                <a14:m>
                  <m:oMath xmlns:m="http://schemas.openxmlformats.org/officeDocument/2006/math">
                    <m:r>
                      <m:t>A</m:t>
                    </m:r>
                  </m:oMath>
                </a14:m>
                <a:r>
                  <a:rPr/>
                  <a:t>, </a:t>
                </a:r>
                <a14:m>
                  <m:oMath xmlns:m="http://schemas.openxmlformats.org/officeDocument/2006/math">
                    <m:r>
                      <m:t>B</m:t>
                    </m:r>
                  </m:oMath>
                </a14:m>
                <a:r>
                  <a:rPr/>
                  <a:t>和</a:t>
                </a:r>
                <a14:m>
                  <m:oMath xmlns:m="http://schemas.openxmlformats.org/officeDocument/2006/math">
                    <m:r>
                      <m:t>C</m:t>
                    </m:r>
                  </m:oMath>
                </a14:m>
                <a:r>
                  <a:rPr/>
                  <a:t>, 若</a:t>
                </a:r>
                <a14:m>
                  <m:oMath xmlns:m="http://schemas.openxmlformats.org/officeDocument/2006/math">
                    <m:r>
                      <m:t>A</m:t>
                    </m:r>
                    <m:r>
                      <m:rPr>
                        <m:sty m:val="p"/>
                      </m:rPr>
                      <m:t>⇒</m:t>
                    </m:r>
                    <m:r>
                      <m:t>B</m:t>
                    </m:r>
                  </m:oMath>
                </a14:m>
                <a:r>
                  <a:rPr/>
                  <a:t>, </a:t>
                </a:r>
                <a14:m>
                  <m:oMath xmlns:m="http://schemas.openxmlformats.org/officeDocument/2006/math">
                    <m:r>
                      <m:t>B</m:t>
                    </m:r>
                    <m:r>
                      <m:rPr>
                        <m:sty m:val="p"/>
                      </m:rPr>
                      <m:t>⇒</m:t>
                    </m:r>
                    <m:r>
                      <m:t>C</m:t>
                    </m:r>
                  </m:oMath>
                </a14:m>
                <a:r>
                  <a:rPr/>
                  <a:t>, 则</a:t>
                </a:r>
                <a14:m>
                  <m:oMath xmlns:m="http://schemas.openxmlformats.org/officeDocument/2006/math">
                    <m:r>
                      <m:t>A</m:t>
                    </m:r>
                    <m:r>
                      <m:rPr>
                        <m:sty m:val="p"/>
                      </m:rPr>
                      <m:t>⇒</m:t>
                    </m:r>
                    <m:r>
                      <m:t>C</m:t>
                    </m:r>
                  </m:oMath>
                </a14:m>
                <a:r>
                  <a:rPr/>
                  <a:t>.</a:t>
                </a:r>
              </a:p>
              <a:p>
                <a:pPr lvl="0" indent="-457200" marL="457200">
                  <a:buAutoNum type="arabicParenBoth"/>
                </a:pPr>
                <a:r>
                  <a:rPr/>
                  <a:t>对任意命题公式</a:t>
                </a:r>
                <a14:m>
                  <m:oMath xmlns:m="http://schemas.openxmlformats.org/officeDocument/2006/math">
                    <m:r>
                      <m:t>A</m:t>
                    </m:r>
                  </m:oMath>
                </a14:m>
                <a:r>
                  <a:rPr/>
                  <a:t>, </a:t>
                </a:r>
                <a14:m>
                  <m:oMath xmlns:m="http://schemas.openxmlformats.org/officeDocument/2006/math">
                    <m:r>
                      <m:t>B</m:t>
                    </m:r>
                  </m:oMath>
                </a14:m>
                <a:r>
                  <a:rPr/>
                  <a:t>和</a:t>
                </a:r>
                <a14:m>
                  <m:oMath xmlns:m="http://schemas.openxmlformats.org/officeDocument/2006/math">
                    <m:r>
                      <m:t>C</m:t>
                    </m:r>
                  </m:oMath>
                </a14:m>
                <a:r>
                  <a:rPr/>
                  <a:t>, 若</a:t>
                </a:r>
                <a14:m>
                  <m:oMath xmlns:m="http://schemas.openxmlformats.org/officeDocument/2006/math">
                    <m:r>
                      <m:t>A</m:t>
                    </m:r>
                    <m:r>
                      <m:rPr>
                        <m:sty m:val="p"/>
                      </m:rPr>
                      <m:t>⇒</m:t>
                    </m:r>
                    <m:r>
                      <m:t>B</m:t>
                    </m:r>
                    <m:r>
                      <m:rPr>
                        <m:sty m:val="p"/>
                      </m:rPr>
                      <m:t>,</m:t>
                    </m:r>
                    <m:r>
                      <m:t>A</m:t>
                    </m:r>
                    <m:r>
                      <m:rPr>
                        <m:sty m:val="p"/>
                      </m:rPr>
                      <m:t>⇒</m:t>
                    </m:r>
                    <m:r>
                      <m:t>C</m:t>
                    </m:r>
                  </m:oMath>
                </a14:m>
                <a:r>
                  <a:rPr/>
                  <a:t>, 则</a:t>
                </a:r>
                <a14:m>
                  <m:oMath xmlns:m="http://schemas.openxmlformats.org/officeDocument/2006/math">
                    <m:r>
                      <m:t>A</m:t>
                    </m:r>
                    <m:r>
                      <m:rPr>
                        <m:sty m:val="p"/>
                      </m:rPr>
                      <m:t>⇒</m:t>
                    </m:r>
                    <m:d>
                      <m:dPr>
                        <m:begChr m:val="("/>
                        <m:endChr m:val=")"/>
                        <m:sepChr m:val=""/>
                        <m:grow/>
                      </m:dPr>
                      <m:e>
                        <m:r>
                          <m:t>B</m:t>
                        </m:r>
                        <m:r>
                          <m:rPr>
                            <m:sty m:val="p"/>
                          </m:rPr>
                          <m:t>∧</m:t>
                        </m:r>
                        <m:r>
                          <m:t>C</m:t>
                        </m:r>
                      </m:e>
                    </m:d>
                  </m:oMath>
                </a14:m>
                <a:r>
                  <a:rPr/>
                  <a:t>.</a:t>
                </a:r>
              </a:p>
              <a:p>
                <a:pPr lvl="0" indent="-457200" marL="457200">
                  <a:buAutoNum type="arabicParenBoth"/>
                </a:pPr>
                <a:r>
                  <a:rPr/>
                  <a:t>对任意命题公式</a:t>
                </a:r>
                <a14:m>
                  <m:oMath xmlns:m="http://schemas.openxmlformats.org/officeDocument/2006/math">
                    <m:r>
                      <m:t>A</m:t>
                    </m:r>
                  </m:oMath>
                </a14:m>
                <a:r>
                  <a:rPr/>
                  <a:t>, </a:t>
                </a:r>
                <a14:m>
                  <m:oMath xmlns:m="http://schemas.openxmlformats.org/officeDocument/2006/math">
                    <m:r>
                      <m:t>B</m:t>
                    </m:r>
                  </m:oMath>
                </a14:m>
                <a:r>
                  <a:rPr/>
                  <a:t>和</a:t>
                </a:r>
                <a14:m>
                  <m:oMath xmlns:m="http://schemas.openxmlformats.org/officeDocument/2006/math">
                    <m:r>
                      <m:t>C</m:t>
                    </m:r>
                  </m:oMath>
                </a14:m>
                <a:r>
                  <a:rPr/>
                  <a:t>, 若</a:t>
                </a:r>
                <a14:m>
                  <m:oMath xmlns:m="http://schemas.openxmlformats.org/officeDocument/2006/math">
                    <m:r>
                      <m:t>A</m:t>
                    </m:r>
                    <m:r>
                      <m:rPr>
                        <m:sty m:val="p"/>
                      </m:rPr>
                      <m:t>⇒</m:t>
                    </m:r>
                    <m:r>
                      <m:t>C</m:t>
                    </m:r>
                    <m:r>
                      <m:rPr>
                        <m:sty m:val="p"/>
                      </m:rPr>
                      <m:t>,</m:t>
                    </m:r>
                    <m:r>
                      <m:t>B</m:t>
                    </m:r>
                    <m:r>
                      <m:rPr>
                        <m:sty m:val="p"/>
                      </m:rPr>
                      <m:t>⇒</m:t>
                    </m:r>
                    <m:r>
                      <m:t>C</m:t>
                    </m:r>
                  </m:oMath>
                </a14:m>
                <a:r>
                  <a:rPr/>
                  <a:t>, 则</a:t>
                </a:r>
                <a14:m>
                  <m:oMath xmlns:m="http://schemas.openxmlformats.org/officeDocument/2006/math">
                    <m:d>
                      <m:dPr>
                        <m:begChr m:val="("/>
                        <m:endChr m:val=")"/>
                        <m:sepChr m:val=""/>
                        <m:grow/>
                      </m:dPr>
                      <m:e>
                        <m:r>
                          <m:t>A</m:t>
                        </m:r>
                        <m:r>
                          <m:rPr>
                            <m:sty m:val="p"/>
                          </m:rPr>
                          <m:t>∨</m:t>
                        </m:r>
                        <m:r>
                          <m:t>B</m:t>
                        </m:r>
                      </m:e>
                    </m:d>
                    <m:r>
                      <m:rPr>
                        <m:sty m:val="p"/>
                      </m:rPr>
                      <m:t>⇒</m:t>
                    </m:r>
                    <m:r>
                      <m:t>C</m:t>
                    </m:r>
                  </m:oMath>
                </a14:m>
                <a:r>
                  <a:rPr/>
                  <a:t>.</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离散数学中的数理逻辑主要包括命题逻辑和谓词逻辑(一阶逻辑).</a:t>
                </a:r>
              </a:p>
              <a:p>
                <a:pPr lvl="0" indent="0" marL="0">
                  <a:buNone/>
                </a:pPr>
                <a:r>
                  <a:rPr/>
                  <a:t>研究中心问题:推理.</a:t>
                </a:r>
              </a:p>
              <a:p>
                <a:pPr lvl="0" indent="0" marL="0">
                  <a:buNone/>
                </a:pPr>
                <a:r>
                  <a:rPr/>
                  <a:t>推理(前提</a:t>
                </a:r>
                <a14:m>
                  <m:oMath xmlns:m="http://schemas.openxmlformats.org/officeDocument/2006/math">
                    <m:r>
                      <m:rPr>
                        <m:sty m:val="p"/>
                      </m:rPr>
                      <m:t>→</m:t>
                    </m:r>
                  </m:oMath>
                </a14:m>
                <a:r>
                  <a:rPr/>
                  <a:t>结论)的基本要素是命题.</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pPr lvl="0" indent="0" marL="0">
              <a:buNone/>
            </a:pPr>
            <a:r>
              <a:rPr/>
              <a:t>联结词的完备集</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虽然联结词</a:t>
                </a:r>
                <a14:m>
                  <m:oMath xmlns:m="http://schemas.openxmlformats.org/officeDocument/2006/math">
                    <m:r>
                      <m:rPr>
                        <m:sty m:val="p"/>
                      </m:rPr>
                      <m:t>¬</m:t>
                    </m:r>
                  </m:oMath>
                </a14:m>
                <a:r>
                  <a:rPr/>
                  <a:t>, </a:t>
                </a:r>
                <a14:m>
                  <m:oMath xmlns:m="http://schemas.openxmlformats.org/officeDocument/2006/math">
                    <m:r>
                      <m:rPr>
                        <m:sty m:val="p"/>
                      </m:rPr>
                      <m:t>∧</m:t>
                    </m:r>
                  </m:oMath>
                </a14:m>
                <a:r>
                  <a:rPr/>
                  <a:t>, </a:t>
                </a:r>
                <a14:m>
                  <m:oMath xmlns:m="http://schemas.openxmlformats.org/officeDocument/2006/math">
                    <m:r>
                      <m:rPr>
                        <m:sty m:val="p"/>
                      </m:rPr>
                      <m:t>∨</m:t>
                    </m:r>
                  </m:oMath>
                </a14:m>
                <a:r>
                  <a:rPr/>
                  <a:t>, </a:t>
                </a:r>
                <a14:m>
                  <m:oMath xmlns:m="http://schemas.openxmlformats.org/officeDocument/2006/math">
                    <m:r>
                      <m:rPr>
                        <m:sty m:val="p"/>
                      </m:rPr>
                      <m:t>→</m:t>
                    </m:r>
                  </m:oMath>
                </a14:m>
                <a:r>
                  <a:rPr/>
                  <a:t>和</a:t>
                </a:r>
                <a14:m>
                  <m:oMath xmlns:m="http://schemas.openxmlformats.org/officeDocument/2006/math">
                    <m:r>
                      <m:rPr>
                        <m:sty m:val="p"/>
                      </m:rPr>
                      <m:t>↔</m:t>
                    </m:r>
                  </m:oMath>
                </a14:m>
                <a:r>
                  <a:rPr/>
                  <a:t>可以表示命题之间的任何关系, 可以等值表示任何命题公式, 但有时候不够简洁. 为此再定义4个联结词以作补充.</a:t>
                </a:r>
              </a:p>
              <a:p>
                <a:pPr lvl="0" indent="0" marL="0">
                  <a:buNone/>
                </a:pPr>
                <a:r>
                  <a:rPr/>
                  <a:t>1.异或联结词</a:t>
                </a:r>
              </a:p>
              <a:p>
                <a:pPr lvl="0" indent="0" marL="0">
                  <a:buNone/>
                </a:pPr>
                <a:r>
                  <a:rPr/>
                  <a:t>设</a:t>
                </a:r>
                <a14:m>
                  <m:oMath xmlns:m="http://schemas.openxmlformats.org/officeDocument/2006/math">
                    <m:r>
                      <m:t>p</m:t>
                    </m:r>
                  </m:oMath>
                </a14:m>
                <a:r>
                  <a:rPr/>
                  <a:t>和</a:t>
                </a:r>
                <a14:m>
                  <m:oMath xmlns:m="http://schemas.openxmlformats.org/officeDocument/2006/math">
                    <m:r>
                      <m:t>q</m:t>
                    </m:r>
                  </m:oMath>
                </a14:m>
                <a:r>
                  <a:rPr/>
                  <a:t>为命题, 复合命题“</a:t>
                </a:r>
                <a14:m>
                  <m:oMath xmlns:m="http://schemas.openxmlformats.org/officeDocument/2006/math">
                    <m:r>
                      <m:t>p</m:t>
                    </m:r>
                  </m:oMath>
                </a14:m>
                <a:r>
                  <a:rPr/>
                  <a:t>或</a:t>
                </a:r>
                <a14:m>
                  <m:oMath xmlns:m="http://schemas.openxmlformats.org/officeDocument/2006/math">
                    <m:r>
                      <m:t>q</m:t>
                    </m:r>
                  </m:oMath>
                </a14:m>
                <a:r>
                  <a:rPr/>
                  <a:t>有且仅有一个成立”称为</a:t>
                </a:r>
                <a14:m>
                  <m:oMath xmlns:m="http://schemas.openxmlformats.org/officeDocument/2006/math">
                    <m:r>
                      <m:t>p</m:t>
                    </m:r>
                  </m:oMath>
                </a14:m>
                <a:r>
                  <a:rPr/>
                  <a:t>和</a:t>
                </a:r>
                <a14:m>
                  <m:oMath xmlns:m="http://schemas.openxmlformats.org/officeDocument/2006/math">
                    <m:r>
                      <m:t>q</m:t>
                    </m:r>
                  </m:oMath>
                </a14:m>
                <a:r>
                  <a:rPr/>
                  <a:t>的异或式复合命题, 记作</a:t>
                </a:r>
                <a14:m>
                  <m:oMath xmlns:m="http://schemas.openxmlformats.org/officeDocument/2006/math">
                    <m:r>
                      <m:t>p</m:t>
                    </m:r>
                    <m:r>
                      <m:rPr>
                        <m:sty m:val="p"/>
                      </m:rPr>
                      <m:t>⊕</m:t>
                    </m:r>
                    <m:r>
                      <m:t>q</m:t>
                    </m:r>
                  </m:oMath>
                </a14:m>
                <a:r>
                  <a:rPr/>
                  <a:t> (或</a:t>
                </a:r>
                <a14:m>
                  <m:oMath xmlns:m="http://schemas.openxmlformats.org/officeDocument/2006/math">
                    <m:r>
                      <m:rPr>
                        <m:sty m:val="p"/>
                      </m:rPr>
                      <m:t>↮</m:t>
                    </m:r>
                  </m:oMath>
                </a14:m>
                <a:r>
                  <a:rPr/>
                  <a:t>). 符号</a:t>
                </a:r>
                <a14:m>
                  <m:oMath xmlns:m="http://schemas.openxmlformats.org/officeDocument/2006/math">
                    <m:r>
                      <m:rPr>
                        <m:sty m:val="p"/>
                      </m:rPr>
                      <m:t>⊕</m:t>
                    </m:r>
                  </m:oMath>
                </a14:m>
                <a:r>
                  <a:rPr/>
                  <a:t>称为</a:t>
                </a:r>
                <a:r>
                  <a:rPr b="1"/>
                  <a:t>异或联结词</a:t>
                </a:r>
                <a:r>
                  <a:rPr/>
                  <a:t>(不可兼析取联结词).</a:t>
                </a:r>
              </a:p>
              <a:p>
                <a:pPr lvl="0" indent="0" marL="0">
                  <a:buNone/>
                </a:pPr>
                <a:r>
                  <a:rPr/>
                  <a:t>复合命题</a:t>
                </a:r>
                <a14:m>
                  <m:oMath xmlns:m="http://schemas.openxmlformats.org/officeDocument/2006/math">
                    <m:r>
                      <m:t>p</m:t>
                    </m:r>
                    <m:r>
                      <m:rPr>
                        <m:sty m:val="p"/>
                      </m:rPr>
                      <m:t>⊕</m:t>
                    </m:r>
                    <m:r>
                      <m:t>q</m:t>
                    </m:r>
                  </m:oMath>
                </a14:m>
                <a:r>
                  <a:rPr/>
                  <a:t>的真值由下表给出. </a:t>
                </a:r>
                <a14:m>
                  <m:oMath xmlns:m="http://schemas.openxmlformats.org/officeDocument/2006/math">
                    <m:r>
                      <m:t>p</m:t>
                    </m:r>
                    <m:r>
                      <m:rPr>
                        <m:sty m:val="p"/>
                      </m:rPr>
                      <m:t>⊕</m:t>
                    </m:r>
                    <m:r>
                      <m:t>q</m:t>
                    </m:r>
                  </m:oMath>
                </a14:m>
                <a:r>
                  <a:rPr/>
                  <a:t>真值为真当且仅当</a:t>
                </a:r>
                <a14:m>
                  <m:oMath xmlns:m="http://schemas.openxmlformats.org/officeDocument/2006/math">
                    <m:r>
                      <m:t>p</m:t>
                    </m:r>
                  </m:oMath>
                </a14:m>
                <a:r>
                  <a:rPr/>
                  <a:t>, </a:t>
                </a:r>
                <a14:m>
                  <m:oMath xmlns:m="http://schemas.openxmlformats.org/officeDocument/2006/math">
                    <m:r>
                      <m:t>q</m:t>
                    </m:r>
                  </m:oMath>
                </a14:m>
                <a:r>
                  <a:rPr/>
                  <a:t>有且仅有一个为真.</a:t>
                </a:r>
              </a:p>
              <a:p>
                <a:pPr lvl="0" indent="0" marL="0">
                  <a:buNone/>
                </a:pPr>
                <a:r>
                  <a:rPr/>
                  <a:t> </a:t>
                </a:r>
              </a:p>
              <a:p>
                <a:pPr lvl="0" indent="0" marL="0">
                  <a:buNone/>
                </a:pPr>
                <a14:m>
                  <m:oMathPara xmlns:m="http://schemas.openxmlformats.org/officeDocument/2006/math">
                    <m:oMathParaPr>
                      <m:jc m:val="center"/>
                    </m:oMathParaPr>
                    <m:oMath>
                      <m:m>
                        <m:mPr>
                          <m:baseJc m:val="center"/>
                          <m:plcHide m:val="1"/>
                          <m:mcs>
                            <m:mc>
                              <m:mcPr>
                                <m:mcJc m:val="center"/>
                                <m:count m:val="1"/>
                              </m:mcPr>
                            </m:mc>
                            <m:mc>
                              <m:mcPr>
                                <m:mcJc m:val="center"/>
                                <m:count m:val="1"/>
                              </m:mcPr>
                            </m:mc>
                            <m:mc>
                              <m:mcPr>
                                <m:mcJc m:val="center"/>
                                <m:count m:val="1"/>
                              </m:mcPr>
                            </m:mc>
                          </m:mcs>
                        </m:mPr>
                        <m:mr>
                          <m:e>
                            <m:r>
                              <m:t>p</m:t>
                            </m:r>
                          </m:e>
                          <m:e>
                            <m:r>
                              <m:t>q</m:t>
                            </m:r>
                          </m:e>
                          <m:e>
                            <m:r>
                              <m:t>p</m:t>
                            </m:r>
                            <m:r>
                              <m:rPr>
                                <m:sty m:val="p"/>
                              </m:rPr>
                              <m:t>⊕</m:t>
                            </m:r>
                            <m:r>
                              <m:t>q</m:t>
                            </m:r>
                          </m:e>
                        </m:mr>
                        <m:mr>
                          <m:e>
                            <m:r>
                              <m:t>0</m:t>
                            </m:r>
                          </m:e>
                          <m:e>
                            <m:r>
                              <m:t>0</m:t>
                            </m:r>
                          </m:e>
                          <m:e>
                            <m:r>
                              <m:t>0</m:t>
                            </m:r>
                          </m:e>
                        </m:mr>
                        <m:mr>
                          <m:e>
                            <m:r>
                              <m:t>0</m:t>
                            </m:r>
                          </m:e>
                          <m:e>
                            <m:r>
                              <m:t>1</m:t>
                            </m:r>
                          </m:e>
                          <m:e>
                            <m:r>
                              <m:t>1</m:t>
                            </m:r>
                          </m:e>
                        </m:mr>
                        <m:mr>
                          <m:e>
                            <m:r>
                              <m:t>1</m:t>
                            </m:r>
                          </m:e>
                          <m:e>
                            <m:r>
                              <m:t>0</m:t>
                            </m:r>
                          </m:e>
                          <m:e>
                            <m:r>
                              <m:t>1</m:t>
                            </m:r>
                          </m:e>
                        </m:mr>
                        <m:mr>
                          <m:e>
                            <m:r>
                              <m:t>1</m:t>
                            </m:r>
                          </m:e>
                          <m:e>
                            <m:r>
                              <m:t>1</m:t>
                            </m:r>
                          </m:e>
                          <m:e>
                            <m:r>
                              <m:t>0</m:t>
                            </m:r>
                          </m:e>
                        </m:mr>
                      </m:m>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例:</a:t>
                </a:r>
              </a:p>
              <a:p>
                <a:pPr lvl="0" indent="-457200" marL="457200">
                  <a:buAutoNum type="arabicParenBoth"/>
                </a:pPr>
                <a:r>
                  <a:rPr/>
                  <a:t>他明天或者后天去百货商店.</a:t>
                </a:r>
              </a:p>
              <a:p>
                <a:pPr lvl="0" indent="0" marL="0">
                  <a:buNone/>
                </a:pPr>
                <a:r>
                  <a:rPr/>
                  <a:t>设</a:t>
                </a:r>
                <a14:m>
                  <m:oMath xmlns:m="http://schemas.openxmlformats.org/officeDocument/2006/math">
                    <m:r>
                      <m:t>p</m:t>
                    </m:r>
                  </m:oMath>
                </a14:m>
                <a:r>
                  <a:rPr/>
                  <a:t>: 他明天去百货商店, </a:t>
                </a:r>
                <a14:m>
                  <m:oMath xmlns:m="http://schemas.openxmlformats.org/officeDocument/2006/math">
                    <m:r>
                      <m:t>q</m:t>
                    </m:r>
                  </m:oMath>
                </a14:m>
                <a:r>
                  <a:rPr/>
                  <a:t>: 他后天去百货商店, 于是(1)可符号化为</a:t>
                </a:r>
                <a14:m>
                  <m:oMath xmlns:m="http://schemas.openxmlformats.org/officeDocument/2006/math">
                    <m:r>
                      <m:t>p</m:t>
                    </m:r>
                    <m:r>
                      <m:rPr>
                        <m:sty m:val="p"/>
                      </m:rPr>
                      <m:t>⊕</m:t>
                    </m:r>
                    <m:r>
                      <m:t>q</m:t>
                    </m:r>
                  </m:oMath>
                </a14:m>
                <a:r>
                  <a:rPr/>
                  <a:t>.</a:t>
                </a:r>
              </a:p>
              <a:p>
                <a:pPr lvl="0" indent="-457200" marL="457200">
                  <a:buAutoNum startAt="2" type="arabicParenBoth"/>
                </a:pPr>
                <a:r>
                  <a:rPr/>
                  <a:t>他如今不是在上海就是在杭州.</a:t>
                </a:r>
              </a:p>
              <a:p>
                <a:pPr lvl="0" indent="0" marL="0">
                  <a:buNone/>
                </a:pPr>
                <a:r>
                  <a:rPr/>
                  <a:t>设</a:t>
                </a:r>
                <a14:m>
                  <m:oMath xmlns:m="http://schemas.openxmlformats.org/officeDocument/2006/math">
                    <m:r>
                      <m:t>p</m:t>
                    </m:r>
                  </m:oMath>
                </a14:m>
                <a:r>
                  <a:rPr/>
                  <a:t>: 他如今在上海, </a:t>
                </a:r>
                <a14:m>
                  <m:oMath xmlns:m="http://schemas.openxmlformats.org/officeDocument/2006/math">
                    <m:r>
                      <m:t>q</m:t>
                    </m:r>
                  </m:oMath>
                </a14:m>
                <a:r>
                  <a:rPr/>
                  <a:t>: 他如今在杭州, 于是(2)可符号化为</a:t>
                </a:r>
                <a14:m>
                  <m:oMath xmlns:m="http://schemas.openxmlformats.org/officeDocument/2006/math">
                    <m:r>
                      <m:t>p</m:t>
                    </m:r>
                    <m:r>
                      <m:rPr>
                        <m:sty m:val="p"/>
                      </m:rPr>
                      <m:t>⊕</m:t>
                    </m:r>
                    <m:r>
                      <m:t>q</m:t>
                    </m:r>
                  </m:oMath>
                </a14:m>
                <a:r>
                  <a:rPr/>
                  <a:t>.</a:t>
                </a:r>
              </a:p>
              <a:p>
                <a:pPr lvl="0" indent="0" marL="0">
                  <a:buNone/>
                </a:pPr>
                <a:r>
                  <a:rPr/>
                  <a:t> </a:t>
                </a:r>
              </a:p>
              <a:p>
                <a:pPr lvl="0" indent="0" marL="0">
                  <a:buNone/>
                </a:pPr>
                <a:r>
                  <a:rPr/>
                  <a:t>由异或联结词的定义可知:</a:t>
                </a:r>
              </a:p>
              <a:p>
                <a:pPr lvl="0" indent="0" marL="0">
                  <a:buNone/>
                </a:pPr>
                <a14:m>
                  <m:oMathPara xmlns:m="http://schemas.openxmlformats.org/officeDocument/2006/math">
                    <m:oMathParaPr>
                      <m:jc m:val="center"/>
                    </m:oMathParaPr>
                    <m:oMath>
                      <m:r>
                        <m:t>p</m:t>
                      </m:r>
                      <m:r>
                        <m:rPr>
                          <m:sty m:val="p"/>
                        </m:rPr>
                        <m:t>⊕</m:t>
                      </m:r>
                      <m:r>
                        <m:t>q</m:t>
                      </m:r>
                      <m:r>
                        <m:rPr>
                          <m:sty m:val="p"/>
                        </m:rPr>
                        <m:t>⇔</m:t>
                      </m:r>
                      <m:r>
                        <m:rPr>
                          <m:sty m:val="p"/>
                        </m:rPr>
                        <m:t>¬</m:t>
                      </m:r>
                      <m:d>
                        <m:dPr>
                          <m:begChr m:val="("/>
                          <m:endChr m:val=")"/>
                          <m:sepChr m:val=""/>
                          <m:grow/>
                        </m:dPr>
                        <m:e>
                          <m:r>
                            <m:t>p</m:t>
                          </m:r>
                          <m:r>
                            <m:rPr>
                              <m:sty m:val="p"/>
                            </m:rPr>
                            <m:t>↔</m:t>
                          </m:r>
                          <m:r>
                            <m:t>q</m:t>
                          </m:r>
                        </m:e>
                      </m:d>
                      <m:r>
                        <m:rPr>
                          <m:sty m:val="p"/>
                        </m:rPr>
                        <m:t>.</m:t>
                      </m:r>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异或联结词有以下性质:</a:t>
                </a:r>
              </a:p>
              <a:p>
                <a:pPr lvl="0" indent="-457200" marL="457200">
                  <a:buAutoNum type="arabicParenBoth"/>
                </a:pPr>
                <a14:m>
                  <m:oMath xmlns:m="http://schemas.openxmlformats.org/officeDocument/2006/math">
                    <m:r>
                      <m:t>p</m:t>
                    </m:r>
                    <m:r>
                      <m:rPr>
                        <m:sty m:val="p"/>
                      </m:rPr>
                      <m:t>⊕</m:t>
                    </m:r>
                    <m:r>
                      <m:t>q</m:t>
                    </m:r>
                    <m:r>
                      <m:rPr>
                        <m:sty m:val="p"/>
                      </m:rPr>
                      <m:t>⇔</m:t>
                    </m:r>
                    <m:r>
                      <m:t>q</m:t>
                    </m:r>
                    <m:r>
                      <m:rPr>
                        <m:sty m:val="p"/>
                      </m:rPr>
                      <m:t>⊕</m:t>
                    </m:r>
                    <m:r>
                      <m:t>p</m:t>
                    </m:r>
                  </m:oMath>
                </a14:m>
              </a:p>
              <a:p>
                <a:pPr lvl="0" indent="-457200" marL="457200">
                  <a:buAutoNum type="arabicParenBoth"/>
                </a:pPr>
                <a14:m>
                  <m:oMath xmlns:m="http://schemas.openxmlformats.org/officeDocument/2006/math">
                    <m:d>
                      <m:dPr>
                        <m:begChr m:val="("/>
                        <m:endChr m:val=")"/>
                        <m:sepChr m:val=""/>
                        <m:grow/>
                      </m:dPr>
                      <m:e>
                        <m:r>
                          <m:t>p</m:t>
                        </m:r>
                        <m:r>
                          <m:rPr>
                            <m:sty m:val="p"/>
                          </m:rPr>
                          <m:t>⊕</m:t>
                        </m:r>
                        <m:r>
                          <m:t>q</m:t>
                        </m:r>
                      </m:e>
                    </m:d>
                    <m:r>
                      <m:rPr>
                        <m:sty m:val="p"/>
                      </m:rPr>
                      <m:t>⊕</m:t>
                    </m:r>
                    <m:r>
                      <m:t>r</m:t>
                    </m:r>
                    <m:r>
                      <m:rPr>
                        <m:sty m:val="p"/>
                      </m:rPr>
                      <m:t>⇔</m:t>
                    </m:r>
                    <m:r>
                      <m:t>p</m:t>
                    </m:r>
                    <m:r>
                      <m:rPr>
                        <m:sty m:val="p"/>
                      </m:rPr>
                      <m:t>⊕</m:t>
                    </m:r>
                    <m:d>
                      <m:dPr>
                        <m:begChr m:val="("/>
                        <m:endChr m:val=")"/>
                        <m:sepChr m:val=""/>
                        <m:grow/>
                      </m:dPr>
                      <m:e>
                        <m:r>
                          <m:t>q</m:t>
                        </m:r>
                        <m:r>
                          <m:rPr>
                            <m:sty m:val="p"/>
                          </m:rPr>
                          <m:t>⊕</m:t>
                        </m:r>
                        <m:r>
                          <m:t>r</m:t>
                        </m:r>
                      </m:e>
                    </m:d>
                  </m:oMath>
                </a14:m>
              </a:p>
              <a:p>
                <a:pPr lvl="0" indent="-457200" marL="457200">
                  <a:buAutoNum type="arabicParenBoth"/>
                </a:pPr>
                <a14:m>
                  <m:oMath xmlns:m="http://schemas.openxmlformats.org/officeDocument/2006/math">
                    <m:r>
                      <m:t>p</m:t>
                    </m:r>
                    <m:r>
                      <m:rPr>
                        <m:sty m:val="p"/>
                      </m:rPr>
                      <m:t>∧</m:t>
                    </m:r>
                    <m:d>
                      <m:dPr>
                        <m:begChr m:val="("/>
                        <m:endChr m:val=")"/>
                        <m:sepChr m:val=""/>
                        <m:grow/>
                      </m:dPr>
                      <m:e>
                        <m:r>
                          <m:t>q</m:t>
                        </m:r>
                        <m:r>
                          <m:rPr>
                            <m:sty m:val="p"/>
                          </m:rPr>
                          <m:t>⊕</m:t>
                        </m:r>
                        <m:r>
                          <m:t>r</m:t>
                        </m:r>
                      </m:e>
                    </m:d>
                    <m:r>
                      <m:rPr>
                        <m:sty m:val="p"/>
                      </m:rPr>
                      <m:t>⇔</m:t>
                    </m:r>
                    <m:d>
                      <m:dPr>
                        <m:begChr m:val="("/>
                        <m:endChr m:val=")"/>
                        <m:sepChr m:val=""/>
                        <m:grow/>
                      </m:dPr>
                      <m:e>
                        <m:r>
                          <m:t>p</m:t>
                        </m:r>
                        <m:r>
                          <m:rPr>
                            <m:sty m:val="p"/>
                          </m:rPr>
                          <m:t>∧</m:t>
                        </m:r>
                        <m:r>
                          <m:t>q</m:t>
                        </m:r>
                      </m:e>
                    </m:d>
                    <m:r>
                      <m:rPr>
                        <m:sty m:val="p"/>
                      </m:rPr>
                      <m:t>⊕</m:t>
                    </m:r>
                    <m:d>
                      <m:dPr>
                        <m:begChr m:val="("/>
                        <m:endChr m:val=")"/>
                        <m:sepChr m:val=""/>
                        <m:grow/>
                      </m:dPr>
                      <m:e>
                        <m:r>
                          <m:t>p</m:t>
                        </m:r>
                        <m:r>
                          <m:rPr>
                            <m:sty m:val="p"/>
                          </m:rPr>
                          <m:t>∧</m:t>
                        </m:r>
                        <m:r>
                          <m:t>r</m:t>
                        </m:r>
                      </m:e>
                    </m:d>
                  </m:oMath>
                </a14:m>
              </a:p>
              <a:p>
                <a:pPr lvl="0" indent="-457200" marL="457200">
                  <a:buAutoNum type="arabicParenBoth"/>
                </a:pPr>
                <a14:m>
                  <m:oMath xmlns:m="http://schemas.openxmlformats.org/officeDocument/2006/math">
                    <m:r>
                      <m:t>p</m:t>
                    </m:r>
                    <m:r>
                      <m:rPr>
                        <m:sty m:val="p"/>
                      </m:rPr>
                      <m:t>⊕</m:t>
                    </m:r>
                    <m:r>
                      <m:t>q</m:t>
                    </m:r>
                    <m:r>
                      <m:rPr>
                        <m:sty m:val="p"/>
                      </m:rPr>
                      <m:t>⇔</m:t>
                    </m:r>
                    <m:d>
                      <m:dPr>
                        <m:begChr m:val="("/>
                        <m:endChr m:val=")"/>
                        <m:sepChr m:val=""/>
                        <m:grow/>
                      </m:dPr>
                      <m:e>
                        <m:r>
                          <m:t>p</m:t>
                        </m:r>
                        <m:r>
                          <m:rPr>
                            <m:sty m:val="p"/>
                          </m:rPr>
                          <m:t>∧</m:t>
                        </m:r>
                        <m:r>
                          <m:rPr>
                            <m:sty m:val="p"/>
                          </m:rPr>
                          <m:t>¬</m:t>
                        </m:r>
                        <m:r>
                          <m:t>q</m:t>
                        </m:r>
                      </m:e>
                    </m:d>
                    <m:r>
                      <m:rPr>
                        <m:sty m:val="p"/>
                      </m:rPr>
                      <m:t>∨</m:t>
                    </m:r>
                    <m:d>
                      <m:dPr>
                        <m:begChr m:val="("/>
                        <m:endChr m:val=")"/>
                        <m:sepChr m:val=""/>
                        <m:grow/>
                      </m:dPr>
                      <m:e>
                        <m:r>
                          <m:rPr>
                            <m:sty m:val="p"/>
                          </m:rPr>
                          <m:t>¬</m:t>
                        </m:r>
                        <m:r>
                          <m:t>p</m:t>
                        </m:r>
                        <m:r>
                          <m:rPr>
                            <m:sty m:val="p"/>
                          </m:rPr>
                          <m:t>∧</m:t>
                        </m:r>
                        <m:r>
                          <m:t>q</m:t>
                        </m:r>
                      </m:e>
                    </m:d>
                  </m:oMath>
                </a14:m>
              </a:p>
              <a:p>
                <a:pPr lvl="0" indent="-457200" marL="457200">
                  <a:buAutoNum type="arabicParenBoth"/>
                </a:pPr>
                <a14:m>
                  <m:oMath xmlns:m="http://schemas.openxmlformats.org/officeDocument/2006/math">
                    <m:d>
                      <m:dPr>
                        <m:begChr m:val="("/>
                        <m:endChr m:val=")"/>
                        <m:sepChr m:val=""/>
                        <m:grow/>
                      </m:dPr>
                      <m:e>
                        <m:r>
                          <m:t>p</m:t>
                        </m:r>
                        <m:r>
                          <m:rPr>
                            <m:sty m:val="p"/>
                          </m:rPr>
                          <m:t>⊕</m:t>
                        </m:r>
                        <m:r>
                          <m:t>q</m:t>
                        </m:r>
                      </m:e>
                    </m:d>
                    <m:r>
                      <m:rPr>
                        <m:sty m:val="p"/>
                      </m:rPr>
                      <m:t>⇔</m:t>
                    </m:r>
                    <m:r>
                      <m:rPr>
                        <m:sty m:val="p"/>
                      </m:rPr>
                      <m:t>¬</m:t>
                    </m:r>
                    <m:d>
                      <m:dPr>
                        <m:begChr m:val="("/>
                        <m:endChr m:val=")"/>
                        <m:sepChr m:val=""/>
                        <m:grow/>
                      </m:dPr>
                      <m:e>
                        <m:r>
                          <m:t>p</m:t>
                        </m:r>
                        <m:r>
                          <m:rPr>
                            <m:sty m:val="p"/>
                          </m:rPr>
                          <m:t>↔</m:t>
                        </m:r>
                        <m:r>
                          <m:t>q</m:t>
                        </m:r>
                      </m:e>
                    </m:d>
                  </m:oMath>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2.条件非联结词</a:t>
                </a:r>
              </a:p>
              <a:p>
                <a:pPr lvl="0" indent="0" marL="0">
                  <a:buNone/>
                </a:pPr>
                <a:r>
                  <a:rPr/>
                  <a:t>设</a:t>
                </a:r>
                <a14:m>
                  <m:oMath xmlns:m="http://schemas.openxmlformats.org/officeDocument/2006/math">
                    <m:r>
                      <m:t>p</m:t>
                    </m:r>
                  </m:oMath>
                </a14:m>
                <a:r>
                  <a:rPr/>
                  <a:t>和</a:t>
                </a:r>
                <a14:m>
                  <m:oMath xmlns:m="http://schemas.openxmlformats.org/officeDocument/2006/math">
                    <m:r>
                      <m:t>q</m:t>
                    </m:r>
                  </m:oMath>
                </a14:m>
                <a:r>
                  <a:rPr/>
                  <a:t>为命题, 复合命题“如果</a:t>
                </a:r>
                <a14:m>
                  <m:oMath xmlns:m="http://schemas.openxmlformats.org/officeDocument/2006/math">
                    <m:r>
                      <m:t>p</m:t>
                    </m:r>
                  </m:oMath>
                </a14:m>
                <a:r>
                  <a:rPr/>
                  <a:t>则</a:t>
                </a:r>
                <a14:m>
                  <m:oMath xmlns:m="http://schemas.openxmlformats.org/officeDocument/2006/math">
                    <m:r>
                      <m:t>q</m:t>
                    </m:r>
                  </m:oMath>
                </a14:m>
                <a:r>
                  <a:rPr/>
                  <a:t>的否定”称为</a:t>
                </a:r>
                <a14:m>
                  <m:oMath xmlns:m="http://schemas.openxmlformats.org/officeDocument/2006/math">
                    <m:r>
                      <m:t>p</m:t>
                    </m:r>
                  </m:oMath>
                </a14:m>
                <a:r>
                  <a:rPr/>
                  <a:t>和</a:t>
                </a:r>
                <a14:m>
                  <m:oMath xmlns:m="http://schemas.openxmlformats.org/officeDocument/2006/math">
                    <m:r>
                      <m:t>q</m:t>
                    </m:r>
                  </m:oMath>
                </a14:m>
                <a:r>
                  <a:rPr/>
                  <a:t>的条件非式复合命题, 记作</a:t>
                </a:r>
                <a14:m>
                  <m:oMath xmlns:m="http://schemas.openxmlformats.org/officeDocument/2006/math">
                    <m:r>
                      <m:t>p</m:t>
                    </m:r>
                    <m:r>
                      <m:rPr>
                        <m:sty m:val="p"/>
                      </m:rPr>
                      <m:t>↛</m:t>
                    </m:r>
                    <m:r>
                      <m:t>q</m:t>
                    </m:r>
                  </m:oMath>
                </a14:m>
                <a:r>
                  <a:rPr/>
                  <a:t>. 符号</a:t>
                </a:r>
                <a14:m>
                  <m:oMath xmlns:m="http://schemas.openxmlformats.org/officeDocument/2006/math">
                    <m:r>
                      <m:rPr>
                        <m:sty m:val="p"/>
                      </m:rPr>
                      <m:t>↛</m:t>
                    </m:r>
                  </m:oMath>
                </a14:m>
                <a:r>
                  <a:rPr/>
                  <a:t>称为</a:t>
                </a:r>
                <a:r>
                  <a:rPr b="1"/>
                  <a:t>条件非联结词</a:t>
                </a:r>
                <a:r>
                  <a:rPr/>
                  <a:t>.</a:t>
                </a:r>
              </a:p>
              <a:p>
                <a:pPr lvl="0" indent="0" marL="0">
                  <a:buNone/>
                </a:pPr>
                <a:r>
                  <a:rPr/>
                  <a:t>复合命题</a:t>
                </a:r>
                <a14:m>
                  <m:oMath xmlns:m="http://schemas.openxmlformats.org/officeDocument/2006/math">
                    <m:r>
                      <m:t>p</m:t>
                    </m:r>
                    <m:r>
                      <m:rPr>
                        <m:sty m:val="p"/>
                      </m:rPr>
                      <m:t>↛</m:t>
                    </m:r>
                    <m:r>
                      <m:t>q</m:t>
                    </m:r>
                  </m:oMath>
                </a14:m>
                <a:r>
                  <a:rPr/>
                  <a:t>的真值由下表给出.</a:t>
                </a:r>
                <a14:m>
                  <m:oMath xmlns:m="http://schemas.openxmlformats.org/officeDocument/2006/math">
                    <m:r>
                      <m:t>p</m:t>
                    </m:r>
                    <m:r>
                      <m:rPr>
                        <m:sty m:val="p"/>
                      </m:rPr>
                      <m:t>↛</m:t>
                    </m:r>
                    <m:r>
                      <m:t>q</m:t>
                    </m:r>
                  </m:oMath>
                </a14:m>
                <a:r>
                  <a:rPr/>
                  <a:t>真值为真当且仅当时</a:t>
                </a:r>
                <a14:m>
                  <m:oMath xmlns:m="http://schemas.openxmlformats.org/officeDocument/2006/math">
                    <m:r>
                      <m:t>p</m:t>
                    </m:r>
                  </m:oMath>
                </a14:m>
                <a:r>
                  <a:rPr/>
                  <a:t>为真, </a:t>
                </a:r>
                <a14:m>
                  <m:oMath xmlns:m="http://schemas.openxmlformats.org/officeDocument/2006/math">
                    <m:r>
                      <m:t>q</m:t>
                    </m:r>
                  </m:oMath>
                </a14:m>
                <a:r>
                  <a:rPr/>
                  <a:t>为假.</a:t>
                </a:r>
              </a:p>
              <a:p>
                <a:pPr lvl="0" indent="0" marL="0">
                  <a:buNone/>
                </a:pPr>
                <a:r>
                  <a:rPr/>
                  <a:t> </a:t>
                </a:r>
              </a:p>
              <a:p>
                <a:pPr lvl="0" indent="0" marL="0">
                  <a:buNone/>
                </a:pPr>
                <a14:m>
                  <m:oMathPara xmlns:m="http://schemas.openxmlformats.org/officeDocument/2006/math">
                    <m:oMathParaPr>
                      <m:jc m:val="center"/>
                    </m:oMathParaPr>
                    <m:oMath>
                      <m:m>
                        <m:mPr>
                          <m:baseJc m:val="center"/>
                          <m:plcHide m:val="1"/>
                          <m:mcs>
                            <m:mc>
                              <m:mcPr>
                                <m:mcJc m:val="center"/>
                                <m:count m:val="1"/>
                              </m:mcPr>
                            </m:mc>
                            <m:mc>
                              <m:mcPr>
                                <m:mcJc m:val="center"/>
                                <m:count m:val="1"/>
                              </m:mcPr>
                            </m:mc>
                            <m:mc>
                              <m:mcPr>
                                <m:mcJc m:val="center"/>
                                <m:count m:val="1"/>
                              </m:mcPr>
                            </m:mc>
                          </m:mcs>
                        </m:mPr>
                        <m:mr>
                          <m:e>
                            <m:r>
                              <m:t>p</m:t>
                            </m:r>
                          </m:e>
                          <m:e>
                            <m:r>
                              <m:t>q</m:t>
                            </m:r>
                          </m:e>
                          <m:e>
                            <m:r>
                              <m:t>p</m:t>
                            </m:r>
                            <m:r>
                              <m:rPr>
                                <m:sty m:val="p"/>
                              </m:rPr>
                              <m:t>↛</m:t>
                            </m:r>
                            <m:r>
                              <m:t>q</m:t>
                            </m:r>
                          </m:e>
                        </m:mr>
                        <m:mr>
                          <m:e>
                            <m:r>
                              <m:t>0</m:t>
                            </m:r>
                          </m:e>
                          <m:e>
                            <m:r>
                              <m:t>0</m:t>
                            </m:r>
                          </m:e>
                          <m:e>
                            <m:r>
                              <m:t>0</m:t>
                            </m:r>
                          </m:e>
                        </m:mr>
                        <m:mr>
                          <m:e>
                            <m:r>
                              <m:t>0</m:t>
                            </m:r>
                          </m:e>
                          <m:e>
                            <m:r>
                              <m:t>1</m:t>
                            </m:r>
                          </m:e>
                          <m:e>
                            <m:r>
                              <m:t>0</m:t>
                            </m:r>
                          </m:e>
                        </m:mr>
                        <m:mr>
                          <m:e>
                            <m:r>
                              <m:t>1</m:t>
                            </m:r>
                          </m:e>
                          <m:e>
                            <m:r>
                              <m:t>0</m:t>
                            </m:r>
                          </m:e>
                          <m:e>
                            <m:r>
                              <m:t>1</m:t>
                            </m:r>
                          </m:e>
                        </m:mr>
                        <m:mr>
                          <m:e>
                            <m:r>
                              <m:t>1</m:t>
                            </m:r>
                          </m:e>
                          <m:e>
                            <m:r>
                              <m:t>1</m:t>
                            </m:r>
                          </m:e>
                          <m:e>
                            <m:r>
                              <m:t>0</m:t>
                            </m:r>
                          </m:e>
                        </m:mr>
                      </m:m>
                    </m:oMath>
                  </m:oMathPara>
                </a14:m>
              </a:p>
              <a:p>
                <a:pPr lvl="0" indent="0" marL="0">
                  <a:buNone/>
                </a:pPr>
                <a:r>
                  <a:rPr/>
                  <a:t> </a:t>
                </a:r>
              </a:p>
              <a:p>
                <a:pPr lvl="0" indent="0" marL="0">
                  <a:buNone/>
                </a:pPr>
                <a:r>
                  <a:rPr/>
                  <a:t>由条件非联结词的定义可知:</a:t>
                </a:r>
              </a:p>
              <a:p>
                <a:pPr lvl="0" indent="0" marL="0">
                  <a:buNone/>
                </a:pPr>
                <a14:m>
                  <m:oMathPara xmlns:m="http://schemas.openxmlformats.org/officeDocument/2006/math">
                    <m:oMathParaPr>
                      <m:jc m:val="center"/>
                    </m:oMathParaPr>
                    <m:oMath>
                      <m:r>
                        <m:t>p</m:t>
                      </m:r>
                      <m:r>
                        <m:rPr>
                          <m:sty m:val="p"/>
                        </m:rPr>
                        <m:t>↛</m:t>
                      </m:r>
                      <m:r>
                        <m:t>q</m:t>
                      </m:r>
                      <m:r>
                        <m:rPr>
                          <m:sty m:val="p"/>
                        </m:rPr>
                        <m:t>⇔</m:t>
                      </m:r>
                      <m:r>
                        <m:rPr>
                          <m:sty m:val="p"/>
                        </m:rPr>
                        <m:t>¬</m:t>
                      </m:r>
                      <m:d>
                        <m:dPr>
                          <m:begChr m:val="("/>
                          <m:endChr m:val=")"/>
                          <m:sepChr m:val=""/>
                          <m:grow/>
                        </m:dPr>
                        <m:e>
                          <m:r>
                            <m:t>p</m:t>
                          </m:r>
                          <m:r>
                            <m:rPr>
                              <m:sty m:val="p"/>
                            </m:rPr>
                            <m:t>→</m:t>
                          </m:r>
                          <m:r>
                            <m:t>q</m:t>
                          </m:r>
                        </m:e>
                      </m:d>
                      <m:r>
                        <m:rPr>
                          <m:sty m:val="p"/>
                        </m:rPr>
                        <m:t>.</m:t>
                      </m:r>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3.与非联结词</a:t>
                </a:r>
              </a:p>
              <a:p>
                <a:pPr lvl="0" indent="0" marL="0">
                  <a:buNone/>
                </a:pPr>
                <a:r>
                  <a:rPr/>
                  <a:t>设</a:t>
                </a:r>
                <a14:m>
                  <m:oMath xmlns:m="http://schemas.openxmlformats.org/officeDocument/2006/math">
                    <m:r>
                      <m:t>p</m:t>
                    </m:r>
                  </m:oMath>
                </a14:m>
                <a:r>
                  <a:rPr/>
                  <a:t>和</a:t>
                </a:r>
                <a14:m>
                  <m:oMath xmlns:m="http://schemas.openxmlformats.org/officeDocument/2006/math">
                    <m:r>
                      <m:t>q</m:t>
                    </m:r>
                  </m:oMath>
                </a14:m>
                <a:r>
                  <a:rPr/>
                  <a:t>为命题, 复合命题“</a:t>
                </a:r>
                <a14:m>
                  <m:oMath xmlns:m="http://schemas.openxmlformats.org/officeDocument/2006/math">
                    <m:r>
                      <m:t>p</m:t>
                    </m:r>
                  </m:oMath>
                </a14:m>
                <a:r>
                  <a:rPr/>
                  <a:t>与</a:t>
                </a:r>
                <a14:m>
                  <m:oMath xmlns:m="http://schemas.openxmlformats.org/officeDocument/2006/math">
                    <m:r>
                      <m:t>q</m:t>
                    </m:r>
                  </m:oMath>
                </a14:m>
                <a:r>
                  <a:rPr/>
                  <a:t>的否定”称为</a:t>
                </a:r>
                <a14:m>
                  <m:oMath xmlns:m="http://schemas.openxmlformats.org/officeDocument/2006/math">
                    <m:r>
                      <m:t>p</m:t>
                    </m:r>
                  </m:oMath>
                </a14:m>
                <a:r>
                  <a:rPr/>
                  <a:t>和</a:t>
                </a:r>
                <a14:m>
                  <m:oMath xmlns:m="http://schemas.openxmlformats.org/officeDocument/2006/math">
                    <m:r>
                      <m:t>q</m:t>
                    </m:r>
                  </m:oMath>
                </a14:m>
                <a:r>
                  <a:rPr/>
                  <a:t>的与非式复合命题, 记作</a:t>
                </a:r>
                <a14:m>
                  <m:oMath xmlns:m="http://schemas.openxmlformats.org/officeDocument/2006/math">
                    <m:r>
                      <m:t>p</m:t>
                    </m:r>
                    <m:r>
                      <m:rPr>
                        <m:sty m:val="p"/>
                      </m:rPr>
                      <m:t>↑</m:t>
                    </m:r>
                    <m:r>
                      <m:t>q</m:t>
                    </m:r>
                  </m:oMath>
                </a14:m>
                <a:r>
                  <a:rPr/>
                  <a:t>. 符号</a:t>
                </a:r>
                <a14:m>
                  <m:oMath xmlns:m="http://schemas.openxmlformats.org/officeDocument/2006/math">
                    <m:r>
                      <m:rPr>
                        <m:sty m:val="p"/>
                      </m:rPr>
                      <m:t>↑</m:t>
                    </m:r>
                  </m:oMath>
                </a14:m>
                <a:r>
                  <a:rPr/>
                  <a:t>称为</a:t>
                </a:r>
                <a:r>
                  <a:rPr b="1"/>
                  <a:t>与非联结词</a:t>
                </a:r>
                <a:r>
                  <a:rPr/>
                  <a:t>.</a:t>
                </a:r>
              </a:p>
              <a:p>
                <a:pPr lvl="0" indent="0" marL="0">
                  <a:buNone/>
                </a:pPr>
                <a:r>
                  <a:rPr/>
                  <a:t>复合命题</a:t>
                </a:r>
                <a14:m>
                  <m:oMath xmlns:m="http://schemas.openxmlformats.org/officeDocument/2006/math">
                    <m:r>
                      <m:t>p</m:t>
                    </m:r>
                    <m:r>
                      <m:rPr>
                        <m:sty m:val="p"/>
                      </m:rPr>
                      <m:t>↑</m:t>
                    </m:r>
                    <m:r>
                      <m:t>q</m:t>
                    </m:r>
                  </m:oMath>
                </a14:m>
                <a:r>
                  <a:rPr/>
                  <a:t>的真值由下表给出. </a:t>
                </a:r>
                <a14:m>
                  <m:oMath xmlns:m="http://schemas.openxmlformats.org/officeDocument/2006/math">
                    <m:r>
                      <m:t>p</m:t>
                    </m:r>
                    <m:r>
                      <m:rPr>
                        <m:sty m:val="p"/>
                      </m:rPr>
                      <m:t>↑</m:t>
                    </m:r>
                    <m:r>
                      <m:t>q</m:t>
                    </m:r>
                  </m:oMath>
                </a14:m>
                <a:r>
                  <a:rPr/>
                  <a:t>的真值为真当且仅当</a:t>
                </a:r>
                <a14:m>
                  <m:oMath xmlns:m="http://schemas.openxmlformats.org/officeDocument/2006/math">
                    <m:r>
                      <m:t>p</m:t>
                    </m:r>
                  </m:oMath>
                </a14:m>
                <a:r>
                  <a:rPr/>
                  <a:t>, </a:t>
                </a:r>
                <a14:m>
                  <m:oMath xmlns:m="http://schemas.openxmlformats.org/officeDocument/2006/math">
                    <m:r>
                      <m:t>q</m:t>
                    </m:r>
                  </m:oMath>
                </a14:m>
                <a:r>
                  <a:rPr/>
                  <a:t>不同时为真.</a:t>
                </a:r>
              </a:p>
              <a:p>
                <a:pPr lvl="0" indent="0" marL="0">
                  <a:buNone/>
                </a:pPr>
                <a:r>
                  <a:rPr/>
                  <a:t> </a:t>
                </a:r>
              </a:p>
              <a:p>
                <a:pPr lvl="0" indent="0" marL="0">
                  <a:buNone/>
                </a:pPr>
                <a14:m>
                  <m:oMathPara xmlns:m="http://schemas.openxmlformats.org/officeDocument/2006/math">
                    <m:oMathParaPr>
                      <m:jc m:val="center"/>
                    </m:oMathParaPr>
                    <m:oMath>
                      <m:m>
                        <m:mPr>
                          <m:baseJc m:val="center"/>
                          <m:plcHide m:val="1"/>
                          <m:mcs>
                            <m:mc>
                              <m:mcPr>
                                <m:mcJc m:val="center"/>
                                <m:count m:val="1"/>
                              </m:mcPr>
                            </m:mc>
                            <m:mc>
                              <m:mcPr>
                                <m:mcJc m:val="center"/>
                                <m:count m:val="1"/>
                              </m:mcPr>
                            </m:mc>
                            <m:mc>
                              <m:mcPr>
                                <m:mcJc m:val="center"/>
                                <m:count m:val="1"/>
                              </m:mcPr>
                            </m:mc>
                          </m:mcs>
                        </m:mPr>
                        <m:mr>
                          <m:e>
                            <m:r>
                              <m:t>p</m:t>
                            </m:r>
                          </m:e>
                          <m:e>
                            <m:r>
                              <m:t>q</m:t>
                            </m:r>
                          </m:e>
                          <m:e>
                            <m:r>
                              <m:t>p</m:t>
                            </m:r>
                            <m:r>
                              <m:rPr>
                                <m:sty m:val="p"/>
                              </m:rPr>
                              <m:t>↑</m:t>
                            </m:r>
                            <m:r>
                              <m:t>q</m:t>
                            </m:r>
                          </m:e>
                        </m:mr>
                        <m:mr>
                          <m:e>
                            <m:r>
                              <m:t>0</m:t>
                            </m:r>
                          </m:e>
                          <m:e>
                            <m:r>
                              <m:t>0</m:t>
                            </m:r>
                          </m:e>
                          <m:e>
                            <m:r>
                              <m:t>1</m:t>
                            </m:r>
                          </m:e>
                        </m:mr>
                        <m:mr>
                          <m:e>
                            <m:r>
                              <m:t>0</m:t>
                            </m:r>
                          </m:e>
                          <m:e>
                            <m:r>
                              <m:t>1</m:t>
                            </m:r>
                          </m:e>
                          <m:e>
                            <m:r>
                              <m:t>1</m:t>
                            </m:r>
                          </m:e>
                        </m:mr>
                        <m:mr>
                          <m:e>
                            <m:r>
                              <m:t>1</m:t>
                            </m:r>
                          </m:e>
                          <m:e>
                            <m:r>
                              <m:t>0</m:t>
                            </m:r>
                          </m:e>
                          <m:e>
                            <m:r>
                              <m:t>1</m:t>
                            </m:r>
                          </m:e>
                        </m:mr>
                        <m:mr>
                          <m:e>
                            <m:r>
                              <m:t>1</m:t>
                            </m:r>
                          </m:e>
                          <m:e>
                            <m:r>
                              <m:t>1</m:t>
                            </m:r>
                          </m:e>
                          <m:e>
                            <m:r>
                              <m:t>0</m:t>
                            </m:r>
                          </m:e>
                        </m:mr>
                      </m:m>
                    </m:oMath>
                  </m:oMathPara>
                </a14:m>
              </a:p>
              <a:p>
                <a:pPr lvl="0" indent="0" marL="0">
                  <a:buNone/>
                </a:pPr>
                <a:r>
                  <a:rPr/>
                  <a:t> </a:t>
                </a:r>
              </a:p>
              <a:p>
                <a:pPr lvl="0" indent="0" marL="0">
                  <a:buNone/>
                </a:pPr>
                <a:r>
                  <a:rPr/>
                  <a:t>由与非联结词的定义可知:</a:t>
                </a:r>
              </a:p>
              <a:p>
                <a:pPr lvl="0" indent="0" marL="0">
                  <a:buNone/>
                </a:pPr>
                <a14:m>
                  <m:oMathPara xmlns:m="http://schemas.openxmlformats.org/officeDocument/2006/math">
                    <m:oMathParaPr>
                      <m:jc m:val="center"/>
                    </m:oMathParaPr>
                    <m:oMath>
                      <m:r>
                        <m:t>p</m:t>
                      </m:r>
                      <m:r>
                        <m:rPr>
                          <m:sty m:val="p"/>
                        </m:rPr>
                        <m:t>↑</m:t>
                      </m:r>
                      <m:r>
                        <m:t>q</m:t>
                      </m:r>
                      <m:r>
                        <m:rPr>
                          <m:sty m:val="p"/>
                        </m:rPr>
                        <m:t>⇔</m:t>
                      </m:r>
                      <m:r>
                        <m:rPr>
                          <m:sty m:val="p"/>
                        </m:rPr>
                        <m:t>¬</m:t>
                      </m:r>
                      <m:d>
                        <m:dPr>
                          <m:begChr m:val="("/>
                          <m:endChr m:val=")"/>
                          <m:sepChr m:val=""/>
                          <m:grow/>
                        </m:dPr>
                        <m:e>
                          <m:r>
                            <m:t>p</m:t>
                          </m:r>
                          <m:r>
                            <m:rPr>
                              <m:sty m:val="p"/>
                            </m:rPr>
                            <m:t>∧</m:t>
                          </m:r>
                          <m:r>
                            <m:t>q</m:t>
                          </m:r>
                        </m:e>
                      </m:d>
                      <m:r>
                        <m:rPr>
                          <m:sty m:val="p"/>
                        </m:rPr>
                        <m:t>.</m:t>
                      </m:r>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与非联结词有如下性质:</a:t>
                </a:r>
              </a:p>
              <a:p>
                <a:pPr lvl="0" indent="-457200" marL="457200">
                  <a:buAutoNum type="arabicParenBoth"/>
                </a:pPr>
                <a14:m>
                  <m:oMath xmlns:m="http://schemas.openxmlformats.org/officeDocument/2006/math">
                    <m:r>
                      <m:t>p</m:t>
                    </m:r>
                    <m:r>
                      <m:rPr>
                        <m:sty m:val="p"/>
                      </m:rPr>
                      <m:t>↑</m:t>
                    </m:r>
                    <m:r>
                      <m:t>p</m:t>
                    </m:r>
                    <m:r>
                      <m:rPr>
                        <m:sty m:val="p"/>
                      </m:rPr>
                      <m:t>⇔</m:t>
                    </m:r>
                    <m:r>
                      <m:rPr>
                        <m:sty m:val="p"/>
                      </m:rPr>
                      <m:t>¬</m:t>
                    </m:r>
                    <m:d>
                      <m:dPr>
                        <m:begChr m:val="("/>
                        <m:endChr m:val=")"/>
                        <m:sepChr m:val=""/>
                        <m:grow/>
                      </m:dPr>
                      <m:e>
                        <m:r>
                          <m:t>p</m:t>
                        </m:r>
                        <m:r>
                          <m:rPr>
                            <m:sty m:val="p"/>
                          </m:rPr>
                          <m:t>∧</m:t>
                        </m:r>
                        <m:r>
                          <m:t>p</m:t>
                        </m:r>
                      </m:e>
                    </m:d>
                    <m:r>
                      <m:rPr>
                        <m:sty m:val="p"/>
                      </m:rPr>
                      <m:t>⇔</m:t>
                    </m:r>
                    <m:r>
                      <m:rPr>
                        <m:sty m:val="p"/>
                      </m:rPr>
                      <m:t>¬</m:t>
                    </m:r>
                    <m:r>
                      <m:t>p</m:t>
                    </m:r>
                  </m:oMath>
                </a14:m>
              </a:p>
              <a:p>
                <a:pPr lvl="0" indent="-457200" marL="457200">
                  <a:buAutoNum type="arabicParenBoth"/>
                </a:pPr>
                <a14:m>
                  <m:oMath xmlns:m="http://schemas.openxmlformats.org/officeDocument/2006/math">
                    <m:r>
                      <m:t>p</m:t>
                    </m:r>
                    <m:r>
                      <m:rPr>
                        <m:sty m:val="p"/>
                      </m:rPr>
                      <m:t>↑</m:t>
                    </m:r>
                    <m:r>
                      <m:t>q</m:t>
                    </m:r>
                    <m:r>
                      <m:rPr>
                        <m:sty m:val="p"/>
                      </m:rPr>
                      <m:t>⇔</m:t>
                    </m:r>
                    <m:r>
                      <m:t>q</m:t>
                    </m:r>
                    <m:r>
                      <m:rPr>
                        <m:sty m:val="p"/>
                      </m:rPr>
                      <m:t>↑</m:t>
                    </m:r>
                    <m:r>
                      <m:t>p</m:t>
                    </m:r>
                  </m:oMath>
                </a14:m>
              </a:p>
              <a:p>
                <a:pPr lvl="0" indent="-457200" marL="457200">
                  <a:buAutoNum type="arabicParenBoth"/>
                </a:pPr>
                <a14:m>
                  <m:oMath xmlns:m="http://schemas.openxmlformats.org/officeDocument/2006/math">
                    <m:d>
                      <m:dPr>
                        <m:begChr m:val="("/>
                        <m:endChr m:val=")"/>
                        <m:sepChr m:val=""/>
                        <m:grow/>
                      </m:dPr>
                      <m:e>
                        <m:r>
                          <m:t>p</m:t>
                        </m:r>
                        <m:r>
                          <m:rPr>
                            <m:sty m:val="p"/>
                          </m:rPr>
                          <m:t>↑</m:t>
                        </m:r>
                        <m:r>
                          <m:t>q</m:t>
                        </m:r>
                      </m:e>
                    </m:d>
                    <m:r>
                      <m:rPr>
                        <m:sty m:val="p"/>
                      </m:rPr>
                      <m:t>↑</m:t>
                    </m:r>
                    <m:d>
                      <m:dPr>
                        <m:begChr m:val="("/>
                        <m:endChr m:val=")"/>
                        <m:sepChr m:val=""/>
                        <m:grow/>
                      </m:dPr>
                      <m:e>
                        <m:r>
                          <m:t>p</m:t>
                        </m:r>
                        <m:r>
                          <m:rPr>
                            <m:sty m:val="p"/>
                          </m:rPr>
                          <m:t>↑</m:t>
                        </m:r>
                        <m:r>
                          <m:t>q</m:t>
                        </m:r>
                      </m:e>
                    </m:d>
                    <m:r>
                      <m:rPr>
                        <m:sty m:val="p"/>
                      </m:rPr>
                      <m:t>⇔</m:t>
                    </m:r>
                    <m:r>
                      <m:rPr>
                        <m:sty m:val="p"/>
                      </m:rPr>
                      <m:t>¬</m:t>
                    </m:r>
                    <m:d>
                      <m:dPr>
                        <m:begChr m:val="("/>
                        <m:endChr m:val=")"/>
                        <m:sepChr m:val=""/>
                        <m:grow/>
                      </m:dPr>
                      <m:e>
                        <m:r>
                          <m:t>p</m:t>
                        </m:r>
                        <m:r>
                          <m:rPr>
                            <m:sty m:val="p"/>
                          </m:rPr>
                          <m:t>↑</m:t>
                        </m:r>
                        <m:r>
                          <m:t>q</m:t>
                        </m:r>
                      </m:e>
                    </m:d>
                    <m:r>
                      <m:rPr>
                        <m:sty m:val="p"/>
                      </m:rPr>
                      <m:t>⇔</m:t>
                    </m:r>
                    <m:r>
                      <m:t>p</m:t>
                    </m:r>
                    <m:r>
                      <m:rPr>
                        <m:sty m:val="p"/>
                      </m:rPr>
                      <m:t>∧</m:t>
                    </m:r>
                    <m:r>
                      <m:t>q</m:t>
                    </m:r>
                  </m:oMath>
                </a14:m>
              </a:p>
              <a:p>
                <a:pPr lvl="0" indent="-457200" marL="457200">
                  <a:buAutoNum type="arabicParenBoth"/>
                </a:pPr>
                <a14:m>
                  <m:oMath xmlns:m="http://schemas.openxmlformats.org/officeDocument/2006/math">
                    <m:d>
                      <m:dPr>
                        <m:begChr m:val="("/>
                        <m:endChr m:val=")"/>
                        <m:sepChr m:val=""/>
                        <m:grow/>
                      </m:dPr>
                      <m:e>
                        <m:r>
                          <m:t>p</m:t>
                        </m:r>
                        <m:r>
                          <m:rPr>
                            <m:sty m:val="p"/>
                          </m:rPr>
                          <m:t>↑</m:t>
                        </m:r>
                        <m:r>
                          <m:t>p</m:t>
                        </m:r>
                      </m:e>
                    </m:d>
                    <m:r>
                      <m:rPr>
                        <m:sty m:val="p"/>
                      </m:rPr>
                      <m:t>↑</m:t>
                    </m:r>
                    <m:d>
                      <m:dPr>
                        <m:begChr m:val="("/>
                        <m:endChr m:val=")"/>
                        <m:sepChr m:val=""/>
                        <m:grow/>
                      </m:dPr>
                      <m:e>
                        <m:r>
                          <m:t>q</m:t>
                        </m:r>
                        <m:r>
                          <m:rPr>
                            <m:sty m:val="p"/>
                          </m:rPr>
                          <m:t>↑</m:t>
                        </m:r>
                        <m:r>
                          <m:t>q</m:t>
                        </m:r>
                      </m:e>
                    </m:d>
                    <m:r>
                      <m:rPr>
                        <m:sty m:val="p"/>
                      </m:rPr>
                      <m:t>⇔</m:t>
                    </m:r>
                    <m:r>
                      <m:rPr>
                        <m:sty m:val="p"/>
                      </m:rPr>
                      <m:t>¬</m:t>
                    </m:r>
                    <m:r>
                      <m:t>p</m:t>
                    </m:r>
                    <m:r>
                      <m:rPr>
                        <m:sty m:val="p"/>
                      </m:rPr>
                      <m:t>↑</m:t>
                    </m:r>
                    <m:r>
                      <m:rPr>
                        <m:sty m:val="p"/>
                      </m:rPr>
                      <m:t>¬</m:t>
                    </m:r>
                    <m:r>
                      <m:t>q</m:t>
                    </m:r>
                    <m:r>
                      <m:rPr>
                        <m:sty m:val="p"/>
                      </m:rPr>
                      <m:t>⇔</m:t>
                    </m:r>
                    <m:r>
                      <m:t>p</m:t>
                    </m:r>
                    <m:r>
                      <m:rPr>
                        <m:sty m:val="p"/>
                      </m:rPr>
                      <m:t>∨</m:t>
                    </m:r>
                    <m:r>
                      <m:t>q</m:t>
                    </m:r>
                  </m:oMath>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4.或非联结词</a:t>
                </a:r>
              </a:p>
              <a:p>
                <a:pPr lvl="0" indent="0" marL="0">
                  <a:buNone/>
                </a:pPr>
                <a:r>
                  <a:rPr/>
                  <a:t>设</a:t>
                </a:r>
                <a14:m>
                  <m:oMath xmlns:m="http://schemas.openxmlformats.org/officeDocument/2006/math">
                    <m:r>
                      <m:t>p</m:t>
                    </m:r>
                  </m:oMath>
                </a14:m>
                <a:r>
                  <a:rPr/>
                  <a:t>和</a:t>
                </a:r>
                <a14:m>
                  <m:oMath xmlns:m="http://schemas.openxmlformats.org/officeDocument/2006/math">
                    <m:r>
                      <m:t>q</m:t>
                    </m:r>
                  </m:oMath>
                </a14:m>
                <a:r>
                  <a:rPr/>
                  <a:t>为命题, 复合命题”</a:t>
                </a:r>
                <a14:m>
                  <m:oMath xmlns:m="http://schemas.openxmlformats.org/officeDocument/2006/math">
                    <m:r>
                      <m:t>p</m:t>
                    </m:r>
                  </m:oMath>
                </a14:m>
                <a:r>
                  <a:rPr/>
                  <a:t>或</a:t>
                </a:r>
                <a14:m>
                  <m:oMath xmlns:m="http://schemas.openxmlformats.org/officeDocument/2006/math">
                    <m:r>
                      <m:t>q</m:t>
                    </m:r>
                  </m:oMath>
                </a14:m>
                <a:r>
                  <a:rPr/>
                  <a:t>的否定”称为</a:t>
                </a:r>
                <a14:m>
                  <m:oMath xmlns:m="http://schemas.openxmlformats.org/officeDocument/2006/math">
                    <m:r>
                      <m:t>p</m:t>
                    </m:r>
                  </m:oMath>
                </a14:m>
                <a:r>
                  <a:rPr/>
                  <a:t>和</a:t>
                </a:r>
                <a14:m>
                  <m:oMath xmlns:m="http://schemas.openxmlformats.org/officeDocument/2006/math">
                    <m:r>
                      <m:t>q</m:t>
                    </m:r>
                  </m:oMath>
                </a14:m>
                <a:r>
                  <a:rPr/>
                  <a:t>的或非式复合命题, 记作</a:t>
                </a:r>
                <a14:m>
                  <m:oMath xmlns:m="http://schemas.openxmlformats.org/officeDocument/2006/math">
                    <m:r>
                      <m:t>p</m:t>
                    </m:r>
                    <m:r>
                      <m:rPr>
                        <m:sty m:val="p"/>
                      </m:rPr>
                      <m:t>↓</m:t>
                    </m:r>
                    <m:r>
                      <m:t>q</m:t>
                    </m:r>
                  </m:oMath>
                </a14:m>
                <a:r>
                  <a:rPr/>
                  <a:t>. 符号</a:t>
                </a:r>
                <a14:m>
                  <m:oMath xmlns:m="http://schemas.openxmlformats.org/officeDocument/2006/math">
                    <m:r>
                      <m:rPr>
                        <m:sty m:val="p"/>
                      </m:rPr>
                      <m:t>↓</m:t>
                    </m:r>
                  </m:oMath>
                </a14:m>
                <a:r>
                  <a:rPr/>
                  <a:t>称为</a:t>
                </a:r>
                <a:r>
                  <a:rPr b="1"/>
                  <a:t>或非联结词</a:t>
                </a:r>
                <a:r>
                  <a:rPr/>
                  <a:t>.</a:t>
                </a:r>
              </a:p>
              <a:p>
                <a:pPr lvl="0" indent="0" marL="0">
                  <a:buNone/>
                </a:pPr>
                <a:r>
                  <a:rPr/>
                  <a:t>复合命题</a:t>
                </a:r>
                <a14:m>
                  <m:oMath xmlns:m="http://schemas.openxmlformats.org/officeDocument/2006/math">
                    <m:r>
                      <m:t>p</m:t>
                    </m:r>
                    <m:r>
                      <m:rPr>
                        <m:sty m:val="p"/>
                      </m:rPr>
                      <m:t>↓</m:t>
                    </m:r>
                    <m:r>
                      <m:t>q</m:t>
                    </m:r>
                  </m:oMath>
                </a14:m>
                <a:r>
                  <a:rPr/>
                  <a:t>的真值由下表给出. 复合命题</a:t>
                </a:r>
                <a14:m>
                  <m:oMath xmlns:m="http://schemas.openxmlformats.org/officeDocument/2006/math">
                    <m:r>
                      <m:t>p</m:t>
                    </m:r>
                    <m:r>
                      <m:rPr>
                        <m:sty m:val="p"/>
                      </m:rPr>
                      <m:t>↓</m:t>
                    </m:r>
                    <m:r>
                      <m:t>q</m:t>
                    </m:r>
                  </m:oMath>
                </a14:m>
                <a:r>
                  <a:rPr/>
                  <a:t>取值为真当且仅当</a:t>
                </a:r>
                <a14:m>
                  <m:oMath xmlns:m="http://schemas.openxmlformats.org/officeDocument/2006/math">
                    <m:r>
                      <m:t>p</m:t>
                    </m:r>
                  </m:oMath>
                </a14:m>
                <a:r>
                  <a:rPr/>
                  <a:t>, </a:t>
                </a:r>
                <a14:m>
                  <m:oMath xmlns:m="http://schemas.openxmlformats.org/officeDocument/2006/math">
                    <m:r>
                      <m:t>q</m:t>
                    </m:r>
                  </m:oMath>
                </a14:m>
                <a:r>
                  <a:rPr/>
                  <a:t>同时为假.</a:t>
                </a:r>
              </a:p>
              <a:p>
                <a:pPr lvl="0" indent="0" marL="0">
                  <a:buNone/>
                </a:pPr>
                <a:r>
                  <a:rPr/>
                  <a:t> </a:t>
                </a:r>
              </a:p>
              <a:p>
                <a:pPr lvl="0" indent="0" marL="0">
                  <a:buNone/>
                </a:pPr>
                <a14:m>
                  <m:oMathPara xmlns:m="http://schemas.openxmlformats.org/officeDocument/2006/math">
                    <m:oMathParaPr>
                      <m:jc m:val="center"/>
                    </m:oMathParaPr>
                    <m:oMath>
                      <m:m>
                        <m:mPr>
                          <m:baseJc m:val="center"/>
                          <m:plcHide m:val="1"/>
                          <m:mcs>
                            <m:mc>
                              <m:mcPr>
                                <m:mcJc m:val="center"/>
                                <m:count m:val="1"/>
                              </m:mcPr>
                            </m:mc>
                            <m:mc>
                              <m:mcPr>
                                <m:mcJc m:val="center"/>
                                <m:count m:val="1"/>
                              </m:mcPr>
                            </m:mc>
                            <m:mc>
                              <m:mcPr>
                                <m:mcJc m:val="center"/>
                                <m:count m:val="1"/>
                              </m:mcPr>
                            </m:mc>
                          </m:mcs>
                        </m:mPr>
                        <m:mr>
                          <m:e>
                            <m:r>
                              <m:t>p</m:t>
                            </m:r>
                          </m:e>
                          <m:e>
                            <m:r>
                              <m:t>q</m:t>
                            </m:r>
                          </m:e>
                          <m:e>
                            <m:r>
                              <m:t>p</m:t>
                            </m:r>
                            <m:r>
                              <m:rPr>
                                <m:sty m:val="p"/>
                              </m:rPr>
                              <m:t>↓</m:t>
                            </m:r>
                            <m:r>
                              <m:t>q</m:t>
                            </m:r>
                          </m:e>
                        </m:mr>
                        <m:mr>
                          <m:e>
                            <m:r>
                              <m:t>0</m:t>
                            </m:r>
                          </m:e>
                          <m:e>
                            <m:r>
                              <m:t>0</m:t>
                            </m:r>
                          </m:e>
                          <m:e>
                            <m:r>
                              <m:t>1</m:t>
                            </m:r>
                          </m:e>
                        </m:mr>
                        <m:mr>
                          <m:e>
                            <m:r>
                              <m:t>0</m:t>
                            </m:r>
                          </m:e>
                          <m:e>
                            <m:r>
                              <m:t>1</m:t>
                            </m:r>
                          </m:e>
                          <m:e>
                            <m:r>
                              <m:t>0</m:t>
                            </m:r>
                          </m:e>
                        </m:mr>
                        <m:mr>
                          <m:e>
                            <m:r>
                              <m:t>1</m:t>
                            </m:r>
                          </m:e>
                          <m:e>
                            <m:r>
                              <m:t>0</m:t>
                            </m:r>
                          </m:e>
                          <m:e>
                            <m:r>
                              <m:t>0</m:t>
                            </m:r>
                          </m:e>
                        </m:mr>
                        <m:mr>
                          <m:e>
                            <m:r>
                              <m:t>1</m:t>
                            </m:r>
                          </m:e>
                          <m:e>
                            <m:r>
                              <m:t>1</m:t>
                            </m:r>
                          </m:e>
                          <m:e>
                            <m:r>
                              <m:t>0</m:t>
                            </m:r>
                          </m:e>
                        </m:mr>
                      </m:m>
                    </m:oMath>
                  </m:oMathPara>
                </a14:m>
              </a:p>
              <a:p>
                <a:pPr lvl="0" indent="0" marL="0">
                  <a:buNone/>
                </a:pPr>
                <a:r>
                  <a:rPr/>
                  <a:t> </a:t>
                </a:r>
              </a:p>
              <a:p>
                <a:pPr lvl="0" indent="0" marL="0">
                  <a:buNone/>
                </a:pPr>
                <a:r>
                  <a:rPr/>
                  <a:t>由或非联结词的定义可知:</a:t>
                </a:r>
              </a:p>
              <a:p>
                <a:pPr lvl="0" indent="0" marL="0">
                  <a:buNone/>
                </a:pPr>
                <a14:m>
                  <m:oMathPara xmlns:m="http://schemas.openxmlformats.org/officeDocument/2006/math">
                    <m:oMathParaPr>
                      <m:jc m:val="center"/>
                    </m:oMathParaPr>
                    <m:oMath>
                      <m:r>
                        <m:t>p</m:t>
                      </m:r>
                      <m:r>
                        <m:rPr>
                          <m:sty m:val="p"/>
                        </m:rPr>
                        <m:t>↓</m:t>
                      </m:r>
                      <m:r>
                        <m:t>q</m:t>
                      </m:r>
                      <m:r>
                        <m:rPr>
                          <m:sty m:val="p"/>
                        </m:rPr>
                        <m:t>⇔</m:t>
                      </m:r>
                      <m:r>
                        <m:rPr>
                          <m:sty m:val="p"/>
                        </m:rPr>
                        <m:t>¬</m:t>
                      </m:r>
                      <m:d>
                        <m:dPr>
                          <m:begChr m:val="("/>
                          <m:endChr m:val=")"/>
                          <m:sepChr m:val=""/>
                          <m:grow/>
                        </m:dPr>
                        <m:e>
                          <m:r>
                            <m:t>p</m:t>
                          </m:r>
                          <m:r>
                            <m:rPr>
                              <m:sty m:val="p"/>
                            </m:rPr>
                            <m:t>∨</m:t>
                          </m:r>
                          <m:r>
                            <m:t>q</m:t>
                          </m:r>
                        </m:e>
                      </m:d>
                      <m:r>
                        <m:rPr>
                          <m:sty m:val="p"/>
                        </m:rPr>
                        <m:t>.</m:t>
                      </m:r>
                    </m:oMath>
                  </m:oMathPara>
                </a14:m>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或非联结词有如下性质:</a:t>
                </a:r>
              </a:p>
              <a:p>
                <a:pPr lvl="0" indent="-457200" marL="457200">
                  <a:buAutoNum type="arabicParenBoth"/>
                </a:pPr>
                <a14:m>
                  <m:oMath xmlns:m="http://schemas.openxmlformats.org/officeDocument/2006/math">
                    <m:r>
                      <m:t>p</m:t>
                    </m:r>
                    <m:r>
                      <m:rPr>
                        <m:sty m:val="p"/>
                      </m:rPr>
                      <m:t>↓</m:t>
                    </m:r>
                    <m:r>
                      <m:t>p</m:t>
                    </m:r>
                    <m:r>
                      <m:rPr>
                        <m:sty m:val="p"/>
                      </m:rPr>
                      <m:t>⇔</m:t>
                    </m:r>
                    <m:r>
                      <m:rPr>
                        <m:sty m:val="p"/>
                      </m:rPr>
                      <m:t>¬</m:t>
                    </m:r>
                    <m:d>
                      <m:dPr>
                        <m:begChr m:val="("/>
                        <m:endChr m:val=")"/>
                        <m:sepChr m:val=""/>
                        <m:grow/>
                      </m:dPr>
                      <m:e>
                        <m:r>
                          <m:t>p</m:t>
                        </m:r>
                        <m:r>
                          <m:rPr>
                            <m:sty m:val="p"/>
                          </m:rPr>
                          <m:t>∨</m:t>
                        </m:r>
                        <m:r>
                          <m:t>p</m:t>
                        </m:r>
                      </m:e>
                    </m:d>
                    <m:r>
                      <m:rPr>
                        <m:sty m:val="p"/>
                      </m:rPr>
                      <m:t>⇔</m:t>
                    </m:r>
                    <m:r>
                      <m:rPr>
                        <m:sty m:val="p"/>
                      </m:rPr>
                      <m:t>¬</m:t>
                    </m:r>
                    <m:r>
                      <m:t>p</m:t>
                    </m:r>
                  </m:oMath>
                </a14:m>
              </a:p>
              <a:p>
                <a:pPr lvl="0" indent="-457200" marL="457200">
                  <a:buAutoNum type="arabicParenBoth"/>
                </a:pPr>
                <a14:m>
                  <m:oMath xmlns:m="http://schemas.openxmlformats.org/officeDocument/2006/math">
                    <m:r>
                      <m:t>p</m:t>
                    </m:r>
                    <m:r>
                      <m:rPr>
                        <m:sty m:val="p"/>
                      </m:rPr>
                      <m:t>↓</m:t>
                    </m:r>
                    <m:r>
                      <m:t>q</m:t>
                    </m:r>
                    <m:r>
                      <m:rPr>
                        <m:sty m:val="p"/>
                      </m:rPr>
                      <m:t>⇔</m:t>
                    </m:r>
                    <m:r>
                      <m:t>q</m:t>
                    </m:r>
                    <m:r>
                      <m:rPr>
                        <m:sty m:val="p"/>
                      </m:rPr>
                      <m:t>↓</m:t>
                    </m:r>
                    <m:r>
                      <m:t>p</m:t>
                    </m:r>
                  </m:oMath>
                </a14:m>
              </a:p>
              <a:p>
                <a:pPr lvl="0" indent="-457200" marL="457200">
                  <a:buAutoNum type="arabicParenBoth"/>
                </a:pPr>
                <a14:m>
                  <m:oMath xmlns:m="http://schemas.openxmlformats.org/officeDocument/2006/math">
                    <m:d>
                      <m:dPr>
                        <m:begChr m:val="("/>
                        <m:endChr m:val=")"/>
                        <m:sepChr m:val=""/>
                        <m:grow/>
                      </m:dPr>
                      <m:e>
                        <m:r>
                          <m:t>p</m:t>
                        </m:r>
                        <m:r>
                          <m:rPr>
                            <m:sty m:val="p"/>
                          </m:rPr>
                          <m:t>↓</m:t>
                        </m:r>
                        <m:r>
                          <m:t>q</m:t>
                        </m:r>
                      </m:e>
                    </m:d>
                    <m:r>
                      <m:rPr>
                        <m:sty m:val="p"/>
                      </m:rPr>
                      <m:t>↓</m:t>
                    </m:r>
                    <m:d>
                      <m:dPr>
                        <m:begChr m:val="("/>
                        <m:endChr m:val=")"/>
                        <m:sepChr m:val=""/>
                        <m:grow/>
                      </m:dPr>
                      <m:e>
                        <m:r>
                          <m:t>p</m:t>
                        </m:r>
                        <m:r>
                          <m:rPr>
                            <m:sty m:val="p"/>
                          </m:rPr>
                          <m:t>↓</m:t>
                        </m:r>
                        <m:r>
                          <m:t>q</m:t>
                        </m:r>
                      </m:e>
                    </m:d>
                    <m:r>
                      <m:rPr>
                        <m:sty m:val="p"/>
                      </m:rPr>
                      <m:t>⇔</m:t>
                    </m:r>
                    <m:r>
                      <m:rPr>
                        <m:sty m:val="p"/>
                      </m:rPr>
                      <m:t>¬</m:t>
                    </m:r>
                    <m:d>
                      <m:dPr>
                        <m:begChr m:val="("/>
                        <m:endChr m:val=")"/>
                        <m:sepChr m:val=""/>
                        <m:grow/>
                      </m:dPr>
                      <m:e>
                        <m:r>
                          <m:t>p</m:t>
                        </m:r>
                        <m:r>
                          <m:rPr>
                            <m:sty m:val="p"/>
                          </m:rPr>
                          <m:t>↓</m:t>
                        </m:r>
                        <m:r>
                          <m:t>q</m:t>
                        </m:r>
                      </m:e>
                    </m:d>
                    <m:r>
                      <m:rPr>
                        <m:sty m:val="p"/>
                      </m:rPr>
                      <m:t>⇔</m:t>
                    </m:r>
                    <m:r>
                      <m:t>p</m:t>
                    </m:r>
                    <m:r>
                      <m:rPr>
                        <m:sty m:val="p"/>
                      </m:rPr>
                      <m:t>∨</m:t>
                    </m:r>
                    <m:r>
                      <m:t>q</m:t>
                    </m:r>
                  </m:oMath>
                </a14:m>
              </a:p>
              <a:p>
                <a:pPr lvl="0" indent="-457200" marL="457200">
                  <a:buAutoNum type="arabicParenBoth"/>
                </a:pPr>
                <a14:m>
                  <m:oMath xmlns:m="http://schemas.openxmlformats.org/officeDocument/2006/math">
                    <m:d>
                      <m:dPr>
                        <m:begChr m:val="("/>
                        <m:endChr m:val=")"/>
                        <m:sepChr m:val=""/>
                        <m:grow/>
                      </m:dPr>
                      <m:e>
                        <m:r>
                          <m:t>p</m:t>
                        </m:r>
                        <m:r>
                          <m:rPr>
                            <m:sty m:val="p"/>
                          </m:rPr>
                          <m:t>↓</m:t>
                        </m:r>
                        <m:r>
                          <m:t>p</m:t>
                        </m:r>
                      </m:e>
                    </m:d>
                    <m:r>
                      <m:rPr>
                        <m:sty m:val="p"/>
                      </m:rPr>
                      <m:t>↓</m:t>
                    </m:r>
                    <m:d>
                      <m:dPr>
                        <m:begChr m:val="("/>
                        <m:endChr m:val=")"/>
                        <m:sepChr m:val=""/>
                        <m:grow/>
                      </m:dPr>
                      <m:e>
                        <m:r>
                          <m:t>q</m:t>
                        </m:r>
                        <m:r>
                          <m:rPr>
                            <m:sty m:val="p"/>
                          </m:rPr>
                          <m:t>↓</m:t>
                        </m:r>
                        <m:r>
                          <m:t>q</m:t>
                        </m:r>
                      </m:e>
                    </m:d>
                    <m:r>
                      <m:rPr>
                        <m:sty m:val="p"/>
                      </m:rPr>
                      <m:t>⇔</m:t>
                    </m:r>
                    <m:r>
                      <m:rPr>
                        <m:sty m:val="p"/>
                      </m:rPr>
                      <m:t>¬</m:t>
                    </m:r>
                    <m:r>
                      <m:t>p</m:t>
                    </m:r>
                    <m:r>
                      <m:rPr>
                        <m:sty m:val="p"/>
                      </m:rPr>
                      <m:t>↓</m:t>
                    </m:r>
                    <m:r>
                      <m:rPr>
                        <m:sty m:val="p"/>
                      </m:rPr>
                      <m:t>¬</m:t>
                    </m:r>
                    <m:r>
                      <m:t>q</m:t>
                    </m:r>
                    <m:r>
                      <m:rPr>
                        <m:sty m:val="p"/>
                      </m:rPr>
                      <m:t>⇔</m:t>
                    </m:r>
                    <m:r>
                      <m:t>p</m:t>
                    </m:r>
                    <m:r>
                      <m:rPr>
                        <m:sty m:val="p"/>
                      </m:rPr>
                      <m:t>∧</m:t>
                    </m:r>
                    <m:r>
                      <m:t>q</m:t>
                    </m:r>
                  </m:oMath>
                </a14:m>
              </a:p>
              <a:p>
                <a:pPr lvl="0" indent="0" marL="0">
                  <a:buNone/>
                </a:pPr>
                <a:r>
                  <a:rPr/>
                  <a:t>至此, 已介绍了九个联结词.</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spcBef>
                    <a:spcPts val="3000"/>
                  </a:spcBef>
                  <a:buNone/>
                </a:pPr>
                <a:r>
                  <a:rPr b="1"/>
                  <a:t>联结词完备集(全功能联结词集)</a:t>
                </a:r>
              </a:p>
              <a:p>
                <a:pPr lvl="0" indent="0" marL="0">
                  <a:buNone/>
                </a:pPr>
                <a:r>
                  <a:rPr/>
                  <a:t>设有一个联结词集合</a:t>
                </a:r>
                <a14:m>
                  <m:oMath xmlns:m="http://schemas.openxmlformats.org/officeDocument/2006/math">
                    <m:r>
                      <m:t>S</m:t>
                    </m:r>
                  </m:oMath>
                </a14:m>
                <a:r>
                  <a:rPr/>
                  <a:t>, 若由</a:t>
                </a:r>
                <a14:m>
                  <m:oMath xmlns:m="http://schemas.openxmlformats.org/officeDocument/2006/math">
                    <m:r>
                      <m:t>S</m:t>
                    </m:r>
                  </m:oMath>
                </a14:m>
                <a:r>
                  <a:rPr/>
                  <a:t>中联结词构成的命题公式能表示任何命题公式, 则称</a:t>
                </a:r>
                <a14:m>
                  <m:oMath xmlns:m="http://schemas.openxmlformats.org/officeDocument/2006/math">
                    <m:r>
                      <m:t>S</m:t>
                    </m:r>
                  </m:oMath>
                </a14:m>
                <a:r>
                  <a:rPr/>
                  <a:t>是</a:t>
                </a:r>
                <a:r>
                  <a:rPr b="1"/>
                  <a:t>联结词完备集</a:t>
                </a:r>
                <a:r>
                  <a:rPr/>
                  <a:t>.</a:t>
                </a:r>
              </a:p>
              <a:p>
                <a:pPr lvl="0" indent="0" marL="0">
                  <a:buNone/>
                </a:pPr>
                <a:r>
                  <a:rPr/>
                  <a:t>例: {</a:t>
                </a:r>
                <a14:m>
                  <m:oMath xmlns:m="http://schemas.openxmlformats.org/officeDocument/2006/math">
                    <m:r>
                      <m:rPr>
                        <m:sty m:val="p"/>
                      </m:rPr>
                      <m:t>¬</m:t>
                    </m:r>
                  </m:oMath>
                </a14:m>
                <a:r>
                  <a:rPr/>
                  <a:t>, </a:t>
                </a:r>
                <a14:m>
                  <m:oMath xmlns:m="http://schemas.openxmlformats.org/officeDocument/2006/math">
                    <m:r>
                      <m:rPr>
                        <m:sty m:val="p"/>
                      </m:rPr>
                      <m:t>∧</m:t>
                    </m:r>
                  </m:oMath>
                </a14:m>
                <a:r>
                  <a:rPr/>
                  <a:t>, </a:t>
                </a:r>
                <a14:m>
                  <m:oMath xmlns:m="http://schemas.openxmlformats.org/officeDocument/2006/math">
                    <m:r>
                      <m:rPr>
                        <m:sty m:val="p"/>
                      </m:rPr>
                      <m:t>∨</m:t>
                    </m:r>
                  </m:oMath>
                </a14:m>
                <a:r>
                  <a:rPr/>
                  <a:t>, </a:t>
                </a:r>
                <a14:m>
                  <m:oMath xmlns:m="http://schemas.openxmlformats.org/officeDocument/2006/math">
                    <m:r>
                      <m:rPr>
                        <m:sty m:val="p"/>
                      </m:rPr>
                      <m:t>→</m:t>
                    </m:r>
                  </m:oMath>
                </a14:m>
                <a:r>
                  <a:rPr/>
                  <a:t>, </a:t>
                </a:r>
                <a14:m>
                  <m:oMath xmlns:m="http://schemas.openxmlformats.org/officeDocument/2006/math">
                    <m:r>
                      <m:rPr>
                        <m:sty m:val="p"/>
                      </m:rPr>
                      <m:t>↔</m:t>
                    </m:r>
                  </m:oMath>
                </a14:m>
                <a:r>
                  <a:rPr/>
                  <a:t>, </a:t>
                </a:r>
                <a14:m>
                  <m:oMath xmlns:m="http://schemas.openxmlformats.org/officeDocument/2006/math">
                    <m:r>
                      <m:rPr>
                        <m:sty m:val="p"/>
                      </m:rPr>
                      <m:t>⊕</m:t>
                    </m:r>
                  </m:oMath>
                </a14:m>
                <a:r>
                  <a:rPr/>
                  <a:t>, </a:t>
                </a:r>
                <a14:m>
                  <m:oMath xmlns:m="http://schemas.openxmlformats.org/officeDocument/2006/math">
                    <m:r>
                      <m:rPr>
                        <m:sty m:val="p"/>
                      </m:rPr>
                      <m:t>↑</m:t>
                    </m:r>
                  </m:oMath>
                </a14:m>
                <a:r>
                  <a:rPr/>
                  <a:t>, </a:t>
                </a:r>
                <a14:m>
                  <m:oMath xmlns:m="http://schemas.openxmlformats.org/officeDocument/2006/math">
                    <m:r>
                      <m:rPr>
                        <m:sty m:val="p"/>
                      </m:rPr>
                      <m:t>↓</m:t>
                    </m:r>
                  </m:oMath>
                </a14:m>
                <a:r>
                  <a:rPr/>
                  <a:t>, </a:t>
                </a:r>
                <a14:m>
                  <m:oMath xmlns:m="http://schemas.openxmlformats.org/officeDocument/2006/math">
                    <m:r>
                      <m:rPr>
                        <m:sty m:val="p"/>
                      </m:rPr>
                      <m:t>↛</m:t>
                    </m:r>
                  </m:oMath>
                </a14:m>
                <a:r>
                  <a:rPr/>
                  <a:t>}是联结词完备集.</a:t>
                </a:r>
              </a:p>
              <a:p>
                <a:pPr lvl="0" indent="0" marL="0">
                  <a:buNone/>
                </a:pPr>
                <a:r>
                  <a:rPr/>
                  <a:t>判断一个联结词集是否为联结词完备集, 只需看该联结词集中的联结词能否取代一个联结词完备集中的所有联结词.</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求证: {</a:t>
                </a:r>
                <a14:m>
                  <m:oMath xmlns:m="http://schemas.openxmlformats.org/officeDocument/2006/math">
                    <m:r>
                      <m:rPr>
                        <m:sty m:val="p"/>
                      </m:rPr>
                      <m:t>¬</m:t>
                    </m:r>
                  </m:oMath>
                </a14:m>
                <a:r>
                  <a:rPr/>
                  <a:t>, </a:t>
                </a:r>
                <a14:m>
                  <m:oMath xmlns:m="http://schemas.openxmlformats.org/officeDocument/2006/math">
                    <m:r>
                      <m:rPr>
                        <m:sty m:val="p"/>
                      </m:rPr>
                      <m:t>∧</m:t>
                    </m:r>
                  </m:oMath>
                </a14:m>
                <a:r>
                  <a:rPr/>
                  <a:t>, </a:t>
                </a:r>
                <a14:m>
                  <m:oMath xmlns:m="http://schemas.openxmlformats.org/officeDocument/2006/math">
                    <m:r>
                      <m:rPr>
                        <m:sty m:val="p"/>
                      </m:rPr>
                      <m:t>∨</m:t>
                    </m:r>
                  </m:oMath>
                </a14:m>
                <a:r>
                  <a:rPr/>
                  <a:t>, </a:t>
                </a:r>
                <a14:m>
                  <m:oMath xmlns:m="http://schemas.openxmlformats.org/officeDocument/2006/math">
                    <m:r>
                      <m:rPr>
                        <m:sty m:val="p"/>
                      </m:rPr>
                      <m:t>→</m:t>
                    </m:r>
                  </m:oMath>
                </a14:m>
                <a:r>
                  <a:rPr/>
                  <a:t>, </a:t>
                </a:r>
                <a14:m>
                  <m:oMath xmlns:m="http://schemas.openxmlformats.org/officeDocument/2006/math">
                    <m:r>
                      <m:rPr>
                        <m:sty m:val="p"/>
                      </m:rPr>
                      <m:t>↔</m:t>
                    </m:r>
                  </m:oMath>
                </a14:m>
                <a:r>
                  <a:rPr/>
                  <a:t>}是联结词完备集.</a:t>
                </a:r>
              </a:p>
              <a:p>
                <a:pPr lvl="0" indent="0" marL="0">
                  <a:buNone/>
                </a:pPr>
                <a:r>
                  <a:rPr/>
                  <a:t>证明: 由于{</a:t>
                </a:r>
                <a14:m>
                  <m:oMath xmlns:m="http://schemas.openxmlformats.org/officeDocument/2006/math">
                    <m:r>
                      <m:rPr>
                        <m:sty m:val="p"/>
                      </m:rPr>
                      <m:t>¬</m:t>
                    </m:r>
                  </m:oMath>
                </a14:m>
                <a:r>
                  <a:rPr/>
                  <a:t>, </a:t>
                </a:r>
                <a14:m>
                  <m:oMath xmlns:m="http://schemas.openxmlformats.org/officeDocument/2006/math">
                    <m:r>
                      <m:rPr>
                        <m:sty m:val="p"/>
                      </m:rPr>
                      <m:t>∧</m:t>
                    </m:r>
                  </m:oMath>
                </a14:m>
                <a:r>
                  <a:rPr/>
                  <a:t>, </a:t>
                </a:r>
                <a14:m>
                  <m:oMath xmlns:m="http://schemas.openxmlformats.org/officeDocument/2006/math">
                    <m:r>
                      <m:rPr>
                        <m:sty m:val="p"/>
                      </m:rPr>
                      <m:t>∨</m:t>
                    </m:r>
                  </m:oMath>
                </a14:m>
                <a:r>
                  <a:rPr/>
                  <a:t>, </a:t>
                </a:r>
                <a14:m>
                  <m:oMath xmlns:m="http://schemas.openxmlformats.org/officeDocument/2006/math">
                    <m:r>
                      <m:rPr>
                        <m:sty m:val="p"/>
                      </m:rPr>
                      <m:t>→</m:t>
                    </m:r>
                  </m:oMath>
                </a14:m>
                <a:r>
                  <a:rPr/>
                  <a:t>, </a:t>
                </a:r>
                <a14:m>
                  <m:oMath xmlns:m="http://schemas.openxmlformats.org/officeDocument/2006/math">
                    <m:r>
                      <m:rPr>
                        <m:sty m:val="p"/>
                      </m:rPr>
                      <m:t>↔</m:t>
                    </m:r>
                  </m:oMath>
                </a14:m>
                <a:r>
                  <a:rPr/>
                  <a:t>, </a:t>
                </a:r>
                <a14:m>
                  <m:oMath xmlns:m="http://schemas.openxmlformats.org/officeDocument/2006/math">
                    <m:r>
                      <m:rPr>
                        <m:sty m:val="p"/>
                      </m:rPr>
                      <m:t>⊕</m:t>
                    </m:r>
                  </m:oMath>
                </a14:m>
                <a:r>
                  <a:rPr/>
                  <a:t>, </a:t>
                </a:r>
                <a14:m>
                  <m:oMath xmlns:m="http://schemas.openxmlformats.org/officeDocument/2006/math">
                    <m:r>
                      <m:rPr>
                        <m:sty m:val="p"/>
                      </m:rPr>
                      <m:t>↑</m:t>
                    </m:r>
                  </m:oMath>
                </a14:m>
                <a:r>
                  <a:rPr/>
                  <a:t>, </a:t>
                </a:r>
                <a14:m>
                  <m:oMath xmlns:m="http://schemas.openxmlformats.org/officeDocument/2006/math">
                    <m:r>
                      <m:rPr>
                        <m:sty m:val="p"/>
                      </m:rPr>
                      <m:t>↓</m:t>
                    </m:r>
                  </m:oMath>
                </a14:m>
                <a:r>
                  <a:rPr/>
                  <a:t>, </a:t>
                </a:r>
                <a14:m>
                  <m:oMath xmlns:m="http://schemas.openxmlformats.org/officeDocument/2006/math">
                    <m:r>
                      <m:rPr>
                        <m:sty m:val="p"/>
                      </m:rPr>
                      <m:t>↛</m:t>
                    </m:r>
                  </m:oMath>
                </a14:m>
                <a:r>
                  <a:rPr/>
                  <a:t>}是联结词完备集, 而:</a:t>
                </a:r>
              </a:p>
              <a:p>
                <a:pPr lvl="0" indent="0" marL="0">
                  <a:buNone/>
                </a:pPr>
                <a14:m>
                  <m:oMathPara xmlns:m="http://schemas.openxmlformats.org/officeDocument/2006/math">
                    <m:oMathParaPr>
                      <m:jc m:val="center"/>
                    </m:oMathParaPr>
                    <m:oMath>
                      <m:r>
                        <m:t>p</m:t>
                      </m:r>
                      <m:r>
                        <m:rPr>
                          <m:sty m:val="p"/>
                        </m:rPr>
                        <m:t>⊕</m:t>
                      </m:r>
                      <m:r>
                        <m:t>q</m:t>
                      </m:r>
                      <m:r>
                        <m:rPr>
                          <m:sty m:val="p"/>
                        </m:rPr>
                        <m:t>⇔</m:t>
                      </m:r>
                      <m:r>
                        <m:rPr>
                          <m:sty m:val="p"/>
                        </m:rPr>
                        <m:t>¬</m:t>
                      </m:r>
                      <m:d>
                        <m:dPr>
                          <m:begChr m:val="("/>
                          <m:endChr m:val=")"/>
                          <m:sepChr m:val=""/>
                          <m:grow/>
                        </m:dPr>
                        <m:e>
                          <m:r>
                            <m:t>p</m:t>
                          </m:r>
                          <m:r>
                            <m:rPr>
                              <m:sty m:val="p"/>
                            </m:rPr>
                            <m:t>↔</m:t>
                          </m:r>
                          <m:r>
                            <m:t>q</m:t>
                          </m:r>
                        </m:e>
                      </m:d>
                    </m:oMath>
                  </m:oMathPara>
                </a14:m>
              </a:p>
              <a:p>
                <a:pPr lvl="0" indent="0" marL="0">
                  <a:buNone/>
                </a:pPr>
                <a14:m>
                  <m:oMathPara xmlns:m="http://schemas.openxmlformats.org/officeDocument/2006/math">
                    <m:oMathParaPr>
                      <m:jc m:val="center"/>
                    </m:oMathParaPr>
                    <m:oMath>
                      <m:r>
                        <m:t>p</m:t>
                      </m:r>
                      <m:r>
                        <m:rPr>
                          <m:sty m:val="p"/>
                        </m:rPr>
                        <m:t>↑</m:t>
                      </m:r>
                      <m:r>
                        <m:t>q</m:t>
                      </m:r>
                      <m:r>
                        <m:rPr>
                          <m:sty m:val="p"/>
                        </m:rPr>
                        <m:t>⇔</m:t>
                      </m:r>
                      <m:r>
                        <m:rPr>
                          <m:sty m:val="p"/>
                        </m:rPr>
                        <m:t>¬</m:t>
                      </m:r>
                      <m:d>
                        <m:dPr>
                          <m:begChr m:val="("/>
                          <m:endChr m:val=")"/>
                          <m:sepChr m:val=""/>
                          <m:grow/>
                        </m:dPr>
                        <m:e>
                          <m:r>
                            <m:t>p</m:t>
                          </m:r>
                          <m:r>
                            <m:rPr>
                              <m:sty m:val="p"/>
                            </m:rPr>
                            <m:t>∧</m:t>
                          </m:r>
                          <m:r>
                            <m:t>q</m:t>
                          </m:r>
                        </m:e>
                      </m:d>
                    </m:oMath>
                  </m:oMathPara>
                </a14:m>
              </a:p>
              <a:p>
                <a:pPr lvl="0" indent="0" marL="0">
                  <a:buNone/>
                </a:pPr>
                <a14:m>
                  <m:oMathPara xmlns:m="http://schemas.openxmlformats.org/officeDocument/2006/math">
                    <m:oMathParaPr>
                      <m:jc m:val="center"/>
                    </m:oMathParaPr>
                    <m:oMath>
                      <m:r>
                        <m:t>p</m:t>
                      </m:r>
                      <m:r>
                        <m:rPr>
                          <m:sty m:val="p"/>
                        </m:rPr>
                        <m:t>↓</m:t>
                      </m:r>
                      <m:r>
                        <m:t>q</m:t>
                      </m:r>
                      <m:r>
                        <m:rPr>
                          <m:sty m:val="p"/>
                        </m:rPr>
                        <m:t>⇔</m:t>
                      </m:r>
                      <m:r>
                        <m:rPr>
                          <m:sty m:val="p"/>
                        </m:rPr>
                        <m:t>¬</m:t>
                      </m:r>
                      <m:d>
                        <m:dPr>
                          <m:begChr m:val="("/>
                          <m:endChr m:val=")"/>
                          <m:sepChr m:val=""/>
                          <m:grow/>
                        </m:dPr>
                        <m:e>
                          <m:r>
                            <m:t>p</m:t>
                          </m:r>
                          <m:r>
                            <m:rPr>
                              <m:sty m:val="p"/>
                            </m:rPr>
                            <m:t>∨</m:t>
                          </m:r>
                          <m:r>
                            <m:t>q</m:t>
                          </m:r>
                        </m:e>
                      </m:d>
                    </m:oMath>
                  </m:oMathPara>
                </a14:m>
              </a:p>
              <a:p>
                <a:pPr lvl="0" indent="0" marL="0">
                  <a:buNone/>
                </a:pPr>
                <a14:m>
                  <m:oMathPara xmlns:m="http://schemas.openxmlformats.org/officeDocument/2006/math">
                    <m:oMathParaPr>
                      <m:jc m:val="center"/>
                    </m:oMathParaPr>
                    <m:oMath>
                      <m:r>
                        <m:t>p</m:t>
                      </m:r>
                      <m:r>
                        <m:rPr>
                          <m:sty m:val="p"/>
                        </m:rPr>
                        <m:t>↛</m:t>
                      </m:r>
                      <m:r>
                        <m:t>q</m:t>
                      </m:r>
                      <m:r>
                        <m:rPr>
                          <m:sty m:val="p"/>
                        </m:rPr>
                        <m:t>⇔</m:t>
                      </m:r>
                      <m:r>
                        <m:rPr>
                          <m:sty m:val="p"/>
                        </m:rPr>
                        <m:t>¬</m:t>
                      </m:r>
                      <m:d>
                        <m:dPr>
                          <m:begChr m:val="("/>
                          <m:endChr m:val=")"/>
                          <m:sepChr m:val=""/>
                          <m:grow/>
                        </m:dPr>
                        <m:e>
                          <m:r>
                            <m:t>p</m:t>
                          </m:r>
                          <m:r>
                            <m:rPr>
                              <m:sty m:val="p"/>
                            </m:rPr>
                            <m:t>→</m:t>
                          </m:r>
                          <m:r>
                            <m:t>q</m:t>
                          </m:r>
                        </m:e>
                      </m:d>
                    </m:oMath>
                  </m:oMathPara>
                </a14:m>
              </a:p>
              <a:p>
                <a:pPr lvl="0" indent="0" marL="0">
                  <a:buNone/>
                </a:pPr>
                <a:r>
                  <a:rPr/>
                  <a:t>故</a:t>
                </a:r>
                <a14:m>
                  <m:oMath xmlns:m="http://schemas.openxmlformats.org/officeDocument/2006/math">
                    <m:r>
                      <m:rPr>
                        <m:sty m:val="p"/>
                      </m:rPr>
                      <m:t>⊕</m:t>
                    </m:r>
                    <m:r>
                      <m:rPr>
                        <m:sty m:val="p"/>
                      </m:rPr>
                      <m:t>,</m:t>
                    </m:r>
                    <m:r>
                      <m:rPr>
                        <m:sty m:val="p"/>
                      </m:rPr>
                      <m:t>↑</m:t>
                    </m:r>
                    <m:r>
                      <m:rPr>
                        <m:sty m:val="p"/>
                      </m:rPr>
                      <m:t>,</m:t>
                    </m:r>
                    <m:r>
                      <m:rPr>
                        <m:sty m:val="p"/>
                      </m:rPr>
                      <m:t>↓</m:t>
                    </m:r>
                  </m:oMath>
                </a14:m>
                <a:r>
                  <a:rPr/>
                  <a:t>和</a:t>
                </a:r>
                <a14:m>
                  <m:oMath xmlns:m="http://schemas.openxmlformats.org/officeDocument/2006/math">
                    <m:r>
                      <m:rPr>
                        <m:sty m:val="p"/>
                      </m:rPr>
                      <m:t>↛</m:t>
                    </m:r>
                  </m:oMath>
                </a14:m>
                <a:r>
                  <a:rPr/>
                  <a:t>这四个联结词完全可以由</a:t>
                </a:r>
                <a14:m>
                  <m:oMath xmlns:m="http://schemas.openxmlformats.org/officeDocument/2006/math">
                    <m:r>
                      <m:rPr>
                        <m:sty m:val="p"/>
                      </m:rPr>
                      <m:t>¬</m:t>
                    </m:r>
                    <m:r>
                      <m:rPr>
                        <m:sty m:val="p"/>
                      </m:rPr>
                      <m:t>,</m:t>
                    </m:r>
                    <m:r>
                      <m:rPr>
                        <m:sty m:val="p"/>
                      </m:rPr>
                      <m:t>∧</m:t>
                    </m:r>
                    <m:r>
                      <m:rPr>
                        <m:sty m:val="p"/>
                      </m:rPr>
                      <m:t>,</m:t>
                    </m:r>
                    <m:r>
                      <m:rPr>
                        <m:sty m:val="p"/>
                      </m:rPr>
                      <m:t>∨</m:t>
                    </m:r>
                    <m:r>
                      <m:rPr>
                        <m:sty m:val="p"/>
                      </m:rPr>
                      <m:t>,</m:t>
                    </m:r>
                    <m:r>
                      <m:rPr>
                        <m:sty m:val="p"/>
                      </m:rPr>
                      <m:t>→</m:t>
                    </m:r>
                  </m:oMath>
                </a14:m>
                <a:r>
                  <a:rPr/>
                  <a:t>和</a:t>
                </a:r>
                <a14:m>
                  <m:oMath xmlns:m="http://schemas.openxmlformats.org/officeDocument/2006/math">
                    <m:r>
                      <m:rPr>
                        <m:sty m:val="p"/>
                      </m:rPr>
                      <m:t>↔</m:t>
                    </m:r>
                  </m:oMath>
                </a14:m>
                <a:r>
                  <a:rPr/>
                  <a:t>这五个联结词来取代.</a:t>
                </a:r>
              </a:p>
              <a:p>
                <a:pPr lvl="0" indent="0" marL="0">
                  <a:buNone/>
                </a:pPr>
                <a:r>
                  <a:rPr/>
                  <a:t>可见, {</a:t>
                </a:r>
                <a14:m>
                  <m:oMath xmlns:m="http://schemas.openxmlformats.org/officeDocument/2006/math">
                    <m:r>
                      <m:rPr>
                        <m:sty m:val="p"/>
                      </m:rPr>
                      <m:t>¬</m:t>
                    </m:r>
                    <m:r>
                      <m:rPr>
                        <m:sty m:val="p"/>
                      </m:rPr>
                      <m:t>,</m:t>
                    </m:r>
                    <m:r>
                      <m:rPr>
                        <m:sty m:val="p"/>
                      </m:rPr>
                      <m:t>∧</m:t>
                    </m:r>
                    <m:r>
                      <m:rPr>
                        <m:sty m:val="p"/>
                      </m:rPr>
                      <m:t>,</m:t>
                    </m:r>
                    <m:r>
                      <m:rPr>
                        <m:sty m:val="p"/>
                      </m:rPr>
                      <m:t>∨</m:t>
                    </m:r>
                    <m:r>
                      <m:rPr>
                        <m:sty m:val="p"/>
                      </m:rPr>
                      <m:t>,</m:t>
                    </m:r>
                    <m:r>
                      <m:rPr>
                        <m:sty m:val="p"/>
                      </m:rPr>
                      <m:t>→</m:t>
                    </m:r>
                    <m:r>
                      <m:rPr>
                        <m:sty m:val="p"/>
                      </m:rPr>
                      <m:t>,</m:t>
                    </m:r>
                    <m:r>
                      <m:rPr>
                        <m:sty m:val="p"/>
                      </m:rPr>
                      <m:t>↔</m:t>
                    </m:r>
                  </m:oMath>
                </a14:m>
                <a:r>
                  <a:rPr/>
                  <a:t>}是联结词完备集.</a:t>
                </a:r>
              </a:p>
              <a:p>
                <a:pPr lvl="0" indent="0" marL="0">
                  <a:buNone/>
                </a:pPr>
                <a:r>
                  <a:rPr/>
                  <a:t> </a:t>
                </a:r>
              </a:p>
              <a:p>
                <a:pPr lvl="0" indent="0" marL="0">
                  <a:buNone/>
                </a:pPr>
                <a:r>
                  <a:rPr/>
                  <a:t>{</a:t>
                </a:r>
                <a14:m>
                  <m:oMath xmlns:m="http://schemas.openxmlformats.org/officeDocument/2006/math">
                    <m:r>
                      <m:rPr>
                        <m:sty m:val="p"/>
                      </m:rPr>
                      <m:t>¬</m:t>
                    </m:r>
                    <m:r>
                      <m:rPr>
                        <m:sty m:val="p"/>
                      </m:rPr>
                      <m:t>,</m:t>
                    </m:r>
                    <m:r>
                      <m:rPr>
                        <m:sty m:val="p"/>
                      </m:rPr>
                      <m:t>∧</m:t>
                    </m:r>
                    <m:r>
                      <m:rPr>
                        <m:sty m:val="p"/>
                      </m:rPr>
                      <m:t>,</m:t>
                    </m:r>
                    <m:r>
                      <m:rPr>
                        <m:sty m:val="p"/>
                      </m:rPr>
                      <m:t>∨</m:t>
                    </m:r>
                  </m:oMath>
                </a14:m>
                <a:r>
                  <a:rPr/>
                  <a:t>}, {</a:t>
                </a:r>
                <a14:m>
                  <m:oMath xmlns:m="http://schemas.openxmlformats.org/officeDocument/2006/math">
                    <m:r>
                      <m:rPr>
                        <m:sty m:val="p"/>
                      </m:rPr>
                      <m:t>¬</m:t>
                    </m:r>
                    <m:r>
                      <m:rPr>
                        <m:sty m:val="p"/>
                      </m:rPr>
                      <m:t>,</m:t>
                    </m:r>
                    <m:r>
                      <m:rPr>
                        <m:sty m:val="p"/>
                      </m:rPr>
                      <m:t>∧</m:t>
                    </m:r>
                  </m:oMath>
                </a14:m>
                <a:r>
                  <a:rPr/>
                  <a:t>}, {</a:t>
                </a:r>
                <a14:m>
                  <m:oMath xmlns:m="http://schemas.openxmlformats.org/officeDocument/2006/math">
                    <m:r>
                      <m:rPr>
                        <m:sty m:val="p"/>
                      </m:rPr>
                      <m:t>¬</m:t>
                    </m:r>
                    <m:r>
                      <m:rPr>
                        <m:sty m:val="p"/>
                      </m:rPr>
                      <m:t>,</m:t>
                    </m:r>
                    <m:r>
                      <m:rPr>
                        <m:sty m:val="p"/>
                      </m:rPr>
                      <m:t>∨</m:t>
                    </m:r>
                  </m:oMath>
                </a14:m>
                <a:r>
                  <a:rPr/>
                  <a:t>}也是联结词完备集.</a:t>
                </a:r>
              </a:p>
            </p:txBody>
          </p:sp>
        </mc:Choice>
      </mc:AlternateContent>
      <p:sp>
        <p:nvSpPr>
          <p:cNvPr id="5" name="Footer Placeholder 4"/>
          <p:cNvSpPr>
            <a:spLocks noGrp="1"/>
          </p:cNvSpPr>
          <p:nvPr>
            <p:ph idx="11" sz="quarter" type="ftr"/>
          </p:nvPr>
        </p:nvSpPr>
        <p:spPr/>
        <p:txBody>
          <a:bodyPr/>
          <a:lstStyle>
            <a:lvl1pPr>
              <a:defRPr>
                <a:latin charset="-122" panose="02010600040101010101" pitchFamily="2" typeface="Songti SC"/>
                <a:ea charset="-122" panose="02010600040101010101" pitchFamily="2" typeface="Songti SC"/>
              </a:defRPr>
            </a:lvl1pPr>
          </a:lstStyle>
          <a:p>
            <a:r>
              <a:rPr altLang="en-US" dirty="0" lang="zh-CN"/>
              <a:t>离散数学</a:t>
            </a:r>
            <a:endParaRPr dirty="0" lang="en-US"/>
          </a:p>
        </p:txBody>
      </p:sp>
      <p:sp>
        <p:nvSpPr>
          <p:cNvPr id="6" name="Slide Number Placeholder 5"/>
          <p:cNvSpPr>
            <a:spLocks noGrp="1"/>
          </p:cNvSpPr>
          <p:nvPr>
            <p:ph idx="12" sz="quarter" type="sldNum"/>
          </p:nvPr>
        </p:nvSpPr>
        <p:spPr/>
        <p:txBody>
          <a:bodyPr/>
          <a:lstStyle/>
          <a:p>
            <a:fld id="{D57F1E4F-1CFF-5643-939E-217C01CDF565}" type="slidenum">
              <a:rPr dirty="0" lang="en-US"/>
              <a:pPr/>
              <a:t>‹#›</a:t>
            </a:fld>
            <a:endParaRPr dirty="0" lang="en-US"/>
          </a:p>
        </p:txBody>
      </p:sp>
    </p:spTree>
  </p:cSld>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Georgia">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Presentation2" id="{89C546EC-AC1C-C345-9023-E083A2B49FE5}" vid="{52DE7823-00EB-A04D-BF22-60CE6D32CFF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TotalTime>
  <Words>0</Words>
  <Application>Microsoft Macintosh PowerPoint</Application>
  <PresentationFormat>Widescreen</PresentationFormat>
  <Paragraphs>0</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Songti SC</vt:lpstr>
      <vt:lpstr>Arial</vt:lpstr>
      <vt:lpstr>Calibri</vt:lpstr>
      <vt:lpstr>Georgia</vt:lpstr>
      <vt:lpstr>Wingdings 3</vt:lpstr>
      <vt:lpstr>Wisp</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命题逻辑</dc:title>
  <dc:creator>李 辉</dc:creator>
  <cp:keywords/>
  <dcterms:created xsi:type="dcterms:W3CDTF">2023-10-06T03:06:13Z</dcterms:created>
  <dcterms:modified xsi:type="dcterms:W3CDTF">2023-10-06T03:06:13Z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uthor-title">
    <vt:lpwstr>主讲教师</vt:lpwstr>
  </property>
  <property fmtid="{D5CDD505-2E9C-101B-9397-08002B2CF9AE}" pid="3" name="authors">
    <vt:lpwstr/>
  </property>
  <property fmtid="{D5CDD505-2E9C-101B-9397-08002B2CF9AE}" pid="4" name="biblio-config">
    <vt:lpwstr>True</vt:lpwstr>
  </property>
  <property fmtid="{D5CDD505-2E9C-101B-9397-08002B2CF9AE}" pid="5" name="bibliography">
    <vt:lpwstr>Res/DM.bib</vt:lpwstr>
  </property>
  <property fmtid="{D5CDD505-2E9C-101B-9397-08002B2CF9AE}" pid="6" name="by-author">
    <vt:lpwstr/>
  </property>
  <property fmtid="{D5CDD505-2E9C-101B-9397-08002B2CF9AE}" pid="7" name="csl">
    <vt:lpwstr>Res/csl/computing-surveys.csl</vt:lpwstr>
  </property>
  <property fmtid="{D5CDD505-2E9C-101B-9397-08002B2CF9AE}" pid="8" name="editor">
    <vt:lpwstr>source</vt:lpwstr>
  </property>
  <property fmtid="{D5CDD505-2E9C-101B-9397-08002B2CF9AE}" pid="9" name="execute">
    <vt:lpwstr/>
  </property>
  <property fmtid="{D5CDD505-2E9C-101B-9397-08002B2CF9AE}" pid="10" name="header-includes">
    <vt:lpwstr/>
  </property>
  <property fmtid="{D5CDD505-2E9C-101B-9397-08002B2CF9AE}" pid="11" name="include-after">
    <vt:lpwstr/>
  </property>
  <property fmtid="{D5CDD505-2E9C-101B-9397-08002B2CF9AE}" pid="12" name="include-before">
    <vt:lpwstr/>
  </property>
  <property fmtid="{D5CDD505-2E9C-101B-9397-08002B2CF9AE}" pid="13" name="labels">
    <vt:lpwstr/>
  </property>
  <property fmtid="{D5CDD505-2E9C-101B-9397-08002B2CF9AE}" pid="14" name="toc-title">
    <vt:lpwstr>内容</vt:lpwstr>
  </property>
</Properties>
</file>